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1" r:id="rId2"/>
    <p:sldId id="256" r:id="rId3"/>
    <p:sldId id="265" r:id="rId4"/>
    <p:sldId id="276" r:id="rId5"/>
    <p:sldId id="280" r:id="rId6"/>
    <p:sldId id="257" r:id="rId7"/>
    <p:sldId id="266" r:id="rId8"/>
    <p:sldId id="267" r:id="rId9"/>
    <p:sldId id="268" r:id="rId10"/>
    <p:sldId id="282" r:id="rId11"/>
    <p:sldId id="258" r:id="rId12"/>
    <p:sldId id="281" r:id="rId13"/>
    <p:sldId id="259" r:id="rId14"/>
    <p:sldId id="269" r:id="rId15"/>
    <p:sldId id="260" r:id="rId16"/>
    <p:sldId id="270" r:id="rId17"/>
    <p:sldId id="271" r:id="rId18"/>
    <p:sldId id="279" r:id="rId19"/>
    <p:sldId id="272" r:id="rId20"/>
    <p:sldId id="273" r:id="rId21"/>
    <p:sldId id="274" r:id="rId22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4439-A8A7-3C40-8CEB-5AA269008D5A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59BFB-7455-5542-88AA-BB17FA44D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9BFB-7455-5542-88AA-BB17FA44D77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88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33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1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7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8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9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1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5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0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1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BDD5-E5B3-CA4F-9C74-0E3897A480B1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5D12-0A31-A34A-A89B-2368C6BB9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4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tif"/><Relationship Id="rId5" Type="http://schemas.openxmlformats.org/officeDocument/2006/relationships/image" Target="../media/image28.png"/><Relationship Id="rId10" Type="http://schemas.openxmlformats.org/officeDocument/2006/relationships/image" Target="../media/image32.tif"/><Relationship Id="rId4" Type="http://schemas.openxmlformats.org/officeDocument/2006/relationships/image" Target="../media/image27.png"/><Relationship Id="rId9" Type="http://schemas.openxmlformats.org/officeDocument/2006/relationships/image" Target="../media/image31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tiff"/><Relationship Id="rId7" Type="http://schemas.openxmlformats.org/officeDocument/2006/relationships/image" Target="../media/image39.tif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"/><Relationship Id="rId11" Type="http://schemas.openxmlformats.org/officeDocument/2006/relationships/image" Target="../media/image43.png"/><Relationship Id="rId5" Type="http://schemas.openxmlformats.org/officeDocument/2006/relationships/image" Target="../media/image37.tif"/><Relationship Id="rId10" Type="http://schemas.openxmlformats.org/officeDocument/2006/relationships/image" Target="../media/image42.png"/><Relationship Id="rId4" Type="http://schemas.openxmlformats.org/officeDocument/2006/relationships/image" Target="../media/image36.tiff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tif"/><Relationship Id="rId4" Type="http://schemas.openxmlformats.org/officeDocument/2006/relationships/image" Target="../media/image3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"/><Relationship Id="rId2" Type="http://schemas.openxmlformats.org/officeDocument/2006/relationships/image" Target="../media/image54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tif"/><Relationship Id="rId4" Type="http://schemas.openxmlformats.org/officeDocument/2006/relationships/image" Target="../media/image56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4.jpeg"/><Relationship Id="rId12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2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jpe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5376" y="2428437"/>
            <a:ext cx="847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Caractérisation par </a:t>
            </a:r>
            <a:r>
              <a:rPr lang="fr-FR" dirty="0" err="1"/>
              <a:t>scRNAseq</a:t>
            </a:r>
            <a:r>
              <a:rPr lang="fr-FR" dirty="0"/>
              <a:t> de sous-populations de </a:t>
            </a:r>
            <a:r>
              <a:rPr lang="fr-FR" dirty="0" smtClean="0"/>
              <a:t>macrophages  </a:t>
            </a:r>
            <a:r>
              <a:rPr lang="fr-FR" dirty="0"/>
              <a:t>dans le syndrome de </a:t>
            </a:r>
            <a:r>
              <a:rPr lang="fr-FR" dirty="0" err="1" smtClean="0"/>
              <a:t>Noonan</a:t>
            </a:r>
            <a:r>
              <a:rPr lang="fr-FR" dirty="0" smtClean="0"/>
              <a:t>: rôle dans l’</a:t>
            </a:r>
            <a:r>
              <a:rPr lang="fr-FR" dirty="0" err="1" smtClean="0"/>
              <a:t>insulino</a:t>
            </a:r>
            <a:r>
              <a:rPr lang="fr-FR" dirty="0" smtClean="0"/>
              <a:t>-résistance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Romain PACCOUD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Journée Single </a:t>
            </a:r>
            <a:r>
              <a:rPr lang="fr-FR" dirty="0" err="1" smtClean="0"/>
              <a:t>cell</a:t>
            </a:r>
            <a:r>
              <a:rPr lang="fr-FR" dirty="0" smtClean="0"/>
              <a:t> -15/01/2019 </a:t>
            </a:r>
            <a:endParaRPr lang="fr-FR" dirty="0"/>
          </a:p>
        </p:txBody>
      </p:sp>
      <p:pic>
        <p:nvPicPr>
          <p:cNvPr id="3" name="Picture 6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" t="6250" r="2499" b="6250"/>
          <a:stretch>
            <a:fillRect/>
          </a:stretch>
        </p:blipFill>
        <p:spPr bwMode="auto">
          <a:xfrm>
            <a:off x="6867504" y="0"/>
            <a:ext cx="2418289" cy="91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118" y="272491"/>
            <a:ext cx="2210753" cy="6372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9813" b="22082"/>
          <a:stretch/>
        </p:blipFill>
        <p:spPr>
          <a:xfrm>
            <a:off x="4577923" y="188625"/>
            <a:ext cx="2198249" cy="6805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36935" cy="13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240323" y="156876"/>
            <a:ext cx="10112564" cy="416690"/>
          </a:xfrm>
        </p:spPr>
        <p:txBody>
          <a:bodyPr>
            <a:noAutofit/>
          </a:bodyPr>
          <a:lstStyle/>
          <a:p>
            <a:r>
              <a:rPr lang="fr-FR" sz="2400" b="1" dirty="0"/>
              <a:t>Causes de l’</a:t>
            </a:r>
            <a:r>
              <a:rPr lang="fr-FR" sz="2400" b="1" dirty="0" err="1"/>
              <a:t>insulino</a:t>
            </a:r>
            <a:r>
              <a:rPr lang="fr-FR" sz="2400" b="1" dirty="0"/>
              <a:t>-résistance</a:t>
            </a:r>
          </a:p>
        </p:txBody>
      </p:sp>
      <p:grpSp>
        <p:nvGrpSpPr>
          <p:cNvPr id="5" name="Group 1835"/>
          <p:cNvGrpSpPr>
            <a:grpSpLocks noChangeAspect="1"/>
          </p:cNvGrpSpPr>
          <p:nvPr/>
        </p:nvGrpSpPr>
        <p:grpSpPr bwMode="auto">
          <a:xfrm>
            <a:off x="3946182" y="3036373"/>
            <a:ext cx="2159000" cy="646112"/>
            <a:chOff x="463" y="3452"/>
            <a:chExt cx="1046" cy="313"/>
          </a:xfrm>
        </p:grpSpPr>
        <p:grpSp>
          <p:nvGrpSpPr>
            <p:cNvPr id="6" name="Group 1836"/>
            <p:cNvGrpSpPr>
              <a:grpSpLocks noChangeAspect="1"/>
            </p:cNvGrpSpPr>
            <p:nvPr/>
          </p:nvGrpSpPr>
          <p:grpSpPr bwMode="auto">
            <a:xfrm>
              <a:off x="463" y="3456"/>
              <a:ext cx="62" cy="144"/>
              <a:chOff x="2693" y="2933"/>
              <a:chExt cx="175" cy="403"/>
            </a:xfrm>
          </p:grpSpPr>
          <p:sp>
            <p:nvSpPr>
              <p:cNvPr id="224" name="Oval 183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5" name="Oval 183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6" name="Freeform 183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184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184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Oval 184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7" name="Group 1843"/>
            <p:cNvGrpSpPr>
              <a:grpSpLocks noChangeAspect="1"/>
            </p:cNvGrpSpPr>
            <p:nvPr/>
          </p:nvGrpSpPr>
          <p:grpSpPr bwMode="auto">
            <a:xfrm rot="10800000">
              <a:off x="463" y="3621"/>
              <a:ext cx="62" cy="144"/>
              <a:chOff x="2693" y="2933"/>
              <a:chExt cx="175" cy="403"/>
            </a:xfrm>
          </p:grpSpPr>
          <p:sp>
            <p:nvSpPr>
              <p:cNvPr id="218" name="Oval 184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9" name="Oval 184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0" name="Freeform 184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84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184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Oval 184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8" name="Group 1850"/>
            <p:cNvGrpSpPr>
              <a:grpSpLocks noChangeAspect="1"/>
            </p:cNvGrpSpPr>
            <p:nvPr/>
          </p:nvGrpSpPr>
          <p:grpSpPr bwMode="auto">
            <a:xfrm>
              <a:off x="529" y="3456"/>
              <a:ext cx="62" cy="144"/>
              <a:chOff x="2693" y="2933"/>
              <a:chExt cx="175" cy="403"/>
            </a:xfrm>
          </p:grpSpPr>
          <p:sp>
            <p:nvSpPr>
              <p:cNvPr id="212" name="Oval 185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3" name="Oval 185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4" name="Freeform 185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85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85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Oval 185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9" name="Group 1857"/>
            <p:cNvGrpSpPr>
              <a:grpSpLocks noChangeAspect="1"/>
            </p:cNvGrpSpPr>
            <p:nvPr/>
          </p:nvGrpSpPr>
          <p:grpSpPr bwMode="auto">
            <a:xfrm rot="10800000">
              <a:off x="529" y="3621"/>
              <a:ext cx="62" cy="144"/>
              <a:chOff x="2693" y="2933"/>
              <a:chExt cx="175" cy="403"/>
            </a:xfrm>
          </p:grpSpPr>
          <p:sp>
            <p:nvSpPr>
              <p:cNvPr id="206" name="Oval 185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7" name="Oval 185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8" name="Freeform 186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186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186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Oval 186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0" name="Group 1864"/>
            <p:cNvGrpSpPr>
              <a:grpSpLocks noChangeAspect="1"/>
            </p:cNvGrpSpPr>
            <p:nvPr/>
          </p:nvGrpSpPr>
          <p:grpSpPr bwMode="auto">
            <a:xfrm>
              <a:off x="593" y="3456"/>
              <a:ext cx="62" cy="144"/>
              <a:chOff x="2693" y="2933"/>
              <a:chExt cx="175" cy="403"/>
            </a:xfrm>
          </p:grpSpPr>
          <p:sp>
            <p:nvSpPr>
              <p:cNvPr id="200" name="Oval 186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1" name="Oval 186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2" name="Freeform 186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86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86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Oval 187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1" name="Group 1871"/>
            <p:cNvGrpSpPr>
              <a:grpSpLocks noChangeAspect="1"/>
            </p:cNvGrpSpPr>
            <p:nvPr/>
          </p:nvGrpSpPr>
          <p:grpSpPr bwMode="auto">
            <a:xfrm rot="10800000">
              <a:off x="593" y="3621"/>
              <a:ext cx="62" cy="144"/>
              <a:chOff x="2693" y="2933"/>
              <a:chExt cx="175" cy="403"/>
            </a:xfrm>
          </p:grpSpPr>
          <p:sp>
            <p:nvSpPr>
              <p:cNvPr id="194" name="Oval 187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5" name="Oval 187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6" name="Freeform 187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87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87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Oval 187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2" name="Group 1878"/>
            <p:cNvGrpSpPr>
              <a:grpSpLocks noChangeAspect="1"/>
            </p:cNvGrpSpPr>
            <p:nvPr/>
          </p:nvGrpSpPr>
          <p:grpSpPr bwMode="auto">
            <a:xfrm>
              <a:off x="658" y="3456"/>
              <a:ext cx="62" cy="144"/>
              <a:chOff x="2693" y="2933"/>
              <a:chExt cx="175" cy="403"/>
            </a:xfrm>
          </p:grpSpPr>
          <p:sp>
            <p:nvSpPr>
              <p:cNvPr id="188" name="Oval 187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9" name="Oval 188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0" name="Freeform 188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88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88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Oval 188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3" name="Group 1885"/>
            <p:cNvGrpSpPr>
              <a:grpSpLocks noChangeAspect="1"/>
            </p:cNvGrpSpPr>
            <p:nvPr/>
          </p:nvGrpSpPr>
          <p:grpSpPr bwMode="auto">
            <a:xfrm rot="10800000">
              <a:off x="658" y="3621"/>
              <a:ext cx="62" cy="144"/>
              <a:chOff x="2693" y="2933"/>
              <a:chExt cx="175" cy="403"/>
            </a:xfrm>
          </p:grpSpPr>
          <p:sp>
            <p:nvSpPr>
              <p:cNvPr id="182" name="Oval 188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3" name="Oval 188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4" name="Freeform 188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188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189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Oval 189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4" name="Group 1892"/>
            <p:cNvGrpSpPr>
              <a:grpSpLocks noChangeAspect="1"/>
            </p:cNvGrpSpPr>
            <p:nvPr/>
          </p:nvGrpSpPr>
          <p:grpSpPr bwMode="auto">
            <a:xfrm>
              <a:off x="726" y="3454"/>
              <a:ext cx="62" cy="144"/>
              <a:chOff x="2693" y="2933"/>
              <a:chExt cx="175" cy="403"/>
            </a:xfrm>
          </p:grpSpPr>
          <p:sp>
            <p:nvSpPr>
              <p:cNvPr id="176" name="Oval 189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7" name="Oval 189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8" name="Freeform 189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189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189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Oval 189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5" name="Group 1899"/>
            <p:cNvGrpSpPr>
              <a:grpSpLocks noChangeAspect="1"/>
            </p:cNvGrpSpPr>
            <p:nvPr/>
          </p:nvGrpSpPr>
          <p:grpSpPr bwMode="auto">
            <a:xfrm rot="10800000">
              <a:off x="726" y="3619"/>
              <a:ext cx="62" cy="144"/>
              <a:chOff x="2693" y="2933"/>
              <a:chExt cx="175" cy="403"/>
            </a:xfrm>
          </p:grpSpPr>
          <p:sp>
            <p:nvSpPr>
              <p:cNvPr id="170" name="Oval 190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1" name="Oval 190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2" name="Freeform 190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190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190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190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6" name="Group 1906"/>
            <p:cNvGrpSpPr>
              <a:grpSpLocks noChangeAspect="1"/>
            </p:cNvGrpSpPr>
            <p:nvPr/>
          </p:nvGrpSpPr>
          <p:grpSpPr bwMode="auto">
            <a:xfrm>
              <a:off x="792" y="3454"/>
              <a:ext cx="62" cy="144"/>
              <a:chOff x="2693" y="2933"/>
              <a:chExt cx="175" cy="403"/>
            </a:xfrm>
          </p:grpSpPr>
          <p:sp>
            <p:nvSpPr>
              <p:cNvPr id="164" name="Oval 190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5" name="Oval 190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6" name="Freeform 190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91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91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Oval 191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7" name="Group 1913"/>
            <p:cNvGrpSpPr>
              <a:grpSpLocks noChangeAspect="1"/>
            </p:cNvGrpSpPr>
            <p:nvPr/>
          </p:nvGrpSpPr>
          <p:grpSpPr bwMode="auto">
            <a:xfrm rot="10800000">
              <a:off x="792" y="3619"/>
              <a:ext cx="62" cy="144"/>
              <a:chOff x="2693" y="2933"/>
              <a:chExt cx="175" cy="403"/>
            </a:xfrm>
          </p:grpSpPr>
          <p:sp>
            <p:nvSpPr>
              <p:cNvPr id="158" name="Oval 191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9" name="Oval 191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0" name="Freeform 191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91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91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Oval 191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8" name="Group 1920"/>
            <p:cNvGrpSpPr>
              <a:grpSpLocks noChangeAspect="1"/>
            </p:cNvGrpSpPr>
            <p:nvPr/>
          </p:nvGrpSpPr>
          <p:grpSpPr bwMode="auto">
            <a:xfrm>
              <a:off x="856" y="3454"/>
              <a:ext cx="62" cy="144"/>
              <a:chOff x="2693" y="2933"/>
              <a:chExt cx="175" cy="403"/>
            </a:xfrm>
          </p:grpSpPr>
          <p:sp>
            <p:nvSpPr>
              <p:cNvPr id="152" name="Oval 192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3" name="Oval 192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4" name="Freeform 192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92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92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Oval 192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9" name="Group 1927"/>
            <p:cNvGrpSpPr>
              <a:grpSpLocks noChangeAspect="1"/>
            </p:cNvGrpSpPr>
            <p:nvPr/>
          </p:nvGrpSpPr>
          <p:grpSpPr bwMode="auto">
            <a:xfrm rot="10800000">
              <a:off x="856" y="3619"/>
              <a:ext cx="62" cy="144"/>
              <a:chOff x="2693" y="2933"/>
              <a:chExt cx="175" cy="403"/>
            </a:xfrm>
          </p:grpSpPr>
          <p:sp>
            <p:nvSpPr>
              <p:cNvPr id="146" name="Oval 192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7" name="Oval 192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8" name="Freeform 193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93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93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Oval 193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0" name="Group 1934"/>
            <p:cNvGrpSpPr>
              <a:grpSpLocks noChangeAspect="1"/>
            </p:cNvGrpSpPr>
            <p:nvPr/>
          </p:nvGrpSpPr>
          <p:grpSpPr bwMode="auto">
            <a:xfrm>
              <a:off x="921" y="3454"/>
              <a:ext cx="62" cy="144"/>
              <a:chOff x="2693" y="2933"/>
              <a:chExt cx="175" cy="403"/>
            </a:xfrm>
          </p:grpSpPr>
          <p:sp>
            <p:nvSpPr>
              <p:cNvPr id="140" name="Oval 193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1" name="Oval 193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2" name="Freeform 193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93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93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Oval 194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1" name="Group 1941"/>
            <p:cNvGrpSpPr>
              <a:grpSpLocks noChangeAspect="1"/>
            </p:cNvGrpSpPr>
            <p:nvPr/>
          </p:nvGrpSpPr>
          <p:grpSpPr bwMode="auto">
            <a:xfrm rot="10800000">
              <a:off x="921" y="3619"/>
              <a:ext cx="62" cy="144"/>
              <a:chOff x="2693" y="2933"/>
              <a:chExt cx="175" cy="403"/>
            </a:xfrm>
          </p:grpSpPr>
          <p:sp>
            <p:nvSpPr>
              <p:cNvPr id="134" name="Oval 194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5" name="Oval 194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6" name="Freeform 194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94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94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Oval 194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2" name="Group 1948"/>
            <p:cNvGrpSpPr>
              <a:grpSpLocks noChangeAspect="1"/>
            </p:cNvGrpSpPr>
            <p:nvPr/>
          </p:nvGrpSpPr>
          <p:grpSpPr bwMode="auto">
            <a:xfrm>
              <a:off x="989" y="3454"/>
              <a:ext cx="62" cy="144"/>
              <a:chOff x="2693" y="2933"/>
              <a:chExt cx="175" cy="403"/>
            </a:xfrm>
          </p:grpSpPr>
          <p:sp>
            <p:nvSpPr>
              <p:cNvPr id="128" name="Oval 194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9" name="Oval 195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0" name="Freeform 195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95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95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Oval 195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3" name="Group 1955"/>
            <p:cNvGrpSpPr>
              <a:grpSpLocks noChangeAspect="1"/>
            </p:cNvGrpSpPr>
            <p:nvPr/>
          </p:nvGrpSpPr>
          <p:grpSpPr bwMode="auto">
            <a:xfrm rot="10800000">
              <a:off x="989" y="3619"/>
              <a:ext cx="62" cy="144"/>
              <a:chOff x="2693" y="2933"/>
              <a:chExt cx="175" cy="403"/>
            </a:xfrm>
          </p:grpSpPr>
          <p:sp>
            <p:nvSpPr>
              <p:cNvPr id="122" name="Oval 195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3" name="Oval 195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4" name="Freeform 195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95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96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Oval 196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4" name="Group 1962"/>
            <p:cNvGrpSpPr>
              <a:grpSpLocks noChangeAspect="1"/>
            </p:cNvGrpSpPr>
            <p:nvPr/>
          </p:nvGrpSpPr>
          <p:grpSpPr bwMode="auto">
            <a:xfrm>
              <a:off x="1055" y="3454"/>
              <a:ext cx="62" cy="144"/>
              <a:chOff x="2693" y="2933"/>
              <a:chExt cx="175" cy="403"/>
            </a:xfrm>
          </p:grpSpPr>
          <p:sp>
            <p:nvSpPr>
              <p:cNvPr id="116" name="Oval 196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7" name="Oval 196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8" name="Freeform 196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196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96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Oval 196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5" name="Group 1969"/>
            <p:cNvGrpSpPr>
              <a:grpSpLocks noChangeAspect="1"/>
            </p:cNvGrpSpPr>
            <p:nvPr/>
          </p:nvGrpSpPr>
          <p:grpSpPr bwMode="auto">
            <a:xfrm rot="10800000">
              <a:off x="1055" y="3619"/>
              <a:ext cx="62" cy="144"/>
              <a:chOff x="2693" y="2933"/>
              <a:chExt cx="175" cy="403"/>
            </a:xfrm>
          </p:grpSpPr>
          <p:sp>
            <p:nvSpPr>
              <p:cNvPr id="110" name="Oval 197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1" name="Oval 197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2" name="Freeform 197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197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197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Oval 197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6" name="Group 1976"/>
            <p:cNvGrpSpPr>
              <a:grpSpLocks noChangeAspect="1"/>
            </p:cNvGrpSpPr>
            <p:nvPr/>
          </p:nvGrpSpPr>
          <p:grpSpPr bwMode="auto">
            <a:xfrm>
              <a:off x="1119" y="3454"/>
              <a:ext cx="62" cy="144"/>
              <a:chOff x="2693" y="2933"/>
              <a:chExt cx="175" cy="403"/>
            </a:xfrm>
          </p:grpSpPr>
          <p:sp>
            <p:nvSpPr>
              <p:cNvPr id="104" name="Oval 197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5" name="Oval 197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6" name="Freeform 197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198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198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Oval 198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7" name="Group 1983"/>
            <p:cNvGrpSpPr>
              <a:grpSpLocks noChangeAspect="1"/>
            </p:cNvGrpSpPr>
            <p:nvPr/>
          </p:nvGrpSpPr>
          <p:grpSpPr bwMode="auto">
            <a:xfrm rot="10800000">
              <a:off x="1119" y="3619"/>
              <a:ext cx="62" cy="144"/>
              <a:chOff x="2693" y="2933"/>
              <a:chExt cx="175" cy="403"/>
            </a:xfrm>
          </p:grpSpPr>
          <p:sp>
            <p:nvSpPr>
              <p:cNvPr id="98" name="Oval 198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9" name="Oval 198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0" name="Freeform 198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98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98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Oval 198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8" name="Group 1990"/>
            <p:cNvGrpSpPr>
              <a:grpSpLocks noChangeAspect="1"/>
            </p:cNvGrpSpPr>
            <p:nvPr/>
          </p:nvGrpSpPr>
          <p:grpSpPr bwMode="auto">
            <a:xfrm>
              <a:off x="1184" y="3454"/>
              <a:ext cx="62" cy="144"/>
              <a:chOff x="2693" y="2933"/>
              <a:chExt cx="175" cy="403"/>
            </a:xfrm>
          </p:grpSpPr>
          <p:sp>
            <p:nvSpPr>
              <p:cNvPr id="92" name="Oval 199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3" name="Oval 199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4" name="Freeform 199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199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199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Oval 199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9" name="Group 1997"/>
            <p:cNvGrpSpPr>
              <a:grpSpLocks noChangeAspect="1"/>
            </p:cNvGrpSpPr>
            <p:nvPr/>
          </p:nvGrpSpPr>
          <p:grpSpPr bwMode="auto">
            <a:xfrm rot="10800000">
              <a:off x="1184" y="3619"/>
              <a:ext cx="62" cy="144"/>
              <a:chOff x="2693" y="2933"/>
              <a:chExt cx="175" cy="403"/>
            </a:xfrm>
          </p:grpSpPr>
          <p:sp>
            <p:nvSpPr>
              <p:cNvPr id="86" name="Oval 199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7" name="Oval 199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8" name="Freeform 200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200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200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Oval 200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0" name="Group 2004"/>
            <p:cNvGrpSpPr>
              <a:grpSpLocks noChangeAspect="1"/>
            </p:cNvGrpSpPr>
            <p:nvPr/>
          </p:nvGrpSpPr>
          <p:grpSpPr bwMode="auto">
            <a:xfrm>
              <a:off x="1252" y="3452"/>
              <a:ext cx="62" cy="144"/>
              <a:chOff x="2693" y="2933"/>
              <a:chExt cx="175" cy="403"/>
            </a:xfrm>
          </p:grpSpPr>
          <p:sp>
            <p:nvSpPr>
              <p:cNvPr id="80" name="Oval 200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1" name="Oval 200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2" name="Freeform 200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200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200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Oval 201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1" name="Group 2011"/>
            <p:cNvGrpSpPr>
              <a:grpSpLocks noChangeAspect="1"/>
            </p:cNvGrpSpPr>
            <p:nvPr/>
          </p:nvGrpSpPr>
          <p:grpSpPr bwMode="auto">
            <a:xfrm rot="10800000">
              <a:off x="1252" y="3617"/>
              <a:ext cx="62" cy="144"/>
              <a:chOff x="2693" y="2933"/>
              <a:chExt cx="175" cy="403"/>
            </a:xfrm>
          </p:grpSpPr>
          <p:sp>
            <p:nvSpPr>
              <p:cNvPr id="74" name="Oval 201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5" name="Oval 201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6" name="Freeform 201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201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201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Oval 201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2" name="Group 2018"/>
            <p:cNvGrpSpPr>
              <a:grpSpLocks noChangeAspect="1"/>
            </p:cNvGrpSpPr>
            <p:nvPr/>
          </p:nvGrpSpPr>
          <p:grpSpPr bwMode="auto">
            <a:xfrm>
              <a:off x="1318" y="3452"/>
              <a:ext cx="62" cy="144"/>
              <a:chOff x="2693" y="2933"/>
              <a:chExt cx="175" cy="403"/>
            </a:xfrm>
          </p:grpSpPr>
          <p:sp>
            <p:nvSpPr>
              <p:cNvPr id="68" name="Oval 201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9" name="Oval 202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0" name="Freeform 202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202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202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Oval 202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3" name="Group 2025"/>
            <p:cNvGrpSpPr>
              <a:grpSpLocks noChangeAspect="1"/>
            </p:cNvGrpSpPr>
            <p:nvPr/>
          </p:nvGrpSpPr>
          <p:grpSpPr bwMode="auto">
            <a:xfrm rot="10800000">
              <a:off x="1318" y="3617"/>
              <a:ext cx="62" cy="144"/>
              <a:chOff x="2693" y="2933"/>
              <a:chExt cx="175" cy="403"/>
            </a:xfrm>
          </p:grpSpPr>
          <p:sp>
            <p:nvSpPr>
              <p:cNvPr id="62" name="Oval 202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3" name="Oval 202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4" name="Freeform 202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202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203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Oval 203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4" name="Group 2032"/>
            <p:cNvGrpSpPr>
              <a:grpSpLocks noChangeAspect="1"/>
            </p:cNvGrpSpPr>
            <p:nvPr/>
          </p:nvGrpSpPr>
          <p:grpSpPr bwMode="auto">
            <a:xfrm>
              <a:off x="1382" y="3452"/>
              <a:ext cx="62" cy="144"/>
              <a:chOff x="2693" y="2933"/>
              <a:chExt cx="175" cy="403"/>
            </a:xfrm>
          </p:grpSpPr>
          <p:sp>
            <p:nvSpPr>
              <p:cNvPr id="56" name="Oval 203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7" name="Oval 203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8" name="Freeform 203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203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203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Oval 203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5" name="Group 2039"/>
            <p:cNvGrpSpPr>
              <a:grpSpLocks noChangeAspect="1"/>
            </p:cNvGrpSpPr>
            <p:nvPr/>
          </p:nvGrpSpPr>
          <p:grpSpPr bwMode="auto">
            <a:xfrm rot="10800000">
              <a:off x="1382" y="3617"/>
              <a:ext cx="62" cy="144"/>
              <a:chOff x="2693" y="2933"/>
              <a:chExt cx="175" cy="403"/>
            </a:xfrm>
          </p:grpSpPr>
          <p:sp>
            <p:nvSpPr>
              <p:cNvPr id="50" name="Oval 204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1" name="Oval 204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2" name="Freeform 204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204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204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Oval 204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6" name="Group 2046"/>
            <p:cNvGrpSpPr>
              <a:grpSpLocks noChangeAspect="1"/>
            </p:cNvGrpSpPr>
            <p:nvPr/>
          </p:nvGrpSpPr>
          <p:grpSpPr bwMode="auto">
            <a:xfrm>
              <a:off x="1447" y="3452"/>
              <a:ext cx="62" cy="144"/>
              <a:chOff x="2693" y="2933"/>
              <a:chExt cx="175" cy="403"/>
            </a:xfrm>
          </p:grpSpPr>
          <p:sp>
            <p:nvSpPr>
              <p:cNvPr id="44" name="Oval 204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5" name="Oval 204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6" name="Freeform 204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05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05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Oval 205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7" name="Group 2053"/>
            <p:cNvGrpSpPr>
              <a:grpSpLocks noChangeAspect="1"/>
            </p:cNvGrpSpPr>
            <p:nvPr/>
          </p:nvGrpSpPr>
          <p:grpSpPr bwMode="auto">
            <a:xfrm rot="10800000">
              <a:off x="1447" y="3617"/>
              <a:ext cx="62" cy="144"/>
              <a:chOff x="2693" y="2933"/>
              <a:chExt cx="175" cy="403"/>
            </a:xfrm>
          </p:grpSpPr>
          <p:sp>
            <p:nvSpPr>
              <p:cNvPr id="38" name="Oval 205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39" name="Oval 205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0" name="Freeform 205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05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05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205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</p:grpSp>
      <p:sp>
        <p:nvSpPr>
          <p:cNvPr id="230" name="Rectangle 229"/>
          <p:cNvSpPr/>
          <p:nvPr/>
        </p:nvSpPr>
        <p:spPr>
          <a:xfrm>
            <a:off x="4839246" y="2857032"/>
            <a:ext cx="69876" cy="86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/>
          <p:cNvSpPr/>
          <p:nvPr/>
        </p:nvSpPr>
        <p:spPr>
          <a:xfrm>
            <a:off x="5114393" y="2857032"/>
            <a:ext cx="69876" cy="86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/>
          <p:cNvSpPr/>
          <p:nvPr/>
        </p:nvSpPr>
        <p:spPr>
          <a:xfrm>
            <a:off x="4856027" y="2483081"/>
            <a:ext cx="351694" cy="33745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3697341" y="240143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Insuline</a:t>
            </a:r>
            <a:endParaRPr lang="fr-FR" dirty="0"/>
          </a:p>
        </p:txBody>
      </p:sp>
      <p:sp>
        <p:nvSpPr>
          <p:cNvPr id="235" name="ZoneTexte 234"/>
          <p:cNvSpPr txBox="1"/>
          <p:nvPr/>
        </p:nvSpPr>
        <p:spPr>
          <a:xfrm>
            <a:off x="4509134" y="4477570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PI3K/AKT</a:t>
            </a:r>
            <a:endParaRPr lang="fr-FR" dirty="0"/>
          </a:p>
        </p:txBody>
      </p:sp>
      <p:sp>
        <p:nvSpPr>
          <p:cNvPr id="236" name="Flèche vers le bas 235"/>
          <p:cNvSpPr/>
          <p:nvPr/>
        </p:nvSpPr>
        <p:spPr>
          <a:xfrm>
            <a:off x="4842296" y="3944170"/>
            <a:ext cx="300296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8" name="Group 38"/>
          <p:cNvGrpSpPr>
            <a:grpSpLocks/>
          </p:cNvGrpSpPr>
          <p:nvPr/>
        </p:nvGrpSpPr>
        <p:grpSpPr bwMode="auto">
          <a:xfrm rot="3404781">
            <a:off x="3344870" y="3828964"/>
            <a:ext cx="572713" cy="1069768"/>
            <a:chOff x="814" y="1146"/>
            <a:chExt cx="1063" cy="2525"/>
          </a:xfrm>
        </p:grpSpPr>
        <p:sp>
          <p:nvSpPr>
            <p:cNvPr id="239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72" name="Image 2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1092" y="3822592"/>
            <a:ext cx="724884" cy="423109"/>
          </a:xfrm>
          <a:prstGeom prst="rect">
            <a:avLst/>
          </a:prstGeom>
        </p:spPr>
      </p:pic>
      <p:grpSp>
        <p:nvGrpSpPr>
          <p:cNvPr id="274" name="Group 3"/>
          <p:cNvGrpSpPr>
            <a:grpSpLocks/>
          </p:cNvGrpSpPr>
          <p:nvPr/>
        </p:nvGrpSpPr>
        <p:grpSpPr bwMode="auto">
          <a:xfrm>
            <a:off x="3453826" y="4534240"/>
            <a:ext cx="764402" cy="447227"/>
            <a:chOff x="1872" y="1257"/>
            <a:chExt cx="2002" cy="1766"/>
          </a:xfrm>
        </p:grpSpPr>
        <p:sp>
          <p:nvSpPr>
            <p:cNvPr id="275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0" name="Multiplier 291"/>
          <p:cNvSpPr/>
          <p:nvPr/>
        </p:nvSpPr>
        <p:spPr>
          <a:xfrm>
            <a:off x="4672737" y="3824731"/>
            <a:ext cx="639413" cy="592989"/>
          </a:xfrm>
          <a:prstGeom prst="mathMultiply">
            <a:avLst>
              <a:gd name="adj1" fmla="val 6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ZoneTexte 290"/>
          <p:cNvSpPr txBox="1"/>
          <p:nvPr/>
        </p:nvSpPr>
        <p:spPr>
          <a:xfrm>
            <a:off x="503426" y="916133"/>
            <a:ext cx="29299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Dépôts ectopiques de lipides</a:t>
            </a:r>
            <a:endParaRPr lang="fr-FR" b="1" dirty="0"/>
          </a:p>
        </p:txBody>
      </p:sp>
      <p:grpSp>
        <p:nvGrpSpPr>
          <p:cNvPr id="292" name="Groupe 293"/>
          <p:cNvGrpSpPr/>
          <p:nvPr/>
        </p:nvGrpSpPr>
        <p:grpSpPr>
          <a:xfrm>
            <a:off x="792824" y="1772129"/>
            <a:ext cx="1091130" cy="629182"/>
            <a:chOff x="4068689" y="3432103"/>
            <a:chExt cx="2086718" cy="1384341"/>
          </a:xfrm>
        </p:grpSpPr>
        <p:pic>
          <p:nvPicPr>
            <p:cNvPr id="293" name="Image 29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689" y="3432103"/>
              <a:ext cx="1858555" cy="1268044"/>
            </a:xfrm>
            <a:prstGeom prst="rect">
              <a:avLst/>
            </a:prstGeom>
          </p:spPr>
        </p:pic>
        <p:sp>
          <p:nvSpPr>
            <p:cNvPr id="294" name="Rectangle 293"/>
            <p:cNvSpPr/>
            <p:nvPr/>
          </p:nvSpPr>
          <p:spPr>
            <a:xfrm>
              <a:off x="5567881" y="4472412"/>
              <a:ext cx="587526" cy="344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5" name="Group 38"/>
          <p:cNvGrpSpPr>
            <a:grpSpLocks/>
          </p:cNvGrpSpPr>
          <p:nvPr/>
        </p:nvGrpSpPr>
        <p:grpSpPr bwMode="auto">
          <a:xfrm rot="8654912">
            <a:off x="1091873" y="1589802"/>
            <a:ext cx="406128" cy="900648"/>
            <a:chOff x="814" y="1146"/>
            <a:chExt cx="1063" cy="2525"/>
          </a:xfrm>
        </p:grpSpPr>
        <p:sp>
          <p:nvSpPr>
            <p:cNvPr id="296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7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8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9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0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1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2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3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4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5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6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7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8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9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0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1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2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3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4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5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6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7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8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9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0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1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2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3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4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5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6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7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8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329" name="Connecteur droit avec flèche 328"/>
          <p:cNvCxnSpPr/>
          <p:nvPr/>
        </p:nvCxnSpPr>
        <p:spPr>
          <a:xfrm>
            <a:off x="2387602" y="2039708"/>
            <a:ext cx="986731" cy="731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ZoneTexte 329"/>
          <p:cNvSpPr txBox="1"/>
          <p:nvPr/>
        </p:nvSpPr>
        <p:spPr>
          <a:xfrm>
            <a:off x="7366621" y="925051"/>
            <a:ext cx="14813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Inflammation</a:t>
            </a:r>
            <a:endParaRPr lang="fr-FR" b="1" dirty="0"/>
          </a:p>
        </p:txBody>
      </p:sp>
      <p:grpSp>
        <p:nvGrpSpPr>
          <p:cNvPr id="331" name="Group 589"/>
          <p:cNvGrpSpPr>
            <a:grpSpLocks/>
          </p:cNvGrpSpPr>
          <p:nvPr/>
        </p:nvGrpSpPr>
        <p:grpSpPr bwMode="auto">
          <a:xfrm>
            <a:off x="7690097" y="1662655"/>
            <a:ext cx="795864" cy="769626"/>
            <a:chOff x="4318" y="762"/>
            <a:chExt cx="894" cy="972"/>
          </a:xfrm>
        </p:grpSpPr>
        <p:sp>
          <p:nvSpPr>
            <p:cNvPr id="332" name="Freeform 578"/>
            <p:cNvSpPr>
              <a:spLocks/>
            </p:cNvSpPr>
            <p:nvPr/>
          </p:nvSpPr>
          <p:spPr bwMode="auto">
            <a:xfrm>
              <a:off x="4318" y="762"/>
              <a:ext cx="894" cy="972"/>
            </a:xfrm>
            <a:custGeom>
              <a:avLst/>
              <a:gdLst>
                <a:gd name="T0" fmla="*/ 1664 w 447"/>
                <a:gd name="T1" fmla="*/ 1300 h 456"/>
                <a:gd name="T2" fmla="*/ 1684 w 447"/>
                <a:gd name="T3" fmla="*/ 919 h 456"/>
                <a:gd name="T4" fmla="*/ 1576 w 447"/>
                <a:gd name="T5" fmla="*/ 595 h 456"/>
                <a:gd name="T6" fmla="*/ 1536 w 447"/>
                <a:gd name="T7" fmla="*/ 514 h 456"/>
                <a:gd name="T8" fmla="*/ 1520 w 447"/>
                <a:gd name="T9" fmla="*/ 296 h 456"/>
                <a:gd name="T10" fmla="*/ 1484 w 447"/>
                <a:gd name="T11" fmla="*/ 213 h 456"/>
                <a:gd name="T12" fmla="*/ 1404 w 447"/>
                <a:gd name="T13" fmla="*/ 290 h 456"/>
                <a:gd name="T14" fmla="*/ 1452 w 447"/>
                <a:gd name="T15" fmla="*/ 168 h 456"/>
                <a:gd name="T16" fmla="*/ 1348 w 447"/>
                <a:gd name="T17" fmla="*/ 264 h 456"/>
                <a:gd name="T18" fmla="*/ 1204 w 447"/>
                <a:gd name="T19" fmla="*/ 109 h 456"/>
                <a:gd name="T20" fmla="*/ 1152 w 447"/>
                <a:gd name="T21" fmla="*/ 153 h 456"/>
                <a:gd name="T22" fmla="*/ 764 w 447"/>
                <a:gd name="T23" fmla="*/ 160 h 456"/>
                <a:gd name="T24" fmla="*/ 644 w 447"/>
                <a:gd name="T25" fmla="*/ 81 h 456"/>
                <a:gd name="T26" fmla="*/ 632 w 447"/>
                <a:gd name="T27" fmla="*/ 200 h 456"/>
                <a:gd name="T28" fmla="*/ 412 w 447"/>
                <a:gd name="T29" fmla="*/ 177 h 456"/>
                <a:gd name="T30" fmla="*/ 392 w 447"/>
                <a:gd name="T31" fmla="*/ 217 h 456"/>
                <a:gd name="T32" fmla="*/ 312 w 447"/>
                <a:gd name="T33" fmla="*/ 414 h 456"/>
                <a:gd name="T34" fmla="*/ 200 w 447"/>
                <a:gd name="T35" fmla="*/ 509 h 456"/>
                <a:gd name="T36" fmla="*/ 140 w 447"/>
                <a:gd name="T37" fmla="*/ 627 h 456"/>
                <a:gd name="T38" fmla="*/ 88 w 447"/>
                <a:gd name="T39" fmla="*/ 723 h 456"/>
                <a:gd name="T40" fmla="*/ 148 w 447"/>
                <a:gd name="T41" fmla="*/ 1273 h 456"/>
                <a:gd name="T42" fmla="*/ 220 w 447"/>
                <a:gd name="T43" fmla="*/ 1690 h 456"/>
                <a:gd name="T44" fmla="*/ 248 w 447"/>
                <a:gd name="T45" fmla="*/ 1678 h 456"/>
                <a:gd name="T46" fmla="*/ 348 w 447"/>
                <a:gd name="T47" fmla="*/ 1767 h 456"/>
                <a:gd name="T48" fmla="*/ 320 w 447"/>
                <a:gd name="T49" fmla="*/ 1980 h 456"/>
                <a:gd name="T50" fmla="*/ 432 w 447"/>
                <a:gd name="T51" fmla="*/ 1872 h 456"/>
                <a:gd name="T52" fmla="*/ 728 w 447"/>
                <a:gd name="T53" fmla="*/ 2040 h 456"/>
                <a:gd name="T54" fmla="*/ 1308 w 447"/>
                <a:gd name="T55" fmla="*/ 1682 h 456"/>
                <a:gd name="T56" fmla="*/ 1376 w 447"/>
                <a:gd name="T57" fmla="*/ 1678 h 456"/>
                <a:gd name="T58" fmla="*/ 1476 w 447"/>
                <a:gd name="T59" fmla="*/ 1667 h 456"/>
                <a:gd name="T60" fmla="*/ 1700 w 447"/>
                <a:gd name="T61" fmla="*/ 1750 h 456"/>
                <a:gd name="T62" fmla="*/ 1556 w 447"/>
                <a:gd name="T63" fmla="*/ 1609 h 456"/>
                <a:gd name="T64" fmla="*/ 1412 w 447"/>
                <a:gd name="T65" fmla="*/ 1449 h 456"/>
                <a:gd name="T66" fmla="*/ 1620 w 447"/>
                <a:gd name="T67" fmla="*/ 1562 h 456"/>
                <a:gd name="T68" fmla="*/ 1636 w 447"/>
                <a:gd name="T69" fmla="*/ 1381 h 456"/>
                <a:gd name="T70" fmla="*/ 1776 w 447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7" h="456">
                  <a:moveTo>
                    <a:pt x="438" y="310"/>
                  </a:moveTo>
                  <a:cubicBezTo>
                    <a:pt x="431" y="302"/>
                    <a:pt x="426" y="294"/>
                    <a:pt x="416" y="286"/>
                  </a:cubicBezTo>
                  <a:cubicBezTo>
                    <a:pt x="410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2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8" y="129"/>
                    <a:pt x="401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1" y="64"/>
                  </a:cubicBezTo>
                  <a:cubicBezTo>
                    <a:pt x="350" y="62"/>
                    <a:pt x="350" y="61"/>
                    <a:pt x="351" y="59"/>
                  </a:cubicBezTo>
                  <a:cubicBezTo>
                    <a:pt x="352" y="51"/>
                    <a:pt x="362" y="45"/>
                    <a:pt x="363" y="37"/>
                  </a:cubicBezTo>
                  <a:cubicBezTo>
                    <a:pt x="366" y="23"/>
                    <a:pt x="357" y="26"/>
                    <a:pt x="352" y="34"/>
                  </a:cubicBezTo>
                  <a:cubicBezTo>
                    <a:pt x="347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4" y="14"/>
                    <a:pt x="315" y="5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4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1" y="35"/>
                  </a:cubicBezTo>
                  <a:cubicBezTo>
                    <a:pt x="177" y="38"/>
                    <a:pt x="179" y="35"/>
                    <a:pt x="174" y="33"/>
                  </a:cubicBezTo>
                  <a:cubicBezTo>
                    <a:pt x="168" y="30"/>
                    <a:pt x="164" y="19"/>
                    <a:pt x="161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8" y="39"/>
                    <a:pt x="158" y="44"/>
                  </a:cubicBezTo>
                  <a:cubicBezTo>
                    <a:pt x="148" y="50"/>
                    <a:pt x="138" y="54"/>
                    <a:pt x="128" y="54"/>
                  </a:cubicBezTo>
                  <a:cubicBezTo>
                    <a:pt x="118" y="54"/>
                    <a:pt x="108" y="41"/>
                    <a:pt x="103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4"/>
                    <a:pt x="98" y="48"/>
                  </a:cubicBezTo>
                  <a:cubicBezTo>
                    <a:pt x="107" y="51"/>
                    <a:pt x="118" y="55"/>
                    <a:pt x="106" y="70"/>
                  </a:cubicBezTo>
                  <a:cubicBezTo>
                    <a:pt x="102" y="75"/>
                    <a:pt x="96" y="90"/>
                    <a:pt x="78" y="91"/>
                  </a:cubicBezTo>
                  <a:cubicBezTo>
                    <a:pt x="60" y="92"/>
                    <a:pt x="28" y="65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8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3" y="149"/>
                  </a:cubicBezTo>
                  <a:cubicBezTo>
                    <a:pt x="0" y="160"/>
                    <a:pt x="16" y="154"/>
                    <a:pt x="22" y="159"/>
                  </a:cubicBezTo>
                  <a:cubicBezTo>
                    <a:pt x="29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4" y="358"/>
                    <a:pt x="58" y="363"/>
                    <a:pt x="55" y="372"/>
                  </a:cubicBezTo>
                  <a:cubicBezTo>
                    <a:pt x="51" y="381"/>
                    <a:pt x="50" y="389"/>
                    <a:pt x="57" y="393"/>
                  </a:cubicBezTo>
                  <a:cubicBezTo>
                    <a:pt x="64" y="397"/>
                    <a:pt x="62" y="377"/>
                    <a:pt x="62" y="369"/>
                  </a:cubicBezTo>
                  <a:cubicBezTo>
                    <a:pt x="62" y="360"/>
                    <a:pt x="69" y="363"/>
                    <a:pt x="74" y="372"/>
                  </a:cubicBezTo>
                  <a:cubicBezTo>
                    <a:pt x="79" y="381"/>
                    <a:pt x="82" y="386"/>
                    <a:pt x="87" y="389"/>
                  </a:cubicBezTo>
                  <a:cubicBezTo>
                    <a:pt x="91" y="392"/>
                    <a:pt x="87" y="403"/>
                    <a:pt x="87" y="411"/>
                  </a:cubicBezTo>
                  <a:cubicBezTo>
                    <a:pt x="87" y="418"/>
                    <a:pt x="76" y="431"/>
                    <a:pt x="80" y="436"/>
                  </a:cubicBezTo>
                  <a:cubicBezTo>
                    <a:pt x="83" y="442"/>
                    <a:pt x="87" y="435"/>
                    <a:pt x="91" y="425"/>
                  </a:cubicBezTo>
                  <a:cubicBezTo>
                    <a:pt x="96" y="414"/>
                    <a:pt x="102" y="402"/>
                    <a:pt x="108" y="412"/>
                  </a:cubicBezTo>
                  <a:cubicBezTo>
                    <a:pt x="113" y="422"/>
                    <a:pt x="119" y="422"/>
                    <a:pt x="140" y="425"/>
                  </a:cubicBezTo>
                  <a:cubicBezTo>
                    <a:pt x="162" y="427"/>
                    <a:pt x="169" y="443"/>
                    <a:pt x="182" y="449"/>
                  </a:cubicBezTo>
                  <a:cubicBezTo>
                    <a:pt x="195" y="456"/>
                    <a:pt x="214" y="451"/>
                    <a:pt x="232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1"/>
                    <a:pt x="344" y="369"/>
                  </a:cubicBezTo>
                  <a:cubicBezTo>
                    <a:pt x="336" y="357"/>
                    <a:pt x="335" y="354"/>
                    <a:pt x="339" y="349"/>
                  </a:cubicBezTo>
                  <a:cubicBezTo>
                    <a:pt x="349" y="337"/>
                    <a:pt x="365" y="358"/>
                    <a:pt x="369" y="367"/>
                  </a:cubicBezTo>
                  <a:cubicBezTo>
                    <a:pt x="374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5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5" y="317"/>
                    <a:pt x="377" y="329"/>
                  </a:cubicBezTo>
                  <a:cubicBezTo>
                    <a:pt x="386" y="335"/>
                    <a:pt x="392" y="348"/>
                    <a:pt x="405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3" y="292"/>
                    <a:pt x="396" y="300"/>
                    <a:pt x="409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7" y="324"/>
                    <a:pt x="445" y="318"/>
                    <a:pt x="438" y="310"/>
                  </a:cubicBezTo>
                  <a:close/>
                </a:path>
              </a:pathLst>
            </a:custGeom>
            <a:solidFill>
              <a:srgbClr val="CC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Freeform 579"/>
            <p:cNvSpPr>
              <a:spLocks/>
            </p:cNvSpPr>
            <p:nvPr/>
          </p:nvSpPr>
          <p:spPr bwMode="auto">
            <a:xfrm>
              <a:off x="4444" y="1035"/>
              <a:ext cx="518" cy="546"/>
            </a:xfrm>
            <a:custGeom>
              <a:avLst/>
              <a:gdLst>
                <a:gd name="T0" fmla="*/ 272 w 259"/>
                <a:gd name="T1" fmla="*/ 0 h 256"/>
                <a:gd name="T2" fmla="*/ 24 w 259"/>
                <a:gd name="T3" fmla="*/ 495 h 256"/>
                <a:gd name="T4" fmla="*/ 104 w 259"/>
                <a:gd name="T5" fmla="*/ 806 h 256"/>
                <a:gd name="T6" fmla="*/ 324 w 259"/>
                <a:gd name="T7" fmla="*/ 1000 h 256"/>
                <a:gd name="T8" fmla="*/ 648 w 259"/>
                <a:gd name="T9" fmla="*/ 1092 h 256"/>
                <a:gd name="T10" fmla="*/ 908 w 259"/>
                <a:gd name="T11" fmla="*/ 695 h 256"/>
                <a:gd name="T12" fmla="*/ 952 w 259"/>
                <a:gd name="T13" fmla="*/ 459 h 256"/>
                <a:gd name="T14" fmla="*/ 696 w 259"/>
                <a:gd name="T15" fmla="*/ 386 h 256"/>
                <a:gd name="T16" fmla="*/ 588 w 259"/>
                <a:gd name="T17" fmla="*/ 309 h 256"/>
                <a:gd name="T18" fmla="*/ 524 w 259"/>
                <a:gd name="T19" fmla="*/ 149 h 256"/>
                <a:gd name="T20" fmla="*/ 272 w 259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9" h="256">
                  <a:moveTo>
                    <a:pt x="68" y="0"/>
                  </a:moveTo>
                  <a:cubicBezTo>
                    <a:pt x="15" y="7"/>
                    <a:pt x="0" y="63"/>
                    <a:pt x="6" y="109"/>
                  </a:cubicBezTo>
                  <a:cubicBezTo>
                    <a:pt x="9" y="131"/>
                    <a:pt x="15" y="157"/>
                    <a:pt x="26" y="177"/>
                  </a:cubicBezTo>
                  <a:cubicBezTo>
                    <a:pt x="38" y="198"/>
                    <a:pt x="61" y="208"/>
                    <a:pt x="81" y="220"/>
                  </a:cubicBezTo>
                  <a:cubicBezTo>
                    <a:pt x="106" y="237"/>
                    <a:pt x="131" y="256"/>
                    <a:pt x="162" y="240"/>
                  </a:cubicBezTo>
                  <a:cubicBezTo>
                    <a:pt x="196" y="223"/>
                    <a:pt x="208" y="182"/>
                    <a:pt x="227" y="153"/>
                  </a:cubicBezTo>
                  <a:cubicBezTo>
                    <a:pt x="239" y="135"/>
                    <a:pt x="259" y="120"/>
                    <a:pt x="238" y="101"/>
                  </a:cubicBezTo>
                  <a:cubicBezTo>
                    <a:pt x="223" y="87"/>
                    <a:pt x="193" y="92"/>
                    <a:pt x="174" y="85"/>
                  </a:cubicBezTo>
                  <a:cubicBezTo>
                    <a:pt x="165" y="82"/>
                    <a:pt x="151" y="79"/>
                    <a:pt x="147" y="68"/>
                  </a:cubicBezTo>
                  <a:cubicBezTo>
                    <a:pt x="139" y="52"/>
                    <a:pt x="149" y="48"/>
                    <a:pt x="131" y="33"/>
                  </a:cubicBezTo>
                  <a:cubicBezTo>
                    <a:pt x="113" y="16"/>
                    <a:pt x="93" y="3"/>
                    <a:pt x="68" y="0"/>
                  </a:cubicBezTo>
                  <a:close/>
                </a:path>
              </a:pathLst>
            </a:custGeom>
            <a:solidFill>
              <a:srgbClr val="E0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4" name="Freeform 580"/>
            <p:cNvSpPr>
              <a:spLocks/>
            </p:cNvSpPr>
            <p:nvPr/>
          </p:nvSpPr>
          <p:spPr bwMode="auto">
            <a:xfrm>
              <a:off x="4352" y="915"/>
              <a:ext cx="256" cy="459"/>
            </a:xfrm>
            <a:custGeom>
              <a:avLst/>
              <a:gdLst>
                <a:gd name="T0" fmla="*/ 512 w 128"/>
                <a:gd name="T1" fmla="*/ 0 h 215"/>
                <a:gd name="T2" fmla="*/ 140 w 128"/>
                <a:gd name="T3" fmla="*/ 980 h 215"/>
                <a:gd name="T4" fmla="*/ 512 w 128"/>
                <a:gd name="T5" fmla="*/ 0 h 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15">
                  <a:moveTo>
                    <a:pt x="128" y="0"/>
                  </a:moveTo>
                  <a:cubicBezTo>
                    <a:pt x="71" y="19"/>
                    <a:pt x="0" y="101"/>
                    <a:pt x="35" y="215"/>
                  </a:cubicBezTo>
                  <a:cubicBezTo>
                    <a:pt x="27" y="188"/>
                    <a:pt x="29" y="63"/>
                    <a:pt x="1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Freeform 581"/>
            <p:cNvSpPr>
              <a:spLocks/>
            </p:cNvSpPr>
            <p:nvPr/>
          </p:nvSpPr>
          <p:spPr bwMode="auto">
            <a:xfrm>
              <a:off x="4548" y="1069"/>
              <a:ext cx="604" cy="640"/>
            </a:xfrm>
            <a:custGeom>
              <a:avLst/>
              <a:gdLst>
                <a:gd name="T0" fmla="*/ 0 w 302"/>
                <a:gd name="T1" fmla="*/ 1184 h 300"/>
                <a:gd name="T2" fmla="*/ 244 w 302"/>
                <a:gd name="T3" fmla="*/ 1316 h 300"/>
                <a:gd name="T4" fmla="*/ 452 w 302"/>
                <a:gd name="T5" fmla="*/ 1269 h 300"/>
                <a:gd name="T6" fmla="*/ 652 w 302"/>
                <a:gd name="T7" fmla="*/ 1092 h 300"/>
                <a:gd name="T8" fmla="*/ 804 w 302"/>
                <a:gd name="T9" fmla="*/ 924 h 300"/>
                <a:gd name="T10" fmla="*/ 872 w 302"/>
                <a:gd name="T11" fmla="*/ 892 h 300"/>
                <a:gd name="T12" fmla="*/ 904 w 302"/>
                <a:gd name="T13" fmla="*/ 800 h 300"/>
                <a:gd name="T14" fmla="*/ 1044 w 302"/>
                <a:gd name="T15" fmla="*/ 732 h 300"/>
                <a:gd name="T16" fmla="*/ 1084 w 302"/>
                <a:gd name="T17" fmla="*/ 651 h 300"/>
                <a:gd name="T18" fmla="*/ 1160 w 302"/>
                <a:gd name="T19" fmla="*/ 578 h 300"/>
                <a:gd name="T20" fmla="*/ 1180 w 302"/>
                <a:gd name="T21" fmla="*/ 273 h 300"/>
                <a:gd name="T22" fmla="*/ 1052 w 302"/>
                <a:gd name="T23" fmla="*/ 0 h 300"/>
                <a:gd name="T24" fmla="*/ 1040 w 302"/>
                <a:gd name="T25" fmla="*/ 542 h 300"/>
                <a:gd name="T26" fmla="*/ 832 w 302"/>
                <a:gd name="T27" fmla="*/ 691 h 300"/>
                <a:gd name="T28" fmla="*/ 668 w 302"/>
                <a:gd name="T29" fmla="*/ 919 h 300"/>
                <a:gd name="T30" fmla="*/ 488 w 302"/>
                <a:gd name="T31" fmla="*/ 1111 h 300"/>
                <a:gd name="T32" fmla="*/ 344 w 302"/>
                <a:gd name="T33" fmla="*/ 1237 h 300"/>
                <a:gd name="T34" fmla="*/ 172 w 302"/>
                <a:gd name="T35" fmla="*/ 1220 h 300"/>
                <a:gd name="T36" fmla="*/ 8 w 302"/>
                <a:gd name="T37" fmla="*/ 1165 h 3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2" h="300">
                  <a:moveTo>
                    <a:pt x="0" y="260"/>
                  </a:moveTo>
                  <a:cubicBezTo>
                    <a:pt x="18" y="272"/>
                    <a:pt x="42" y="278"/>
                    <a:pt x="61" y="289"/>
                  </a:cubicBezTo>
                  <a:cubicBezTo>
                    <a:pt x="81" y="300"/>
                    <a:pt x="95" y="291"/>
                    <a:pt x="113" y="279"/>
                  </a:cubicBezTo>
                  <a:cubicBezTo>
                    <a:pt x="131" y="267"/>
                    <a:pt x="146" y="252"/>
                    <a:pt x="163" y="240"/>
                  </a:cubicBezTo>
                  <a:cubicBezTo>
                    <a:pt x="179" y="229"/>
                    <a:pt x="187" y="214"/>
                    <a:pt x="201" y="203"/>
                  </a:cubicBezTo>
                  <a:cubicBezTo>
                    <a:pt x="205" y="200"/>
                    <a:pt x="214" y="199"/>
                    <a:pt x="218" y="196"/>
                  </a:cubicBezTo>
                  <a:cubicBezTo>
                    <a:pt x="223" y="190"/>
                    <a:pt x="220" y="182"/>
                    <a:pt x="226" y="176"/>
                  </a:cubicBezTo>
                  <a:cubicBezTo>
                    <a:pt x="238" y="163"/>
                    <a:pt x="251" y="178"/>
                    <a:pt x="261" y="161"/>
                  </a:cubicBezTo>
                  <a:cubicBezTo>
                    <a:pt x="266" y="153"/>
                    <a:pt x="264" y="150"/>
                    <a:pt x="271" y="143"/>
                  </a:cubicBezTo>
                  <a:cubicBezTo>
                    <a:pt x="277" y="138"/>
                    <a:pt x="285" y="135"/>
                    <a:pt x="290" y="127"/>
                  </a:cubicBezTo>
                  <a:cubicBezTo>
                    <a:pt x="302" y="110"/>
                    <a:pt x="298" y="80"/>
                    <a:pt x="295" y="60"/>
                  </a:cubicBezTo>
                  <a:cubicBezTo>
                    <a:pt x="292" y="38"/>
                    <a:pt x="283" y="13"/>
                    <a:pt x="263" y="0"/>
                  </a:cubicBezTo>
                  <a:cubicBezTo>
                    <a:pt x="279" y="37"/>
                    <a:pt x="294" y="85"/>
                    <a:pt x="260" y="119"/>
                  </a:cubicBezTo>
                  <a:cubicBezTo>
                    <a:pt x="246" y="133"/>
                    <a:pt x="223" y="139"/>
                    <a:pt x="208" y="152"/>
                  </a:cubicBezTo>
                  <a:cubicBezTo>
                    <a:pt x="191" y="166"/>
                    <a:pt x="179" y="184"/>
                    <a:pt x="167" y="202"/>
                  </a:cubicBezTo>
                  <a:cubicBezTo>
                    <a:pt x="155" y="221"/>
                    <a:pt x="141" y="232"/>
                    <a:pt x="122" y="244"/>
                  </a:cubicBezTo>
                  <a:cubicBezTo>
                    <a:pt x="111" y="252"/>
                    <a:pt x="98" y="267"/>
                    <a:pt x="86" y="272"/>
                  </a:cubicBezTo>
                  <a:cubicBezTo>
                    <a:pt x="73" y="277"/>
                    <a:pt x="55" y="270"/>
                    <a:pt x="43" y="268"/>
                  </a:cubicBezTo>
                  <a:cubicBezTo>
                    <a:pt x="30" y="266"/>
                    <a:pt x="12" y="264"/>
                    <a:pt x="2" y="256"/>
                  </a:cubicBezTo>
                </a:path>
              </a:pathLst>
            </a:custGeom>
            <a:solidFill>
              <a:srgbClr val="B0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Freeform 582"/>
            <p:cNvSpPr>
              <a:spLocks/>
            </p:cNvSpPr>
            <p:nvPr/>
          </p:nvSpPr>
          <p:spPr bwMode="auto">
            <a:xfrm>
              <a:off x="4480" y="1286"/>
              <a:ext cx="410" cy="267"/>
            </a:xfrm>
            <a:custGeom>
              <a:avLst/>
              <a:gdLst>
                <a:gd name="T0" fmla="*/ 0 w 205"/>
                <a:gd name="T1" fmla="*/ 0 h 125"/>
                <a:gd name="T2" fmla="*/ 124 w 205"/>
                <a:gd name="T3" fmla="*/ 320 h 125"/>
                <a:gd name="T4" fmla="*/ 416 w 205"/>
                <a:gd name="T5" fmla="*/ 521 h 125"/>
                <a:gd name="T6" fmla="*/ 644 w 205"/>
                <a:gd name="T7" fmla="*/ 434 h 125"/>
                <a:gd name="T8" fmla="*/ 820 w 205"/>
                <a:gd name="T9" fmla="*/ 124 h 125"/>
                <a:gd name="T10" fmla="*/ 532 w 205"/>
                <a:gd name="T11" fmla="*/ 434 h 125"/>
                <a:gd name="T12" fmla="*/ 256 w 205"/>
                <a:gd name="T13" fmla="*/ 350 h 125"/>
                <a:gd name="T14" fmla="*/ 0 w 205"/>
                <a:gd name="T15" fmla="*/ 0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125">
                  <a:moveTo>
                    <a:pt x="0" y="0"/>
                  </a:moveTo>
                  <a:cubicBezTo>
                    <a:pt x="9" y="40"/>
                    <a:pt x="7" y="49"/>
                    <a:pt x="31" y="70"/>
                  </a:cubicBezTo>
                  <a:cubicBezTo>
                    <a:pt x="55" y="90"/>
                    <a:pt x="83" y="103"/>
                    <a:pt x="104" y="114"/>
                  </a:cubicBezTo>
                  <a:cubicBezTo>
                    <a:pt x="125" y="125"/>
                    <a:pt x="147" y="112"/>
                    <a:pt x="161" y="95"/>
                  </a:cubicBezTo>
                  <a:cubicBezTo>
                    <a:pt x="175" y="78"/>
                    <a:pt x="186" y="47"/>
                    <a:pt x="205" y="27"/>
                  </a:cubicBezTo>
                  <a:cubicBezTo>
                    <a:pt x="189" y="43"/>
                    <a:pt x="166" y="86"/>
                    <a:pt x="133" y="95"/>
                  </a:cubicBezTo>
                  <a:cubicBezTo>
                    <a:pt x="99" y="105"/>
                    <a:pt x="88" y="92"/>
                    <a:pt x="64" y="77"/>
                  </a:cubicBezTo>
                  <a:cubicBezTo>
                    <a:pt x="32" y="56"/>
                    <a:pt x="9" y="37"/>
                    <a:pt x="0" y="0"/>
                  </a:cubicBezTo>
                </a:path>
              </a:pathLst>
            </a:custGeom>
            <a:solidFill>
              <a:srgbClr val="C69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583"/>
            <p:cNvSpPr>
              <a:spLocks/>
            </p:cNvSpPr>
            <p:nvPr/>
          </p:nvSpPr>
          <p:spPr bwMode="auto">
            <a:xfrm>
              <a:off x="4690" y="1116"/>
              <a:ext cx="188" cy="143"/>
            </a:xfrm>
            <a:custGeom>
              <a:avLst/>
              <a:gdLst>
                <a:gd name="T0" fmla="*/ 0 w 94"/>
                <a:gd name="T1" fmla="*/ 0 h 67"/>
                <a:gd name="T2" fmla="*/ 40 w 94"/>
                <a:gd name="T3" fmla="*/ 92 h 67"/>
                <a:gd name="T4" fmla="*/ 156 w 94"/>
                <a:gd name="T5" fmla="*/ 245 h 67"/>
                <a:gd name="T6" fmla="*/ 376 w 94"/>
                <a:gd name="T7" fmla="*/ 282 h 67"/>
                <a:gd name="T8" fmla="*/ 100 w 94"/>
                <a:gd name="T9" fmla="*/ 265 h 67"/>
                <a:gd name="T10" fmla="*/ 0 w 94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67">
                  <a:moveTo>
                    <a:pt x="0" y="0"/>
                  </a:moveTo>
                  <a:cubicBezTo>
                    <a:pt x="4" y="6"/>
                    <a:pt x="8" y="14"/>
                    <a:pt x="10" y="20"/>
                  </a:cubicBezTo>
                  <a:cubicBezTo>
                    <a:pt x="15" y="34"/>
                    <a:pt x="17" y="47"/>
                    <a:pt x="39" y="54"/>
                  </a:cubicBezTo>
                  <a:cubicBezTo>
                    <a:pt x="67" y="63"/>
                    <a:pt x="94" y="62"/>
                    <a:pt x="94" y="62"/>
                  </a:cubicBezTo>
                  <a:cubicBezTo>
                    <a:pt x="70" y="65"/>
                    <a:pt x="41" y="67"/>
                    <a:pt x="25" y="58"/>
                  </a:cubicBezTo>
                  <a:cubicBezTo>
                    <a:pt x="10" y="48"/>
                    <a:pt x="3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Freeform 584"/>
            <p:cNvSpPr>
              <a:spLocks/>
            </p:cNvSpPr>
            <p:nvPr/>
          </p:nvSpPr>
          <p:spPr bwMode="auto">
            <a:xfrm>
              <a:off x="4318" y="762"/>
              <a:ext cx="892" cy="972"/>
            </a:xfrm>
            <a:custGeom>
              <a:avLst/>
              <a:gdLst>
                <a:gd name="T0" fmla="*/ 1664 w 446"/>
                <a:gd name="T1" fmla="*/ 1305 h 456"/>
                <a:gd name="T2" fmla="*/ 1684 w 446"/>
                <a:gd name="T3" fmla="*/ 919 h 456"/>
                <a:gd name="T4" fmla="*/ 1576 w 446"/>
                <a:gd name="T5" fmla="*/ 595 h 456"/>
                <a:gd name="T6" fmla="*/ 1536 w 446"/>
                <a:gd name="T7" fmla="*/ 514 h 456"/>
                <a:gd name="T8" fmla="*/ 1520 w 446"/>
                <a:gd name="T9" fmla="*/ 296 h 456"/>
                <a:gd name="T10" fmla="*/ 1484 w 446"/>
                <a:gd name="T11" fmla="*/ 213 h 456"/>
                <a:gd name="T12" fmla="*/ 1400 w 446"/>
                <a:gd name="T13" fmla="*/ 290 h 456"/>
                <a:gd name="T14" fmla="*/ 1452 w 446"/>
                <a:gd name="T15" fmla="*/ 168 h 456"/>
                <a:gd name="T16" fmla="*/ 1348 w 446"/>
                <a:gd name="T17" fmla="*/ 264 h 456"/>
                <a:gd name="T18" fmla="*/ 1204 w 446"/>
                <a:gd name="T19" fmla="*/ 109 h 456"/>
                <a:gd name="T20" fmla="*/ 1152 w 446"/>
                <a:gd name="T21" fmla="*/ 153 h 456"/>
                <a:gd name="T22" fmla="*/ 760 w 446"/>
                <a:gd name="T23" fmla="*/ 160 h 456"/>
                <a:gd name="T24" fmla="*/ 640 w 446"/>
                <a:gd name="T25" fmla="*/ 81 h 456"/>
                <a:gd name="T26" fmla="*/ 632 w 446"/>
                <a:gd name="T27" fmla="*/ 205 h 456"/>
                <a:gd name="T28" fmla="*/ 408 w 446"/>
                <a:gd name="T29" fmla="*/ 177 h 456"/>
                <a:gd name="T30" fmla="*/ 392 w 446"/>
                <a:gd name="T31" fmla="*/ 217 h 456"/>
                <a:gd name="T32" fmla="*/ 308 w 446"/>
                <a:gd name="T33" fmla="*/ 414 h 456"/>
                <a:gd name="T34" fmla="*/ 200 w 446"/>
                <a:gd name="T35" fmla="*/ 509 h 456"/>
                <a:gd name="T36" fmla="*/ 140 w 446"/>
                <a:gd name="T37" fmla="*/ 627 h 456"/>
                <a:gd name="T38" fmla="*/ 88 w 446"/>
                <a:gd name="T39" fmla="*/ 723 h 456"/>
                <a:gd name="T40" fmla="*/ 148 w 446"/>
                <a:gd name="T41" fmla="*/ 1273 h 456"/>
                <a:gd name="T42" fmla="*/ 216 w 446"/>
                <a:gd name="T43" fmla="*/ 1690 h 456"/>
                <a:gd name="T44" fmla="*/ 248 w 446"/>
                <a:gd name="T45" fmla="*/ 1678 h 456"/>
                <a:gd name="T46" fmla="*/ 344 w 446"/>
                <a:gd name="T47" fmla="*/ 1767 h 456"/>
                <a:gd name="T48" fmla="*/ 316 w 446"/>
                <a:gd name="T49" fmla="*/ 1987 h 456"/>
                <a:gd name="T50" fmla="*/ 428 w 446"/>
                <a:gd name="T51" fmla="*/ 1872 h 456"/>
                <a:gd name="T52" fmla="*/ 728 w 446"/>
                <a:gd name="T53" fmla="*/ 2044 h 456"/>
                <a:gd name="T54" fmla="*/ 1308 w 446"/>
                <a:gd name="T55" fmla="*/ 1682 h 456"/>
                <a:gd name="T56" fmla="*/ 1372 w 446"/>
                <a:gd name="T57" fmla="*/ 1678 h 456"/>
                <a:gd name="T58" fmla="*/ 1476 w 446"/>
                <a:gd name="T59" fmla="*/ 1667 h 456"/>
                <a:gd name="T60" fmla="*/ 1700 w 446"/>
                <a:gd name="T61" fmla="*/ 1750 h 456"/>
                <a:gd name="T62" fmla="*/ 1556 w 446"/>
                <a:gd name="T63" fmla="*/ 1609 h 456"/>
                <a:gd name="T64" fmla="*/ 1412 w 446"/>
                <a:gd name="T65" fmla="*/ 1449 h 456"/>
                <a:gd name="T66" fmla="*/ 1616 w 446"/>
                <a:gd name="T67" fmla="*/ 1562 h 456"/>
                <a:gd name="T68" fmla="*/ 1632 w 446"/>
                <a:gd name="T69" fmla="*/ 1381 h 456"/>
                <a:gd name="T70" fmla="*/ 1776 w 446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6" h="456">
                  <a:moveTo>
                    <a:pt x="438" y="310"/>
                  </a:moveTo>
                  <a:cubicBezTo>
                    <a:pt x="431" y="302"/>
                    <a:pt x="426" y="294"/>
                    <a:pt x="416" y="287"/>
                  </a:cubicBezTo>
                  <a:cubicBezTo>
                    <a:pt x="409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1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7" y="129"/>
                    <a:pt x="400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0" y="64"/>
                  </a:cubicBezTo>
                  <a:cubicBezTo>
                    <a:pt x="350" y="62"/>
                    <a:pt x="350" y="61"/>
                    <a:pt x="350" y="59"/>
                  </a:cubicBezTo>
                  <a:cubicBezTo>
                    <a:pt x="352" y="51"/>
                    <a:pt x="361" y="45"/>
                    <a:pt x="363" y="37"/>
                  </a:cubicBezTo>
                  <a:cubicBezTo>
                    <a:pt x="365" y="24"/>
                    <a:pt x="357" y="26"/>
                    <a:pt x="351" y="35"/>
                  </a:cubicBezTo>
                  <a:cubicBezTo>
                    <a:pt x="346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3" y="14"/>
                    <a:pt x="314" y="6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3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0" y="35"/>
                  </a:cubicBezTo>
                  <a:cubicBezTo>
                    <a:pt x="177" y="38"/>
                    <a:pt x="179" y="36"/>
                    <a:pt x="174" y="33"/>
                  </a:cubicBezTo>
                  <a:cubicBezTo>
                    <a:pt x="168" y="30"/>
                    <a:pt x="164" y="19"/>
                    <a:pt x="160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7" y="39"/>
                    <a:pt x="158" y="45"/>
                  </a:cubicBezTo>
                  <a:cubicBezTo>
                    <a:pt x="148" y="50"/>
                    <a:pt x="137" y="54"/>
                    <a:pt x="128" y="54"/>
                  </a:cubicBezTo>
                  <a:cubicBezTo>
                    <a:pt x="118" y="54"/>
                    <a:pt x="108" y="41"/>
                    <a:pt x="102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5"/>
                    <a:pt x="98" y="48"/>
                  </a:cubicBezTo>
                  <a:cubicBezTo>
                    <a:pt x="107" y="52"/>
                    <a:pt x="118" y="55"/>
                    <a:pt x="106" y="70"/>
                  </a:cubicBezTo>
                  <a:cubicBezTo>
                    <a:pt x="102" y="75"/>
                    <a:pt x="95" y="90"/>
                    <a:pt x="77" y="91"/>
                  </a:cubicBezTo>
                  <a:cubicBezTo>
                    <a:pt x="60" y="92"/>
                    <a:pt x="28" y="66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7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2" y="149"/>
                  </a:cubicBezTo>
                  <a:cubicBezTo>
                    <a:pt x="0" y="160"/>
                    <a:pt x="15" y="154"/>
                    <a:pt x="22" y="159"/>
                  </a:cubicBezTo>
                  <a:cubicBezTo>
                    <a:pt x="28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3" y="358"/>
                    <a:pt x="58" y="363"/>
                    <a:pt x="54" y="372"/>
                  </a:cubicBezTo>
                  <a:cubicBezTo>
                    <a:pt x="51" y="381"/>
                    <a:pt x="49" y="389"/>
                    <a:pt x="56" y="393"/>
                  </a:cubicBezTo>
                  <a:cubicBezTo>
                    <a:pt x="63" y="397"/>
                    <a:pt x="62" y="377"/>
                    <a:pt x="62" y="369"/>
                  </a:cubicBezTo>
                  <a:cubicBezTo>
                    <a:pt x="62" y="361"/>
                    <a:pt x="69" y="363"/>
                    <a:pt x="74" y="372"/>
                  </a:cubicBezTo>
                  <a:cubicBezTo>
                    <a:pt x="79" y="381"/>
                    <a:pt x="82" y="386"/>
                    <a:pt x="86" y="389"/>
                  </a:cubicBezTo>
                  <a:cubicBezTo>
                    <a:pt x="91" y="393"/>
                    <a:pt x="86" y="403"/>
                    <a:pt x="86" y="411"/>
                  </a:cubicBezTo>
                  <a:cubicBezTo>
                    <a:pt x="86" y="418"/>
                    <a:pt x="76" y="431"/>
                    <a:pt x="79" y="437"/>
                  </a:cubicBezTo>
                  <a:cubicBezTo>
                    <a:pt x="83" y="442"/>
                    <a:pt x="86" y="435"/>
                    <a:pt x="91" y="425"/>
                  </a:cubicBezTo>
                  <a:cubicBezTo>
                    <a:pt x="96" y="414"/>
                    <a:pt x="102" y="402"/>
                    <a:pt x="107" y="412"/>
                  </a:cubicBezTo>
                  <a:cubicBezTo>
                    <a:pt x="113" y="422"/>
                    <a:pt x="118" y="422"/>
                    <a:pt x="140" y="425"/>
                  </a:cubicBezTo>
                  <a:cubicBezTo>
                    <a:pt x="162" y="427"/>
                    <a:pt x="168" y="443"/>
                    <a:pt x="182" y="450"/>
                  </a:cubicBezTo>
                  <a:cubicBezTo>
                    <a:pt x="195" y="456"/>
                    <a:pt x="214" y="451"/>
                    <a:pt x="231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2"/>
                    <a:pt x="343" y="369"/>
                  </a:cubicBezTo>
                  <a:cubicBezTo>
                    <a:pt x="335" y="357"/>
                    <a:pt x="335" y="354"/>
                    <a:pt x="339" y="349"/>
                  </a:cubicBezTo>
                  <a:cubicBezTo>
                    <a:pt x="349" y="338"/>
                    <a:pt x="364" y="358"/>
                    <a:pt x="369" y="367"/>
                  </a:cubicBezTo>
                  <a:cubicBezTo>
                    <a:pt x="373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6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4" y="317"/>
                    <a:pt x="376" y="329"/>
                  </a:cubicBezTo>
                  <a:cubicBezTo>
                    <a:pt x="386" y="335"/>
                    <a:pt x="392" y="348"/>
                    <a:pt x="404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2" y="292"/>
                    <a:pt x="396" y="300"/>
                    <a:pt x="408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6" y="324"/>
                    <a:pt x="445" y="318"/>
                    <a:pt x="438" y="310"/>
                  </a:cubicBezTo>
                  <a:close/>
                </a:path>
              </a:pathLst>
            </a:custGeom>
            <a:noFill/>
            <a:ln w="6350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Freeform 585"/>
            <p:cNvSpPr>
              <a:spLocks/>
            </p:cNvSpPr>
            <p:nvPr/>
          </p:nvSpPr>
          <p:spPr bwMode="auto">
            <a:xfrm>
              <a:off x="4444" y="1033"/>
              <a:ext cx="516" cy="544"/>
            </a:xfrm>
            <a:custGeom>
              <a:avLst/>
              <a:gdLst>
                <a:gd name="T0" fmla="*/ 272 w 258"/>
                <a:gd name="T1" fmla="*/ 0 h 255"/>
                <a:gd name="T2" fmla="*/ 24 w 258"/>
                <a:gd name="T3" fmla="*/ 497 h 255"/>
                <a:gd name="T4" fmla="*/ 104 w 258"/>
                <a:gd name="T5" fmla="*/ 800 h 255"/>
                <a:gd name="T6" fmla="*/ 320 w 258"/>
                <a:gd name="T7" fmla="*/ 1001 h 255"/>
                <a:gd name="T8" fmla="*/ 648 w 258"/>
                <a:gd name="T9" fmla="*/ 1092 h 255"/>
                <a:gd name="T10" fmla="*/ 908 w 258"/>
                <a:gd name="T11" fmla="*/ 695 h 255"/>
                <a:gd name="T12" fmla="*/ 948 w 258"/>
                <a:gd name="T13" fmla="*/ 459 h 255"/>
                <a:gd name="T14" fmla="*/ 692 w 258"/>
                <a:gd name="T15" fmla="*/ 386 h 255"/>
                <a:gd name="T16" fmla="*/ 584 w 258"/>
                <a:gd name="T17" fmla="*/ 309 h 255"/>
                <a:gd name="T18" fmla="*/ 524 w 258"/>
                <a:gd name="T19" fmla="*/ 149 h 255"/>
                <a:gd name="T20" fmla="*/ 272 w 258"/>
                <a:gd name="T21" fmla="*/ 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8" h="255">
                  <a:moveTo>
                    <a:pt x="68" y="0"/>
                  </a:moveTo>
                  <a:cubicBezTo>
                    <a:pt x="15" y="6"/>
                    <a:pt x="0" y="63"/>
                    <a:pt x="6" y="109"/>
                  </a:cubicBezTo>
                  <a:cubicBezTo>
                    <a:pt x="9" y="131"/>
                    <a:pt x="15" y="157"/>
                    <a:pt x="26" y="176"/>
                  </a:cubicBezTo>
                  <a:cubicBezTo>
                    <a:pt x="37" y="198"/>
                    <a:pt x="60" y="208"/>
                    <a:pt x="80" y="220"/>
                  </a:cubicBezTo>
                  <a:cubicBezTo>
                    <a:pt x="106" y="236"/>
                    <a:pt x="130" y="255"/>
                    <a:pt x="162" y="240"/>
                  </a:cubicBezTo>
                  <a:cubicBezTo>
                    <a:pt x="195" y="223"/>
                    <a:pt x="208" y="182"/>
                    <a:pt x="227" y="153"/>
                  </a:cubicBezTo>
                  <a:cubicBezTo>
                    <a:pt x="238" y="135"/>
                    <a:pt x="258" y="120"/>
                    <a:pt x="237" y="101"/>
                  </a:cubicBezTo>
                  <a:cubicBezTo>
                    <a:pt x="222" y="87"/>
                    <a:pt x="193" y="91"/>
                    <a:pt x="173" y="85"/>
                  </a:cubicBezTo>
                  <a:cubicBezTo>
                    <a:pt x="164" y="82"/>
                    <a:pt x="151" y="78"/>
                    <a:pt x="146" y="68"/>
                  </a:cubicBezTo>
                  <a:cubicBezTo>
                    <a:pt x="139" y="52"/>
                    <a:pt x="148" y="48"/>
                    <a:pt x="131" y="33"/>
                  </a:cubicBezTo>
                  <a:cubicBezTo>
                    <a:pt x="112" y="16"/>
                    <a:pt x="93" y="3"/>
                    <a:pt x="68" y="0"/>
                  </a:cubicBezTo>
                  <a:close/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Freeform 586"/>
            <p:cNvSpPr>
              <a:spLocks/>
            </p:cNvSpPr>
            <p:nvPr/>
          </p:nvSpPr>
          <p:spPr bwMode="auto">
            <a:xfrm>
              <a:off x="4478" y="1024"/>
              <a:ext cx="90" cy="96"/>
            </a:xfrm>
            <a:custGeom>
              <a:avLst/>
              <a:gdLst>
                <a:gd name="T0" fmla="*/ 36 w 45"/>
                <a:gd name="T1" fmla="*/ 173 h 45"/>
                <a:gd name="T2" fmla="*/ 28 w 45"/>
                <a:gd name="T3" fmla="*/ 41 h 45"/>
                <a:gd name="T4" fmla="*/ 144 w 45"/>
                <a:gd name="T5" fmla="*/ 32 h 45"/>
                <a:gd name="T6" fmla="*/ 152 w 45"/>
                <a:gd name="T7" fmla="*/ 164 h 45"/>
                <a:gd name="T8" fmla="*/ 36 w 45"/>
                <a:gd name="T9" fmla="*/ 17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9" y="38"/>
                  </a:moveTo>
                  <a:cubicBezTo>
                    <a:pt x="1" y="31"/>
                    <a:pt x="0" y="18"/>
                    <a:pt x="7" y="9"/>
                  </a:cubicBezTo>
                  <a:cubicBezTo>
                    <a:pt x="15" y="1"/>
                    <a:pt x="28" y="0"/>
                    <a:pt x="36" y="7"/>
                  </a:cubicBezTo>
                  <a:cubicBezTo>
                    <a:pt x="44" y="15"/>
                    <a:pt x="45" y="28"/>
                    <a:pt x="38" y="36"/>
                  </a:cubicBezTo>
                  <a:cubicBezTo>
                    <a:pt x="30" y="45"/>
                    <a:pt x="17" y="45"/>
                    <a:pt x="9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Freeform 587"/>
            <p:cNvSpPr>
              <a:spLocks/>
            </p:cNvSpPr>
            <p:nvPr/>
          </p:nvSpPr>
          <p:spPr bwMode="auto">
            <a:xfrm>
              <a:off x="4570" y="1011"/>
              <a:ext cx="50" cy="51"/>
            </a:xfrm>
            <a:custGeom>
              <a:avLst/>
              <a:gdLst>
                <a:gd name="T0" fmla="*/ 20 w 25"/>
                <a:gd name="T1" fmla="*/ 91 h 24"/>
                <a:gd name="T2" fmla="*/ 16 w 25"/>
                <a:gd name="T3" fmla="*/ 23 h 24"/>
                <a:gd name="T4" fmla="*/ 76 w 25"/>
                <a:gd name="T5" fmla="*/ 19 h 24"/>
                <a:gd name="T6" fmla="*/ 80 w 25"/>
                <a:gd name="T7" fmla="*/ 85 h 24"/>
                <a:gd name="T8" fmla="*/ 20 w 25"/>
                <a:gd name="T9" fmla="*/ 9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5" y="20"/>
                  </a:moveTo>
                  <a:cubicBezTo>
                    <a:pt x="0" y="16"/>
                    <a:pt x="0" y="9"/>
                    <a:pt x="4" y="5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4" y="8"/>
                    <a:pt x="25" y="15"/>
                    <a:pt x="20" y="19"/>
                  </a:cubicBezTo>
                  <a:cubicBezTo>
                    <a:pt x="16" y="24"/>
                    <a:pt x="9" y="24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Freeform 588"/>
            <p:cNvSpPr>
              <a:spLocks/>
            </p:cNvSpPr>
            <p:nvPr/>
          </p:nvSpPr>
          <p:spPr bwMode="auto">
            <a:xfrm>
              <a:off x="4450" y="1109"/>
              <a:ext cx="38" cy="41"/>
            </a:xfrm>
            <a:custGeom>
              <a:avLst/>
              <a:gdLst>
                <a:gd name="T0" fmla="*/ 16 w 19"/>
                <a:gd name="T1" fmla="*/ 76 h 19"/>
                <a:gd name="T2" fmla="*/ 12 w 19"/>
                <a:gd name="T3" fmla="*/ 19 h 19"/>
                <a:gd name="T4" fmla="*/ 60 w 19"/>
                <a:gd name="T5" fmla="*/ 13 h 19"/>
                <a:gd name="T6" fmla="*/ 64 w 19"/>
                <a:gd name="T7" fmla="*/ 69 h 19"/>
                <a:gd name="T8" fmla="*/ 16 w 19"/>
                <a:gd name="T9" fmla="*/ 7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4" y="16"/>
                  </a:moveTo>
                  <a:cubicBezTo>
                    <a:pt x="0" y="13"/>
                    <a:pt x="0" y="8"/>
                    <a:pt x="3" y="4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9" y="7"/>
                    <a:pt x="19" y="12"/>
                    <a:pt x="16" y="15"/>
                  </a:cubicBezTo>
                  <a:cubicBezTo>
                    <a:pt x="13" y="19"/>
                    <a:pt x="7" y="19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46" name="Connecteur droit avec flèche 345"/>
          <p:cNvCxnSpPr/>
          <p:nvPr/>
        </p:nvCxnSpPr>
        <p:spPr>
          <a:xfrm flipH="1">
            <a:off x="6047662" y="1939044"/>
            <a:ext cx="986731" cy="731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/>
          <p:cNvSpPr/>
          <p:nvPr/>
        </p:nvSpPr>
        <p:spPr>
          <a:xfrm rot="10800000">
            <a:off x="4885325" y="-1552326"/>
            <a:ext cx="5831959" cy="5638323"/>
          </a:xfrm>
          <a:prstGeom prst="arc">
            <a:avLst>
              <a:gd name="adj1" fmla="val 15563322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114591" y="3337755"/>
            <a:ext cx="183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Hématopoïétique</a:t>
            </a:r>
            <a:endParaRPr lang="fr-FR" dirty="0"/>
          </a:p>
        </p:txBody>
      </p:sp>
      <p:sp>
        <p:nvSpPr>
          <p:cNvPr id="234" name="ZoneTexte 233"/>
          <p:cNvSpPr txBox="1"/>
          <p:nvPr/>
        </p:nvSpPr>
        <p:spPr>
          <a:xfrm>
            <a:off x="243209" y="5552599"/>
            <a:ext cx="225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 hématopoïétique</a:t>
            </a:r>
            <a:endParaRPr lang="fr-FR" dirty="0"/>
          </a:p>
        </p:txBody>
      </p:sp>
      <p:sp>
        <p:nvSpPr>
          <p:cNvPr id="343" name="ZoneTexte 342"/>
          <p:cNvSpPr txBox="1"/>
          <p:nvPr/>
        </p:nvSpPr>
        <p:spPr>
          <a:xfrm>
            <a:off x="3810966" y="5269468"/>
            <a:ext cx="2298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Défaut post récepteur</a:t>
            </a:r>
          </a:p>
          <a:p>
            <a:pPr algn="ctr"/>
            <a:r>
              <a:rPr lang="fr-FR" b="1" dirty="0"/>
              <a:t>(</a:t>
            </a:r>
            <a:r>
              <a:rPr lang="fr-FR" b="1" dirty="0" err="1"/>
              <a:t>crosstalk</a:t>
            </a:r>
            <a:r>
              <a:rPr lang="fr-FR" b="1" dirty="0"/>
              <a:t> MAPK)</a:t>
            </a:r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3791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431" y="948406"/>
            <a:ext cx="2998910" cy="246445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6501021" y="1781175"/>
            <a:ext cx="257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6501021" y="1876425"/>
            <a:ext cx="257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758196" y="1614815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Allèle WT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6758196" y="1745620"/>
            <a:ext cx="809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Allèle muté</a:t>
            </a:r>
            <a:endParaRPr lang="fr-FR" sz="105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535220" y="2201996"/>
            <a:ext cx="257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6535220" y="2297246"/>
            <a:ext cx="257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792395" y="2035636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Allèle WT</a:t>
            </a:r>
            <a:endParaRPr lang="fr-FR" sz="105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92395" y="2166441"/>
            <a:ext cx="809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Allèle muté</a:t>
            </a:r>
            <a:endParaRPr lang="fr-FR" sz="1050" dirty="0"/>
          </a:p>
        </p:txBody>
      </p:sp>
      <p:sp>
        <p:nvSpPr>
          <p:cNvPr id="2" name="ZoneTexte 1"/>
          <p:cNvSpPr txBox="1"/>
          <p:nvPr/>
        </p:nvSpPr>
        <p:spPr>
          <a:xfrm>
            <a:off x="1016000" y="112762"/>
            <a:ext cx="714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Insulino</a:t>
            </a:r>
            <a:r>
              <a:rPr lang="fr-FR" sz="2400" b="1" dirty="0" smtClean="0"/>
              <a:t>-résistance portée par lignée hématopoïétique</a:t>
            </a:r>
            <a:endParaRPr lang="fr-FR" sz="2400" b="1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38811"/>
              </p:ext>
            </p:extLst>
          </p:nvPr>
        </p:nvGraphicFramePr>
        <p:xfrm>
          <a:off x="561975" y="3846513"/>
          <a:ext cx="3830638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Prism Project" r:id="rId4" imgW="3831336" imgH="2647188" progId="">
                  <p:embed/>
                </p:oleObj>
              </mc:Choice>
              <mc:Fallback>
                <p:oleObj name="Prism Project" r:id="rId4" imgW="3831336" imgH="26471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846513"/>
                        <a:ext cx="3830638" cy="264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30960" y="3428166"/>
            <a:ext cx="881493" cy="836694"/>
            <a:chOff x="2189" y="1681"/>
            <a:chExt cx="1338" cy="1270"/>
          </a:xfrm>
        </p:grpSpPr>
        <p:sp>
          <p:nvSpPr>
            <p:cNvPr id="20" name="Freeform 68"/>
            <p:cNvSpPr>
              <a:spLocks/>
            </p:cNvSpPr>
            <p:nvPr/>
          </p:nvSpPr>
          <p:spPr bwMode="auto">
            <a:xfrm>
              <a:off x="2214" y="1681"/>
              <a:ext cx="1313" cy="1270"/>
            </a:xfrm>
            <a:custGeom>
              <a:avLst/>
              <a:gdLst>
                <a:gd name="T0" fmla="*/ 3096 w 525"/>
                <a:gd name="T1" fmla="*/ 6897 h 476"/>
                <a:gd name="T2" fmla="*/ 2471 w 525"/>
                <a:gd name="T3" fmla="*/ 11659 h 476"/>
                <a:gd name="T4" fmla="*/ 313 w 525"/>
                <a:gd name="T5" fmla="*/ 16374 h 476"/>
                <a:gd name="T6" fmla="*/ 4897 w 525"/>
                <a:gd name="T7" fmla="*/ 21027 h 476"/>
                <a:gd name="T8" fmla="*/ 13060 w 525"/>
                <a:gd name="T9" fmla="*/ 21542 h 476"/>
                <a:gd name="T10" fmla="*/ 20540 w 525"/>
                <a:gd name="T11" fmla="*/ 24117 h 476"/>
                <a:gd name="T12" fmla="*/ 13498 w 525"/>
                <a:gd name="T13" fmla="*/ 21027 h 476"/>
                <a:gd name="T14" fmla="*/ 5630 w 525"/>
                <a:gd name="T15" fmla="*/ 20267 h 476"/>
                <a:gd name="T16" fmla="*/ 1376 w 525"/>
                <a:gd name="T17" fmla="*/ 16465 h 476"/>
                <a:gd name="T18" fmla="*/ 2864 w 525"/>
                <a:gd name="T19" fmla="*/ 14037 h 476"/>
                <a:gd name="T20" fmla="*/ 4034 w 525"/>
                <a:gd name="T21" fmla="*/ 13882 h 476"/>
                <a:gd name="T22" fmla="*/ 6535 w 525"/>
                <a:gd name="T23" fmla="*/ 14893 h 476"/>
                <a:gd name="T24" fmla="*/ 9231 w 525"/>
                <a:gd name="T25" fmla="*/ 14792 h 476"/>
                <a:gd name="T26" fmla="*/ 11622 w 525"/>
                <a:gd name="T27" fmla="*/ 14701 h 476"/>
                <a:gd name="T28" fmla="*/ 12797 w 525"/>
                <a:gd name="T29" fmla="*/ 15859 h 476"/>
                <a:gd name="T30" fmla="*/ 13968 w 525"/>
                <a:gd name="T31" fmla="*/ 16865 h 476"/>
                <a:gd name="T32" fmla="*/ 14280 w 525"/>
                <a:gd name="T33" fmla="*/ 17377 h 476"/>
                <a:gd name="T34" fmla="*/ 14468 w 525"/>
                <a:gd name="T35" fmla="*/ 17591 h 476"/>
                <a:gd name="T36" fmla="*/ 14435 w 525"/>
                <a:gd name="T37" fmla="*/ 17318 h 476"/>
                <a:gd name="T38" fmla="*/ 14393 w 525"/>
                <a:gd name="T39" fmla="*/ 16828 h 476"/>
                <a:gd name="T40" fmla="*/ 14781 w 525"/>
                <a:gd name="T41" fmla="*/ 17020 h 476"/>
                <a:gd name="T42" fmla="*/ 15018 w 525"/>
                <a:gd name="T43" fmla="*/ 17134 h 476"/>
                <a:gd name="T44" fmla="*/ 15093 w 525"/>
                <a:gd name="T45" fmla="*/ 17228 h 476"/>
                <a:gd name="T46" fmla="*/ 15018 w 525"/>
                <a:gd name="T47" fmla="*/ 16771 h 476"/>
                <a:gd name="T48" fmla="*/ 15093 w 525"/>
                <a:gd name="T49" fmla="*/ 16828 h 476"/>
                <a:gd name="T50" fmla="*/ 15218 w 525"/>
                <a:gd name="T51" fmla="*/ 16865 h 476"/>
                <a:gd name="T52" fmla="*/ 15143 w 525"/>
                <a:gd name="T53" fmla="*/ 16566 h 476"/>
                <a:gd name="T54" fmla="*/ 15018 w 525"/>
                <a:gd name="T55" fmla="*/ 16225 h 476"/>
                <a:gd name="T56" fmla="*/ 14706 w 525"/>
                <a:gd name="T57" fmla="*/ 16067 h 476"/>
                <a:gd name="T58" fmla="*/ 14623 w 525"/>
                <a:gd name="T59" fmla="*/ 15918 h 476"/>
                <a:gd name="T60" fmla="*/ 14080 w 525"/>
                <a:gd name="T61" fmla="*/ 15859 h 476"/>
                <a:gd name="T62" fmla="*/ 13455 w 525"/>
                <a:gd name="T63" fmla="*/ 15099 h 476"/>
                <a:gd name="T64" fmla="*/ 13580 w 525"/>
                <a:gd name="T65" fmla="*/ 14736 h 476"/>
                <a:gd name="T66" fmla="*/ 13998 w 525"/>
                <a:gd name="T67" fmla="*/ 15043 h 476"/>
                <a:gd name="T68" fmla="*/ 14310 w 525"/>
                <a:gd name="T69" fmla="*/ 15461 h 476"/>
                <a:gd name="T70" fmla="*/ 14435 w 525"/>
                <a:gd name="T71" fmla="*/ 15611 h 476"/>
                <a:gd name="T72" fmla="*/ 14435 w 525"/>
                <a:gd name="T73" fmla="*/ 15304 h 476"/>
                <a:gd name="T74" fmla="*/ 14623 w 525"/>
                <a:gd name="T75" fmla="*/ 15304 h 476"/>
                <a:gd name="T76" fmla="*/ 14861 w 525"/>
                <a:gd name="T77" fmla="*/ 15461 h 476"/>
                <a:gd name="T78" fmla="*/ 14936 w 525"/>
                <a:gd name="T79" fmla="*/ 15611 h 476"/>
                <a:gd name="T80" fmla="*/ 14781 w 525"/>
                <a:gd name="T81" fmla="*/ 14893 h 476"/>
                <a:gd name="T82" fmla="*/ 15018 w 525"/>
                <a:gd name="T83" fmla="*/ 15005 h 476"/>
                <a:gd name="T84" fmla="*/ 14706 w 525"/>
                <a:gd name="T85" fmla="*/ 14336 h 476"/>
                <a:gd name="T86" fmla="*/ 14235 w 525"/>
                <a:gd name="T87" fmla="*/ 14130 h 476"/>
                <a:gd name="T88" fmla="*/ 13810 w 525"/>
                <a:gd name="T89" fmla="*/ 13882 h 476"/>
                <a:gd name="T90" fmla="*/ 13580 w 525"/>
                <a:gd name="T91" fmla="*/ 13482 h 476"/>
                <a:gd name="T92" fmla="*/ 13655 w 525"/>
                <a:gd name="T93" fmla="*/ 13183 h 476"/>
                <a:gd name="T94" fmla="*/ 13580 w 525"/>
                <a:gd name="T95" fmla="*/ 13276 h 476"/>
                <a:gd name="T96" fmla="*/ 15061 w 525"/>
                <a:gd name="T97" fmla="*/ 12273 h 476"/>
                <a:gd name="T98" fmla="*/ 15769 w 525"/>
                <a:gd name="T99" fmla="*/ 12273 h 476"/>
                <a:gd name="T100" fmla="*/ 17102 w 525"/>
                <a:gd name="T101" fmla="*/ 12820 h 476"/>
                <a:gd name="T102" fmla="*/ 18194 w 525"/>
                <a:gd name="T103" fmla="*/ 12572 h 476"/>
                <a:gd name="T104" fmla="*/ 18852 w 525"/>
                <a:gd name="T105" fmla="*/ 12001 h 476"/>
                <a:gd name="T106" fmla="*/ 18457 w 525"/>
                <a:gd name="T107" fmla="*/ 10387 h 476"/>
                <a:gd name="T108" fmla="*/ 17882 w 525"/>
                <a:gd name="T109" fmla="*/ 8778 h 476"/>
                <a:gd name="T110" fmla="*/ 17444 w 525"/>
                <a:gd name="T111" fmla="*/ 7503 h 476"/>
                <a:gd name="T112" fmla="*/ 16739 w 525"/>
                <a:gd name="T113" fmla="*/ 6230 h 476"/>
                <a:gd name="T114" fmla="*/ 15999 w 525"/>
                <a:gd name="T115" fmla="*/ 4771 h 476"/>
                <a:gd name="T116" fmla="*/ 15143 w 525"/>
                <a:gd name="T117" fmla="*/ 2185 h 476"/>
                <a:gd name="T118" fmla="*/ 14123 w 525"/>
                <a:gd name="T119" fmla="*/ 2377 h 476"/>
                <a:gd name="T120" fmla="*/ 14280 w 525"/>
                <a:gd name="T121" fmla="*/ 3858 h 476"/>
                <a:gd name="T122" fmla="*/ 13685 w 525"/>
                <a:gd name="T123" fmla="*/ 3701 h 476"/>
                <a:gd name="T124" fmla="*/ 3096 w 525"/>
                <a:gd name="T125" fmla="*/ 6897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6"/>
                  </a:moveTo>
                  <a:cubicBezTo>
                    <a:pt x="63" y="190"/>
                    <a:pt x="69" y="212"/>
                    <a:pt x="63" y="230"/>
                  </a:cubicBezTo>
                  <a:cubicBezTo>
                    <a:pt x="56" y="247"/>
                    <a:pt x="19" y="271"/>
                    <a:pt x="8" y="323"/>
                  </a:cubicBezTo>
                  <a:cubicBezTo>
                    <a:pt x="0" y="357"/>
                    <a:pt x="24" y="394"/>
                    <a:pt x="125" y="415"/>
                  </a:cubicBezTo>
                  <a:cubicBezTo>
                    <a:pt x="227" y="436"/>
                    <a:pt x="284" y="423"/>
                    <a:pt x="334" y="425"/>
                  </a:cubicBezTo>
                  <a:cubicBezTo>
                    <a:pt x="385" y="427"/>
                    <a:pt x="490" y="426"/>
                    <a:pt x="525" y="476"/>
                  </a:cubicBezTo>
                  <a:cubicBezTo>
                    <a:pt x="490" y="426"/>
                    <a:pt x="396" y="417"/>
                    <a:pt x="345" y="415"/>
                  </a:cubicBezTo>
                  <a:cubicBezTo>
                    <a:pt x="295" y="412"/>
                    <a:pt x="246" y="421"/>
                    <a:pt x="144" y="400"/>
                  </a:cubicBezTo>
                  <a:cubicBezTo>
                    <a:pt x="60" y="379"/>
                    <a:pt x="28" y="359"/>
                    <a:pt x="35" y="325"/>
                  </a:cubicBezTo>
                  <a:cubicBezTo>
                    <a:pt x="40" y="303"/>
                    <a:pt x="68" y="280"/>
                    <a:pt x="73" y="277"/>
                  </a:cubicBezTo>
                  <a:cubicBezTo>
                    <a:pt x="82" y="270"/>
                    <a:pt x="92" y="269"/>
                    <a:pt x="103" y="274"/>
                  </a:cubicBezTo>
                  <a:cubicBezTo>
                    <a:pt x="121" y="283"/>
                    <a:pt x="156" y="294"/>
                    <a:pt x="167" y="294"/>
                  </a:cubicBezTo>
                  <a:cubicBezTo>
                    <a:pt x="179" y="294"/>
                    <a:pt x="214" y="296"/>
                    <a:pt x="236" y="292"/>
                  </a:cubicBezTo>
                  <a:cubicBezTo>
                    <a:pt x="259" y="287"/>
                    <a:pt x="277" y="274"/>
                    <a:pt x="297" y="290"/>
                  </a:cubicBezTo>
                  <a:cubicBezTo>
                    <a:pt x="305" y="297"/>
                    <a:pt x="318" y="307"/>
                    <a:pt x="327" y="313"/>
                  </a:cubicBezTo>
                  <a:cubicBezTo>
                    <a:pt x="335" y="319"/>
                    <a:pt x="354" y="329"/>
                    <a:pt x="357" y="333"/>
                  </a:cubicBezTo>
                  <a:cubicBezTo>
                    <a:pt x="359" y="337"/>
                    <a:pt x="364" y="341"/>
                    <a:pt x="365" y="343"/>
                  </a:cubicBezTo>
                  <a:cubicBezTo>
                    <a:pt x="367" y="344"/>
                    <a:pt x="367" y="347"/>
                    <a:pt x="370" y="347"/>
                  </a:cubicBezTo>
                  <a:cubicBezTo>
                    <a:pt x="372" y="346"/>
                    <a:pt x="369" y="344"/>
                    <a:pt x="369" y="342"/>
                  </a:cubicBezTo>
                  <a:cubicBezTo>
                    <a:pt x="369" y="340"/>
                    <a:pt x="370" y="335"/>
                    <a:pt x="368" y="332"/>
                  </a:cubicBezTo>
                  <a:cubicBezTo>
                    <a:pt x="370" y="333"/>
                    <a:pt x="375" y="336"/>
                    <a:pt x="378" y="336"/>
                  </a:cubicBezTo>
                  <a:cubicBezTo>
                    <a:pt x="381" y="337"/>
                    <a:pt x="382" y="337"/>
                    <a:pt x="384" y="338"/>
                  </a:cubicBezTo>
                  <a:cubicBezTo>
                    <a:pt x="385" y="339"/>
                    <a:pt x="385" y="341"/>
                    <a:pt x="386" y="340"/>
                  </a:cubicBezTo>
                  <a:cubicBezTo>
                    <a:pt x="388" y="338"/>
                    <a:pt x="387" y="336"/>
                    <a:pt x="384" y="331"/>
                  </a:cubicBezTo>
                  <a:cubicBezTo>
                    <a:pt x="384" y="331"/>
                    <a:pt x="385" y="331"/>
                    <a:pt x="386" y="332"/>
                  </a:cubicBezTo>
                  <a:cubicBezTo>
                    <a:pt x="387" y="334"/>
                    <a:pt x="389" y="333"/>
                    <a:pt x="389" y="333"/>
                  </a:cubicBezTo>
                  <a:cubicBezTo>
                    <a:pt x="389" y="333"/>
                    <a:pt x="388" y="330"/>
                    <a:pt x="387" y="327"/>
                  </a:cubicBezTo>
                  <a:cubicBezTo>
                    <a:pt x="386" y="324"/>
                    <a:pt x="385" y="322"/>
                    <a:pt x="384" y="320"/>
                  </a:cubicBezTo>
                  <a:cubicBezTo>
                    <a:pt x="382" y="318"/>
                    <a:pt x="376" y="317"/>
                    <a:pt x="376" y="317"/>
                  </a:cubicBezTo>
                  <a:cubicBezTo>
                    <a:pt x="376" y="317"/>
                    <a:pt x="375" y="316"/>
                    <a:pt x="374" y="314"/>
                  </a:cubicBezTo>
                  <a:cubicBezTo>
                    <a:pt x="372" y="313"/>
                    <a:pt x="361" y="314"/>
                    <a:pt x="360" y="313"/>
                  </a:cubicBezTo>
                  <a:cubicBezTo>
                    <a:pt x="359" y="313"/>
                    <a:pt x="345" y="301"/>
                    <a:pt x="344" y="298"/>
                  </a:cubicBezTo>
                  <a:cubicBezTo>
                    <a:pt x="342" y="296"/>
                    <a:pt x="345" y="290"/>
                    <a:pt x="347" y="291"/>
                  </a:cubicBezTo>
                  <a:cubicBezTo>
                    <a:pt x="349" y="292"/>
                    <a:pt x="355" y="293"/>
                    <a:pt x="358" y="297"/>
                  </a:cubicBezTo>
                  <a:cubicBezTo>
                    <a:pt x="360" y="299"/>
                    <a:pt x="364" y="303"/>
                    <a:pt x="366" y="305"/>
                  </a:cubicBezTo>
                  <a:cubicBezTo>
                    <a:pt x="369" y="307"/>
                    <a:pt x="367" y="308"/>
                    <a:pt x="369" y="308"/>
                  </a:cubicBezTo>
                  <a:cubicBezTo>
                    <a:pt x="370" y="307"/>
                    <a:pt x="371" y="305"/>
                    <a:pt x="369" y="302"/>
                  </a:cubicBezTo>
                  <a:cubicBezTo>
                    <a:pt x="369" y="302"/>
                    <a:pt x="371" y="302"/>
                    <a:pt x="374" y="302"/>
                  </a:cubicBezTo>
                  <a:cubicBezTo>
                    <a:pt x="376" y="303"/>
                    <a:pt x="379" y="303"/>
                    <a:pt x="380" y="305"/>
                  </a:cubicBezTo>
                  <a:cubicBezTo>
                    <a:pt x="381" y="307"/>
                    <a:pt x="381" y="309"/>
                    <a:pt x="382" y="308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4"/>
                    <a:pt x="380" y="286"/>
                    <a:pt x="376" y="283"/>
                  </a:cubicBezTo>
                  <a:cubicBezTo>
                    <a:pt x="373" y="281"/>
                    <a:pt x="366" y="280"/>
                    <a:pt x="364" y="279"/>
                  </a:cubicBezTo>
                  <a:cubicBezTo>
                    <a:pt x="361" y="277"/>
                    <a:pt x="358" y="275"/>
                    <a:pt x="353" y="274"/>
                  </a:cubicBezTo>
                  <a:cubicBezTo>
                    <a:pt x="348" y="272"/>
                    <a:pt x="350" y="272"/>
                    <a:pt x="347" y="266"/>
                  </a:cubicBezTo>
                  <a:cubicBezTo>
                    <a:pt x="347" y="264"/>
                    <a:pt x="347" y="262"/>
                    <a:pt x="349" y="260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2"/>
                  </a:cubicBezTo>
                  <a:cubicBezTo>
                    <a:pt x="416" y="240"/>
                    <a:pt x="430" y="250"/>
                    <a:pt x="437" y="253"/>
                  </a:cubicBezTo>
                  <a:cubicBezTo>
                    <a:pt x="445" y="256"/>
                    <a:pt x="459" y="249"/>
                    <a:pt x="465" y="248"/>
                  </a:cubicBezTo>
                  <a:cubicBezTo>
                    <a:pt x="470" y="246"/>
                    <a:pt x="478" y="244"/>
                    <a:pt x="482" y="237"/>
                  </a:cubicBezTo>
                  <a:cubicBezTo>
                    <a:pt x="487" y="229"/>
                    <a:pt x="478" y="218"/>
                    <a:pt x="472" y="205"/>
                  </a:cubicBezTo>
                  <a:cubicBezTo>
                    <a:pt x="467" y="192"/>
                    <a:pt x="459" y="182"/>
                    <a:pt x="457" y="173"/>
                  </a:cubicBezTo>
                  <a:cubicBezTo>
                    <a:pt x="458" y="151"/>
                    <a:pt x="446" y="148"/>
                    <a:pt x="446" y="148"/>
                  </a:cubicBezTo>
                  <a:cubicBezTo>
                    <a:pt x="446" y="148"/>
                    <a:pt x="434" y="137"/>
                    <a:pt x="428" y="123"/>
                  </a:cubicBezTo>
                  <a:cubicBezTo>
                    <a:pt x="421" y="109"/>
                    <a:pt x="417" y="104"/>
                    <a:pt x="409" y="94"/>
                  </a:cubicBezTo>
                  <a:cubicBezTo>
                    <a:pt x="409" y="94"/>
                    <a:pt x="411" y="63"/>
                    <a:pt x="387" y="43"/>
                  </a:cubicBezTo>
                  <a:cubicBezTo>
                    <a:pt x="363" y="23"/>
                    <a:pt x="357" y="32"/>
                    <a:pt x="361" y="47"/>
                  </a:cubicBezTo>
                  <a:cubicBezTo>
                    <a:pt x="364" y="63"/>
                    <a:pt x="365" y="76"/>
                    <a:pt x="365" y="76"/>
                  </a:cubicBezTo>
                  <a:cubicBezTo>
                    <a:pt x="365" y="76"/>
                    <a:pt x="361" y="79"/>
                    <a:pt x="350" y="73"/>
                  </a:cubicBezTo>
                  <a:cubicBezTo>
                    <a:pt x="183" y="0"/>
                    <a:pt x="92" y="92"/>
                    <a:pt x="79" y="13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2557" y="2017"/>
              <a:ext cx="498" cy="406"/>
            </a:xfrm>
            <a:custGeom>
              <a:avLst/>
              <a:gdLst>
                <a:gd name="T0" fmla="*/ 0 w 199"/>
                <a:gd name="T1" fmla="*/ 6728 h 152"/>
                <a:gd name="T2" fmla="*/ 2192 w 199"/>
                <a:gd name="T3" fmla="*/ 6763 h 152"/>
                <a:gd name="T4" fmla="*/ 4902 w 199"/>
                <a:gd name="T5" fmla="*/ 4573 h 152"/>
                <a:gd name="T6" fmla="*/ 6031 w 199"/>
                <a:gd name="T7" fmla="*/ 0 h 152"/>
                <a:gd name="T8" fmla="*/ 6582 w 199"/>
                <a:gd name="T9" fmla="*/ 857 h 152"/>
                <a:gd name="T10" fmla="*/ 7490 w 199"/>
                <a:gd name="T11" fmla="*/ 2348 h 152"/>
                <a:gd name="T12" fmla="*/ 6507 w 199"/>
                <a:gd name="T13" fmla="*/ 5601 h 152"/>
                <a:gd name="T14" fmla="*/ 4702 w 199"/>
                <a:gd name="T15" fmla="*/ 7070 h 152"/>
                <a:gd name="T16" fmla="*/ 2663 w 199"/>
                <a:gd name="T17" fmla="*/ 7583 h 152"/>
                <a:gd name="T18" fmla="*/ 313 w 199"/>
                <a:gd name="T19" fmla="*/ 722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152">
                  <a:moveTo>
                    <a:pt x="0" y="132"/>
                  </a:moveTo>
                  <a:cubicBezTo>
                    <a:pt x="9" y="138"/>
                    <a:pt x="46" y="135"/>
                    <a:pt x="56" y="133"/>
                  </a:cubicBezTo>
                  <a:cubicBezTo>
                    <a:pt x="83" y="126"/>
                    <a:pt x="107" y="111"/>
                    <a:pt x="125" y="90"/>
                  </a:cubicBezTo>
                  <a:cubicBezTo>
                    <a:pt x="144" y="66"/>
                    <a:pt x="155" y="31"/>
                    <a:pt x="154" y="0"/>
                  </a:cubicBezTo>
                  <a:cubicBezTo>
                    <a:pt x="155" y="6"/>
                    <a:pt x="164" y="13"/>
                    <a:pt x="168" y="17"/>
                  </a:cubicBezTo>
                  <a:cubicBezTo>
                    <a:pt x="177" y="26"/>
                    <a:pt x="186" y="33"/>
                    <a:pt x="191" y="46"/>
                  </a:cubicBezTo>
                  <a:cubicBezTo>
                    <a:pt x="199" y="66"/>
                    <a:pt x="180" y="96"/>
                    <a:pt x="166" y="110"/>
                  </a:cubicBezTo>
                  <a:cubicBezTo>
                    <a:pt x="153" y="123"/>
                    <a:pt x="138" y="133"/>
                    <a:pt x="120" y="139"/>
                  </a:cubicBezTo>
                  <a:cubicBezTo>
                    <a:pt x="104" y="143"/>
                    <a:pt x="85" y="147"/>
                    <a:pt x="68" y="149"/>
                  </a:cubicBezTo>
                  <a:cubicBezTo>
                    <a:pt x="46" y="152"/>
                    <a:pt x="29" y="146"/>
                    <a:pt x="8" y="142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2544" y="2441"/>
              <a:ext cx="238" cy="110"/>
            </a:xfrm>
            <a:custGeom>
              <a:avLst/>
              <a:gdLst>
                <a:gd name="T0" fmla="*/ 0 w 95"/>
                <a:gd name="T1" fmla="*/ 0 h 41"/>
                <a:gd name="T2" fmla="*/ 208 w 95"/>
                <a:gd name="T3" fmla="*/ 215 h 41"/>
                <a:gd name="T4" fmla="*/ 1180 w 95"/>
                <a:gd name="T5" fmla="*/ 735 h 41"/>
                <a:gd name="T6" fmla="*/ 1576 w 95"/>
                <a:gd name="T7" fmla="*/ 1505 h 41"/>
                <a:gd name="T8" fmla="*/ 1651 w 95"/>
                <a:gd name="T9" fmla="*/ 1604 h 41"/>
                <a:gd name="T10" fmla="*/ 1701 w 95"/>
                <a:gd name="T11" fmla="*/ 1757 h 41"/>
                <a:gd name="T12" fmla="*/ 1731 w 95"/>
                <a:gd name="T13" fmla="*/ 1663 h 41"/>
                <a:gd name="T14" fmla="*/ 1776 w 95"/>
                <a:gd name="T15" fmla="*/ 1446 h 41"/>
                <a:gd name="T16" fmla="*/ 1701 w 95"/>
                <a:gd name="T17" fmla="*/ 987 h 41"/>
                <a:gd name="T18" fmla="*/ 2277 w 95"/>
                <a:gd name="T19" fmla="*/ 1138 h 41"/>
                <a:gd name="T20" fmla="*/ 2673 w 95"/>
                <a:gd name="T21" fmla="*/ 1757 h 41"/>
                <a:gd name="T22" fmla="*/ 2874 w 95"/>
                <a:gd name="T23" fmla="*/ 1972 h 41"/>
                <a:gd name="T24" fmla="*/ 2956 w 95"/>
                <a:gd name="T25" fmla="*/ 2122 h 41"/>
                <a:gd name="T26" fmla="*/ 2956 w 95"/>
                <a:gd name="T27" fmla="*/ 1972 h 41"/>
                <a:gd name="T28" fmla="*/ 2906 w 95"/>
                <a:gd name="T29" fmla="*/ 1390 h 41"/>
                <a:gd name="T30" fmla="*/ 3194 w 95"/>
                <a:gd name="T31" fmla="*/ 1505 h 41"/>
                <a:gd name="T32" fmla="*/ 3427 w 95"/>
                <a:gd name="T33" fmla="*/ 1604 h 41"/>
                <a:gd name="T34" fmla="*/ 3507 w 95"/>
                <a:gd name="T35" fmla="*/ 1663 h 41"/>
                <a:gd name="T36" fmla="*/ 3507 w 95"/>
                <a:gd name="T37" fmla="*/ 1505 h 41"/>
                <a:gd name="T38" fmla="*/ 3427 w 95"/>
                <a:gd name="T39" fmla="*/ 1296 h 41"/>
                <a:gd name="T40" fmla="*/ 3615 w 95"/>
                <a:gd name="T41" fmla="*/ 1296 h 41"/>
                <a:gd name="T42" fmla="*/ 3740 w 95"/>
                <a:gd name="T43" fmla="*/ 1296 h 41"/>
                <a:gd name="T44" fmla="*/ 3665 w 95"/>
                <a:gd name="T45" fmla="*/ 1194 h 41"/>
                <a:gd name="T46" fmla="*/ 3352 w 95"/>
                <a:gd name="T47" fmla="*/ 770 h 41"/>
                <a:gd name="T48" fmla="*/ 2831 w 95"/>
                <a:gd name="T49" fmla="*/ 518 h 41"/>
                <a:gd name="T50" fmla="*/ 1380 w 95"/>
                <a:gd name="T51" fmla="*/ 461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2314" y="2217"/>
              <a:ext cx="1116" cy="390"/>
            </a:xfrm>
            <a:custGeom>
              <a:avLst/>
              <a:gdLst>
                <a:gd name="T0" fmla="*/ 0 w 446"/>
                <a:gd name="T1" fmla="*/ 5393 h 146"/>
                <a:gd name="T2" fmla="*/ 1021 w 446"/>
                <a:gd name="T3" fmla="*/ 4116 h 146"/>
                <a:gd name="T4" fmla="*/ 1301 w 446"/>
                <a:gd name="T5" fmla="*/ 3868 h 146"/>
                <a:gd name="T6" fmla="*/ 2472 w 446"/>
                <a:gd name="T7" fmla="*/ 3718 h 146"/>
                <a:gd name="T8" fmla="*/ 4984 w 446"/>
                <a:gd name="T9" fmla="*/ 4723 h 146"/>
                <a:gd name="T10" fmla="*/ 7677 w 446"/>
                <a:gd name="T11" fmla="*/ 4632 h 146"/>
                <a:gd name="T12" fmla="*/ 10074 w 446"/>
                <a:gd name="T13" fmla="*/ 4538 h 146"/>
                <a:gd name="T14" fmla="*/ 11253 w 446"/>
                <a:gd name="T15" fmla="*/ 5700 h 146"/>
                <a:gd name="T16" fmla="*/ 12421 w 446"/>
                <a:gd name="T17" fmla="*/ 6729 h 146"/>
                <a:gd name="T18" fmla="*/ 12736 w 446"/>
                <a:gd name="T19" fmla="*/ 7220 h 146"/>
                <a:gd name="T20" fmla="*/ 12942 w 446"/>
                <a:gd name="T21" fmla="*/ 7434 h 146"/>
                <a:gd name="T22" fmla="*/ 12892 w 446"/>
                <a:gd name="T23" fmla="*/ 7186 h 146"/>
                <a:gd name="T24" fmla="*/ 12862 w 446"/>
                <a:gd name="T25" fmla="*/ 6673 h 146"/>
                <a:gd name="T26" fmla="*/ 13254 w 446"/>
                <a:gd name="T27" fmla="*/ 6878 h 146"/>
                <a:gd name="T28" fmla="*/ 13487 w 446"/>
                <a:gd name="T29" fmla="*/ 6977 h 146"/>
                <a:gd name="T30" fmla="*/ 13567 w 446"/>
                <a:gd name="T31" fmla="*/ 7071 h 146"/>
                <a:gd name="T32" fmla="*/ 13487 w 446"/>
                <a:gd name="T33" fmla="*/ 6614 h 146"/>
                <a:gd name="T34" fmla="*/ 13567 w 446"/>
                <a:gd name="T35" fmla="*/ 6673 h 146"/>
                <a:gd name="T36" fmla="*/ 13675 w 446"/>
                <a:gd name="T37" fmla="*/ 6729 h 146"/>
                <a:gd name="T38" fmla="*/ 13600 w 446"/>
                <a:gd name="T39" fmla="*/ 6422 h 146"/>
                <a:gd name="T40" fmla="*/ 13487 w 446"/>
                <a:gd name="T41" fmla="*/ 6058 h 146"/>
                <a:gd name="T42" fmla="*/ 13174 w 446"/>
                <a:gd name="T43" fmla="*/ 5909 h 146"/>
                <a:gd name="T44" fmla="*/ 13099 w 446"/>
                <a:gd name="T45" fmla="*/ 5759 h 146"/>
                <a:gd name="T46" fmla="*/ 12546 w 446"/>
                <a:gd name="T47" fmla="*/ 5700 h 146"/>
                <a:gd name="T48" fmla="*/ 11921 w 446"/>
                <a:gd name="T49" fmla="*/ 4936 h 146"/>
                <a:gd name="T50" fmla="*/ 12033 w 446"/>
                <a:gd name="T51" fmla="*/ 4573 h 146"/>
                <a:gd name="T52" fmla="*/ 12471 w 446"/>
                <a:gd name="T53" fmla="*/ 4880 h 146"/>
                <a:gd name="T54" fmla="*/ 12786 w 446"/>
                <a:gd name="T55" fmla="*/ 5302 h 146"/>
                <a:gd name="T56" fmla="*/ 12892 w 446"/>
                <a:gd name="T57" fmla="*/ 5452 h 146"/>
                <a:gd name="T58" fmla="*/ 12892 w 446"/>
                <a:gd name="T59" fmla="*/ 5145 h 146"/>
                <a:gd name="T60" fmla="*/ 13099 w 446"/>
                <a:gd name="T61" fmla="*/ 5145 h 146"/>
                <a:gd name="T62" fmla="*/ 13329 w 446"/>
                <a:gd name="T63" fmla="*/ 5302 h 146"/>
                <a:gd name="T64" fmla="*/ 13412 w 446"/>
                <a:gd name="T65" fmla="*/ 5452 h 146"/>
                <a:gd name="T66" fmla="*/ 13362 w 446"/>
                <a:gd name="T67" fmla="*/ 5030 h 146"/>
                <a:gd name="T68" fmla="*/ 12736 w 446"/>
                <a:gd name="T69" fmla="*/ 4424 h 146"/>
                <a:gd name="T70" fmla="*/ 12786 w 446"/>
                <a:gd name="T71" fmla="*/ 4026 h 146"/>
                <a:gd name="T72" fmla="*/ 12704 w 446"/>
                <a:gd name="T73" fmla="*/ 3967 h 146"/>
                <a:gd name="T74" fmla="*/ 12266 w 446"/>
                <a:gd name="T75" fmla="*/ 3718 h 146"/>
                <a:gd name="T76" fmla="*/ 12033 w 446"/>
                <a:gd name="T77" fmla="*/ 3318 h 146"/>
                <a:gd name="T78" fmla="*/ 12108 w 446"/>
                <a:gd name="T79" fmla="*/ 3010 h 146"/>
                <a:gd name="T80" fmla="*/ 12033 w 446"/>
                <a:gd name="T81" fmla="*/ 3104 h 146"/>
                <a:gd name="T82" fmla="*/ 13517 w 446"/>
                <a:gd name="T83" fmla="*/ 2097 h 146"/>
                <a:gd name="T84" fmla="*/ 14225 w 446"/>
                <a:gd name="T85" fmla="*/ 2097 h 146"/>
                <a:gd name="T86" fmla="*/ 14508 w 446"/>
                <a:gd name="T87" fmla="*/ 2097 h 146"/>
                <a:gd name="T88" fmla="*/ 15008 w 446"/>
                <a:gd name="T89" fmla="*/ 2097 h 146"/>
                <a:gd name="T90" fmla="*/ 15717 w 446"/>
                <a:gd name="T91" fmla="*/ 2498 h 146"/>
                <a:gd name="T92" fmla="*/ 16467 w 446"/>
                <a:gd name="T93" fmla="*/ 2348 h 146"/>
                <a:gd name="T94" fmla="*/ 17093 w 446"/>
                <a:gd name="T95" fmla="*/ 914 h 146"/>
                <a:gd name="T96" fmla="*/ 16185 w 446"/>
                <a:gd name="T97" fmla="*/ 1528 h 146"/>
                <a:gd name="T98" fmla="*/ 15559 w 446"/>
                <a:gd name="T99" fmla="*/ 1277 h 146"/>
                <a:gd name="T100" fmla="*/ 14933 w 446"/>
                <a:gd name="T101" fmla="*/ 857 h 146"/>
                <a:gd name="T102" fmla="*/ 14038 w 446"/>
                <a:gd name="T103" fmla="*/ 857 h 146"/>
                <a:gd name="T104" fmla="*/ 13412 w 446"/>
                <a:gd name="T105" fmla="*/ 820 h 146"/>
                <a:gd name="T106" fmla="*/ 12786 w 446"/>
                <a:gd name="T107" fmla="*/ 705 h 146"/>
                <a:gd name="T108" fmla="*/ 12191 w 446"/>
                <a:gd name="T109" fmla="*/ 248 h 146"/>
                <a:gd name="T110" fmla="*/ 10857 w 446"/>
                <a:gd name="T111" fmla="*/ 1277 h 146"/>
                <a:gd name="T112" fmla="*/ 9761 w 446"/>
                <a:gd name="T113" fmla="*/ 2097 h 146"/>
                <a:gd name="T114" fmla="*/ 8428 w 446"/>
                <a:gd name="T115" fmla="*/ 2898 h 146"/>
                <a:gd name="T116" fmla="*/ 4827 w 446"/>
                <a:gd name="T117" fmla="*/ 3203 h 146"/>
                <a:gd name="T118" fmla="*/ 2117 w 446"/>
                <a:gd name="T119" fmla="*/ 2591 h 146"/>
                <a:gd name="T120" fmla="*/ 988 w 446"/>
                <a:gd name="T121" fmla="*/ 3660 h 146"/>
                <a:gd name="T122" fmla="*/ 0 w 446"/>
                <a:gd name="T123" fmla="*/ 5393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46">
                  <a:moveTo>
                    <a:pt x="0" y="106"/>
                  </a:moveTo>
                  <a:cubicBezTo>
                    <a:pt x="4" y="97"/>
                    <a:pt x="17" y="85"/>
                    <a:pt x="26" y="81"/>
                  </a:cubicBezTo>
                  <a:cubicBezTo>
                    <a:pt x="29" y="79"/>
                    <a:pt x="32" y="76"/>
                    <a:pt x="33" y="76"/>
                  </a:cubicBezTo>
                  <a:cubicBezTo>
                    <a:pt x="42" y="69"/>
                    <a:pt x="52" y="68"/>
                    <a:pt x="63" y="73"/>
                  </a:cubicBezTo>
                  <a:cubicBezTo>
                    <a:pt x="81" y="82"/>
                    <a:pt x="116" y="93"/>
                    <a:pt x="127" y="93"/>
                  </a:cubicBezTo>
                  <a:cubicBezTo>
                    <a:pt x="139" y="93"/>
                    <a:pt x="174" y="95"/>
                    <a:pt x="196" y="91"/>
                  </a:cubicBezTo>
                  <a:cubicBezTo>
                    <a:pt x="219" y="86"/>
                    <a:pt x="237" y="73"/>
                    <a:pt x="257" y="89"/>
                  </a:cubicBezTo>
                  <a:cubicBezTo>
                    <a:pt x="265" y="96"/>
                    <a:pt x="278" y="106"/>
                    <a:pt x="287" y="112"/>
                  </a:cubicBezTo>
                  <a:cubicBezTo>
                    <a:pt x="295" y="118"/>
                    <a:pt x="314" y="128"/>
                    <a:pt x="317" y="132"/>
                  </a:cubicBezTo>
                  <a:cubicBezTo>
                    <a:pt x="319" y="136"/>
                    <a:pt x="324" y="140"/>
                    <a:pt x="325" y="142"/>
                  </a:cubicBezTo>
                  <a:cubicBezTo>
                    <a:pt x="327" y="143"/>
                    <a:pt x="327" y="146"/>
                    <a:pt x="330" y="146"/>
                  </a:cubicBezTo>
                  <a:cubicBezTo>
                    <a:pt x="332" y="145"/>
                    <a:pt x="329" y="143"/>
                    <a:pt x="329" y="141"/>
                  </a:cubicBezTo>
                  <a:cubicBezTo>
                    <a:pt x="329" y="139"/>
                    <a:pt x="330" y="134"/>
                    <a:pt x="328" y="131"/>
                  </a:cubicBezTo>
                  <a:cubicBezTo>
                    <a:pt x="330" y="132"/>
                    <a:pt x="335" y="135"/>
                    <a:pt x="338" y="135"/>
                  </a:cubicBezTo>
                  <a:cubicBezTo>
                    <a:pt x="341" y="136"/>
                    <a:pt x="342" y="136"/>
                    <a:pt x="344" y="137"/>
                  </a:cubicBezTo>
                  <a:cubicBezTo>
                    <a:pt x="345" y="138"/>
                    <a:pt x="345" y="140"/>
                    <a:pt x="346" y="139"/>
                  </a:cubicBezTo>
                  <a:cubicBezTo>
                    <a:pt x="348" y="137"/>
                    <a:pt x="347" y="135"/>
                    <a:pt x="344" y="130"/>
                  </a:cubicBezTo>
                  <a:cubicBezTo>
                    <a:pt x="344" y="130"/>
                    <a:pt x="345" y="130"/>
                    <a:pt x="346" y="131"/>
                  </a:cubicBezTo>
                  <a:cubicBezTo>
                    <a:pt x="347" y="133"/>
                    <a:pt x="349" y="132"/>
                    <a:pt x="349" y="132"/>
                  </a:cubicBezTo>
                  <a:cubicBezTo>
                    <a:pt x="349" y="132"/>
                    <a:pt x="348" y="129"/>
                    <a:pt x="347" y="126"/>
                  </a:cubicBezTo>
                  <a:cubicBezTo>
                    <a:pt x="346" y="123"/>
                    <a:pt x="345" y="121"/>
                    <a:pt x="344" y="119"/>
                  </a:cubicBezTo>
                  <a:cubicBezTo>
                    <a:pt x="342" y="117"/>
                    <a:pt x="336" y="116"/>
                    <a:pt x="336" y="116"/>
                  </a:cubicBezTo>
                  <a:cubicBezTo>
                    <a:pt x="336" y="116"/>
                    <a:pt x="335" y="115"/>
                    <a:pt x="334" y="113"/>
                  </a:cubicBezTo>
                  <a:cubicBezTo>
                    <a:pt x="332" y="112"/>
                    <a:pt x="321" y="113"/>
                    <a:pt x="320" y="112"/>
                  </a:cubicBezTo>
                  <a:cubicBezTo>
                    <a:pt x="319" y="112"/>
                    <a:pt x="305" y="100"/>
                    <a:pt x="304" y="97"/>
                  </a:cubicBezTo>
                  <a:cubicBezTo>
                    <a:pt x="302" y="95"/>
                    <a:pt x="305" y="89"/>
                    <a:pt x="307" y="90"/>
                  </a:cubicBezTo>
                  <a:cubicBezTo>
                    <a:pt x="309" y="91"/>
                    <a:pt x="315" y="92"/>
                    <a:pt x="318" y="96"/>
                  </a:cubicBezTo>
                  <a:cubicBezTo>
                    <a:pt x="320" y="98"/>
                    <a:pt x="324" y="102"/>
                    <a:pt x="326" y="104"/>
                  </a:cubicBezTo>
                  <a:cubicBezTo>
                    <a:pt x="329" y="106"/>
                    <a:pt x="327" y="107"/>
                    <a:pt x="329" y="107"/>
                  </a:cubicBezTo>
                  <a:cubicBezTo>
                    <a:pt x="330" y="106"/>
                    <a:pt x="331" y="104"/>
                    <a:pt x="329" y="101"/>
                  </a:cubicBezTo>
                  <a:cubicBezTo>
                    <a:pt x="329" y="101"/>
                    <a:pt x="331" y="101"/>
                    <a:pt x="334" y="101"/>
                  </a:cubicBezTo>
                  <a:cubicBezTo>
                    <a:pt x="336" y="102"/>
                    <a:pt x="339" y="102"/>
                    <a:pt x="340" y="104"/>
                  </a:cubicBezTo>
                  <a:cubicBezTo>
                    <a:pt x="341" y="106"/>
                    <a:pt x="341" y="108"/>
                    <a:pt x="342" y="107"/>
                  </a:cubicBezTo>
                  <a:cubicBezTo>
                    <a:pt x="343" y="106"/>
                    <a:pt x="343" y="103"/>
                    <a:pt x="341" y="99"/>
                  </a:cubicBezTo>
                  <a:cubicBezTo>
                    <a:pt x="335" y="96"/>
                    <a:pt x="327" y="92"/>
                    <a:pt x="325" y="87"/>
                  </a:cubicBezTo>
                  <a:cubicBezTo>
                    <a:pt x="323" y="85"/>
                    <a:pt x="325" y="82"/>
                    <a:pt x="326" y="79"/>
                  </a:cubicBezTo>
                  <a:cubicBezTo>
                    <a:pt x="325" y="78"/>
                    <a:pt x="324" y="78"/>
                    <a:pt x="324" y="78"/>
                  </a:cubicBezTo>
                  <a:cubicBezTo>
                    <a:pt x="321" y="76"/>
                    <a:pt x="318" y="74"/>
                    <a:pt x="313" y="73"/>
                  </a:cubicBezTo>
                  <a:cubicBezTo>
                    <a:pt x="308" y="71"/>
                    <a:pt x="310" y="71"/>
                    <a:pt x="307" y="65"/>
                  </a:cubicBezTo>
                  <a:cubicBezTo>
                    <a:pt x="307" y="63"/>
                    <a:pt x="307" y="61"/>
                    <a:pt x="309" y="59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10" y="54"/>
                    <a:pt x="322" y="40"/>
                    <a:pt x="345" y="41"/>
                  </a:cubicBezTo>
                  <a:cubicBezTo>
                    <a:pt x="345" y="41"/>
                    <a:pt x="351" y="43"/>
                    <a:pt x="363" y="41"/>
                  </a:cubicBezTo>
                  <a:cubicBezTo>
                    <a:pt x="365" y="41"/>
                    <a:pt x="368" y="41"/>
                    <a:pt x="370" y="41"/>
                  </a:cubicBezTo>
                  <a:cubicBezTo>
                    <a:pt x="375" y="40"/>
                    <a:pt x="379" y="39"/>
                    <a:pt x="383" y="41"/>
                  </a:cubicBezTo>
                  <a:cubicBezTo>
                    <a:pt x="390" y="44"/>
                    <a:pt x="393" y="48"/>
                    <a:pt x="401" y="49"/>
                  </a:cubicBezTo>
                  <a:cubicBezTo>
                    <a:pt x="408" y="49"/>
                    <a:pt x="414" y="48"/>
                    <a:pt x="420" y="46"/>
                  </a:cubicBezTo>
                  <a:cubicBezTo>
                    <a:pt x="433" y="41"/>
                    <a:pt x="446" y="33"/>
                    <a:pt x="436" y="18"/>
                  </a:cubicBezTo>
                  <a:cubicBezTo>
                    <a:pt x="438" y="34"/>
                    <a:pt x="425" y="33"/>
                    <a:pt x="413" y="30"/>
                  </a:cubicBezTo>
                  <a:cubicBezTo>
                    <a:pt x="408" y="29"/>
                    <a:pt x="402" y="27"/>
                    <a:pt x="397" y="25"/>
                  </a:cubicBezTo>
                  <a:cubicBezTo>
                    <a:pt x="390" y="23"/>
                    <a:pt x="389" y="17"/>
                    <a:pt x="381" y="17"/>
                  </a:cubicBezTo>
                  <a:cubicBezTo>
                    <a:pt x="373" y="16"/>
                    <a:pt x="366" y="17"/>
                    <a:pt x="358" y="17"/>
                  </a:cubicBezTo>
                  <a:cubicBezTo>
                    <a:pt x="352" y="16"/>
                    <a:pt x="347" y="16"/>
                    <a:pt x="342" y="16"/>
                  </a:cubicBezTo>
                  <a:cubicBezTo>
                    <a:pt x="337" y="16"/>
                    <a:pt x="331" y="15"/>
                    <a:pt x="326" y="14"/>
                  </a:cubicBezTo>
                  <a:cubicBezTo>
                    <a:pt x="320" y="13"/>
                    <a:pt x="317" y="6"/>
                    <a:pt x="311" y="5"/>
                  </a:cubicBezTo>
                  <a:cubicBezTo>
                    <a:pt x="293" y="0"/>
                    <a:pt x="290" y="20"/>
                    <a:pt x="277" y="25"/>
                  </a:cubicBezTo>
                  <a:cubicBezTo>
                    <a:pt x="267" y="30"/>
                    <a:pt x="258" y="34"/>
                    <a:pt x="249" y="41"/>
                  </a:cubicBezTo>
                  <a:cubicBezTo>
                    <a:pt x="239" y="48"/>
                    <a:pt x="227" y="54"/>
                    <a:pt x="215" y="57"/>
                  </a:cubicBezTo>
                  <a:cubicBezTo>
                    <a:pt x="186" y="66"/>
                    <a:pt x="153" y="66"/>
                    <a:pt x="123" y="63"/>
                  </a:cubicBezTo>
                  <a:cubicBezTo>
                    <a:pt x="100" y="60"/>
                    <a:pt x="77" y="44"/>
                    <a:pt x="54" y="51"/>
                  </a:cubicBezTo>
                  <a:cubicBezTo>
                    <a:pt x="42" y="54"/>
                    <a:pt x="35" y="64"/>
                    <a:pt x="25" y="72"/>
                  </a:cubicBezTo>
                  <a:cubicBezTo>
                    <a:pt x="15" y="80"/>
                    <a:pt x="1" y="92"/>
                    <a:pt x="0" y="10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2822" y="2092"/>
              <a:ext cx="355" cy="291"/>
            </a:xfrm>
            <a:custGeom>
              <a:avLst/>
              <a:gdLst>
                <a:gd name="T0" fmla="*/ 0 w 142"/>
                <a:gd name="T1" fmla="*/ 5537 h 109"/>
                <a:gd name="T2" fmla="*/ 2500 w 142"/>
                <a:gd name="T3" fmla="*/ 3043 h 109"/>
                <a:gd name="T4" fmla="*/ 2863 w 142"/>
                <a:gd name="T5" fmla="*/ 1004 h 109"/>
                <a:gd name="T6" fmla="*/ 3208 w 142"/>
                <a:gd name="T7" fmla="*/ 93 h 109"/>
                <a:gd name="T8" fmla="*/ 3875 w 142"/>
                <a:gd name="T9" fmla="*/ 550 h 109"/>
                <a:gd name="T10" fmla="*/ 4270 w 142"/>
                <a:gd name="T11" fmla="*/ 1276 h 109"/>
                <a:gd name="T12" fmla="*/ 4500 w 142"/>
                <a:gd name="T13" fmla="*/ 1733 h 109"/>
                <a:gd name="T14" fmla="*/ 4533 w 142"/>
                <a:gd name="T15" fmla="*/ 2280 h 109"/>
                <a:gd name="T16" fmla="*/ 5158 w 142"/>
                <a:gd name="T17" fmla="*/ 3158 h 109"/>
                <a:gd name="T18" fmla="*/ 4613 w 142"/>
                <a:gd name="T19" fmla="*/ 3863 h 109"/>
                <a:gd name="T20" fmla="*/ 3095 w 142"/>
                <a:gd name="T21" fmla="*/ 4261 h 109"/>
                <a:gd name="T22" fmla="*/ 2083 w 142"/>
                <a:gd name="T23" fmla="*/ 4776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109">
                  <a:moveTo>
                    <a:pt x="0" y="109"/>
                  </a:moveTo>
                  <a:cubicBezTo>
                    <a:pt x="26" y="101"/>
                    <a:pt x="49" y="83"/>
                    <a:pt x="64" y="60"/>
                  </a:cubicBezTo>
                  <a:cubicBezTo>
                    <a:pt x="72" y="48"/>
                    <a:pt x="78" y="35"/>
                    <a:pt x="73" y="20"/>
                  </a:cubicBezTo>
                  <a:cubicBezTo>
                    <a:pt x="69" y="11"/>
                    <a:pt x="76" y="0"/>
                    <a:pt x="82" y="2"/>
                  </a:cubicBezTo>
                  <a:cubicBezTo>
                    <a:pt x="88" y="4"/>
                    <a:pt x="94" y="7"/>
                    <a:pt x="99" y="11"/>
                  </a:cubicBezTo>
                  <a:cubicBezTo>
                    <a:pt x="104" y="15"/>
                    <a:pt x="105" y="20"/>
                    <a:pt x="109" y="25"/>
                  </a:cubicBezTo>
                  <a:cubicBezTo>
                    <a:pt x="113" y="28"/>
                    <a:pt x="115" y="28"/>
                    <a:pt x="115" y="34"/>
                  </a:cubicBezTo>
                  <a:cubicBezTo>
                    <a:pt x="116" y="38"/>
                    <a:pt x="114" y="40"/>
                    <a:pt x="116" y="45"/>
                  </a:cubicBezTo>
                  <a:cubicBezTo>
                    <a:pt x="119" y="52"/>
                    <a:pt x="126" y="57"/>
                    <a:pt x="132" y="62"/>
                  </a:cubicBezTo>
                  <a:cubicBezTo>
                    <a:pt x="142" y="71"/>
                    <a:pt x="127" y="74"/>
                    <a:pt x="118" y="76"/>
                  </a:cubicBezTo>
                  <a:cubicBezTo>
                    <a:pt x="105" y="78"/>
                    <a:pt x="92" y="80"/>
                    <a:pt x="79" y="84"/>
                  </a:cubicBezTo>
                  <a:cubicBezTo>
                    <a:pt x="73" y="86"/>
                    <a:pt x="60" y="95"/>
                    <a:pt x="53" y="94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3127" y="1775"/>
              <a:ext cx="110" cy="154"/>
            </a:xfrm>
            <a:custGeom>
              <a:avLst/>
              <a:gdLst>
                <a:gd name="T0" fmla="*/ 158 w 44"/>
                <a:gd name="T1" fmla="*/ 149 h 58"/>
                <a:gd name="T2" fmla="*/ 1250 w 44"/>
                <a:gd name="T3" fmla="*/ 1346 h 58"/>
                <a:gd name="T4" fmla="*/ 1488 w 44"/>
                <a:gd name="T5" fmla="*/ 2884 h 58"/>
                <a:gd name="T6" fmla="*/ 938 w 44"/>
                <a:gd name="T7" fmla="*/ 1649 h 58"/>
                <a:gd name="T8" fmla="*/ 0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8">
                  <a:moveTo>
                    <a:pt x="4" y="3"/>
                  </a:moveTo>
                  <a:cubicBezTo>
                    <a:pt x="14" y="1"/>
                    <a:pt x="27" y="20"/>
                    <a:pt x="32" y="27"/>
                  </a:cubicBezTo>
                  <a:cubicBezTo>
                    <a:pt x="37" y="35"/>
                    <a:pt x="44" y="49"/>
                    <a:pt x="38" y="58"/>
                  </a:cubicBezTo>
                  <a:cubicBezTo>
                    <a:pt x="28" y="56"/>
                    <a:pt x="28" y="40"/>
                    <a:pt x="24" y="33"/>
                  </a:cubicBezTo>
                  <a:cubicBezTo>
                    <a:pt x="18" y="22"/>
                    <a:pt x="10" y="7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3065" y="1993"/>
              <a:ext cx="40" cy="88"/>
            </a:xfrm>
            <a:custGeom>
              <a:avLst/>
              <a:gdLst>
                <a:gd name="T0" fmla="*/ 550 w 16"/>
                <a:gd name="T1" fmla="*/ 205 h 33"/>
                <a:gd name="T2" fmla="*/ 238 w 16"/>
                <a:gd name="T3" fmla="*/ 909 h 33"/>
                <a:gd name="T4" fmla="*/ 395 w 16"/>
                <a:gd name="T5" fmla="*/ 1421 h 33"/>
                <a:gd name="T6" fmla="*/ 395 w 16"/>
                <a:gd name="T7" fmla="*/ 853 h 33"/>
                <a:gd name="T8" fmla="*/ 625 w 16"/>
                <a:gd name="T9" fmla="*/ 45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6" y="10"/>
                    <a:pt x="6" y="18"/>
                  </a:cubicBezTo>
                  <a:cubicBezTo>
                    <a:pt x="6" y="20"/>
                    <a:pt x="2" y="33"/>
                    <a:pt x="10" y="28"/>
                  </a:cubicBezTo>
                  <a:cubicBezTo>
                    <a:pt x="12" y="26"/>
                    <a:pt x="9" y="20"/>
                    <a:pt x="10" y="17"/>
                  </a:cubicBezTo>
                  <a:cubicBezTo>
                    <a:pt x="11" y="13"/>
                    <a:pt x="13" y="12"/>
                    <a:pt x="16" y="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2962" y="1911"/>
              <a:ext cx="143" cy="85"/>
            </a:xfrm>
            <a:custGeom>
              <a:avLst/>
              <a:gdLst>
                <a:gd name="T0" fmla="*/ 2102 w 57"/>
                <a:gd name="T1" fmla="*/ 1052 h 32"/>
                <a:gd name="T2" fmla="*/ 993 w 57"/>
                <a:gd name="T3" fmla="*/ 56 h 32"/>
                <a:gd name="T4" fmla="*/ 0 w 57"/>
                <a:gd name="T5" fmla="*/ 805 h 32"/>
                <a:gd name="T6" fmla="*/ 868 w 57"/>
                <a:gd name="T7" fmla="*/ 396 h 32"/>
                <a:gd name="T8" fmla="*/ 1581 w 57"/>
                <a:gd name="T9" fmla="*/ 691 h 32"/>
                <a:gd name="T10" fmla="*/ 1864 w 57"/>
                <a:gd name="T11" fmla="*/ 1235 h 32"/>
                <a:gd name="T12" fmla="*/ 2260 w 57"/>
                <a:gd name="T13" fmla="*/ 1389 h 32"/>
                <a:gd name="T14" fmla="*/ 2178 w 57"/>
                <a:gd name="T15" fmla="*/ 1086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2">
                  <a:moveTo>
                    <a:pt x="53" y="21"/>
                  </a:moveTo>
                  <a:cubicBezTo>
                    <a:pt x="47" y="8"/>
                    <a:pt x="39" y="3"/>
                    <a:pt x="25" y="1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7" y="14"/>
                    <a:pt x="14" y="8"/>
                    <a:pt x="22" y="8"/>
                  </a:cubicBezTo>
                  <a:cubicBezTo>
                    <a:pt x="27" y="8"/>
                    <a:pt x="35" y="12"/>
                    <a:pt x="40" y="14"/>
                  </a:cubicBezTo>
                  <a:cubicBezTo>
                    <a:pt x="47" y="17"/>
                    <a:pt x="44" y="20"/>
                    <a:pt x="47" y="25"/>
                  </a:cubicBezTo>
                  <a:cubicBezTo>
                    <a:pt x="49" y="32"/>
                    <a:pt x="51" y="27"/>
                    <a:pt x="57" y="28"/>
                  </a:cubicBezTo>
                  <a:cubicBezTo>
                    <a:pt x="56" y="26"/>
                    <a:pt x="56" y="24"/>
                    <a:pt x="55" y="22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3115" y="2441"/>
              <a:ext cx="42" cy="38"/>
            </a:xfrm>
            <a:custGeom>
              <a:avLst/>
              <a:gdLst>
                <a:gd name="T0" fmla="*/ 0 w 17"/>
                <a:gd name="T1" fmla="*/ 0 h 14"/>
                <a:gd name="T2" fmla="*/ 410 w 17"/>
                <a:gd name="T3" fmla="*/ 280 h 14"/>
                <a:gd name="T4" fmla="*/ 635 w 17"/>
                <a:gd name="T5" fmla="*/ 760 h 14"/>
                <a:gd name="T6" fmla="*/ 183 w 17"/>
                <a:gd name="T7" fmla="*/ 53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cubicBezTo>
                    <a:pt x="6" y="2"/>
                    <a:pt x="6" y="0"/>
                    <a:pt x="11" y="5"/>
                  </a:cubicBezTo>
                  <a:cubicBezTo>
                    <a:pt x="13" y="7"/>
                    <a:pt x="17" y="10"/>
                    <a:pt x="17" y="14"/>
                  </a:cubicBezTo>
                  <a:cubicBezTo>
                    <a:pt x="13" y="12"/>
                    <a:pt x="9" y="11"/>
                    <a:pt x="5" y="1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3217" y="2143"/>
              <a:ext cx="68" cy="69"/>
            </a:xfrm>
            <a:custGeom>
              <a:avLst/>
              <a:gdLst>
                <a:gd name="T0" fmla="*/ 1007 w 27"/>
                <a:gd name="T1" fmla="*/ 1085 h 26"/>
                <a:gd name="T2" fmla="*/ 685 w 27"/>
                <a:gd name="T3" fmla="*/ 295 h 26"/>
                <a:gd name="T4" fmla="*/ 50 w 27"/>
                <a:gd name="T5" fmla="*/ 507 h 26"/>
                <a:gd name="T6" fmla="*/ 368 w 27"/>
                <a:gd name="T7" fmla="*/ 1197 h 26"/>
                <a:gd name="T8" fmla="*/ 881 w 27"/>
                <a:gd name="T9" fmla="*/ 1085 h 26"/>
                <a:gd name="T10" fmla="*/ 1007 w 27"/>
                <a:gd name="T11" fmla="*/ 108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3222" y="2153"/>
              <a:ext cx="55" cy="56"/>
            </a:xfrm>
            <a:custGeom>
              <a:avLst/>
              <a:gdLst>
                <a:gd name="T0" fmla="*/ 125 w 22"/>
                <a:gd name="T1" fmla="*/ 248 h 21"/>
                <a:gd name="T2" fmla="*/ 625 w 22"/>
                <a:gd name="T3" fmla="*/ 149 h 21"/>
                <a:gd name="T4" fmla="*/ 708 w 22"/>
                <a:gd name="T5" fmla="*/ 819 h 21"/>
                <a:gd name="T6" fmla="*/ 208 w 22"/>
                <a:gd name="T7" fmla="*/ 909 h 21"/>
                <a:gd name="T8" fmla="*/ 125 w 22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3237" y="216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56 h 9"/>
                <a:gd name="T4" fmla="*/ 332 w 9"/>
                <a:gd name="T5" fmla="*/ 363 h 9"/>
                <a:gd name="T6" fmla="*/ 130 w 9"/>
                <a:gd name="T7" fmla="*/ 363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3327" y="2073"/>
              <a:ext cx="33" cy="75"/>
            </a:xfrm>
            <a:custGeom>
              <a:avLst/>
              <a:gdLst>
                <a:gd name="T0" fmla="*/ 373 w 13"/>
                <a:gd name="T1" fmla="*/ 927 h 28"/>
                <a:gd name="T2" fmla="*/ 541 w 13"/>
                <a:gd name="T3" fmla="*/ 1441 h 28"/>
                <a:gd name="T4" fmla="*/ 490 w 13"/>
                <a:gd name="T5" fmla="*/ 1350 h 28"/>
                <a:gd name="T6" fmla="*/ 51 w 13"/>
                <a:gd name="T7" fmla="*/ 56 h 28"/>
                <a:gd name="T8" fmla="*/ 0 w 13"/>
                <a:gd name="T9" fmla="*/ 0 h 28"/>
                <a:gd name="T10" fmla="*/ 0 w 13"/>
                <a:gd name="T11" fmla="*/ 0 h 28"/>
                <a:gd name="T12" fmla="*/ 160 w 13"/>
                <a:gd name="T13" fmla="*/ 402 h 28"/>
                <a:gd name="T14" fmla="*/ 373 w 13"/>
                <a:gd name="T15" fmla="*/ 92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8">
                  <a:moveTo>
                    <a:pt x="9" y="18"/>
                  </a:moveTo>
                  <a:cubicBezTo>
                    <a:pt x="10" y="20"/>
                    <a:pt x="10" y="26"/>
                    <a:pt x="13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4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8"/>
                  </a:cubicBezTo>
                  <a:cubicBezTo>
                    <a:pt x="6" y="11"/>
                    <a:pt x="8" y="14"/>
                    <a:pt x="9" y="18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81"/>
            <p:cNvSpPr>
              <a:spLocks/>
            </p:cNvSpPr>
            <p:nvPr/>
          </p:nvSpPr>
          <p:spPr bwMode="auto">
            <a:xfrm>
              <a:off x="2774" y="2335"/>
              <a:ext cx="208" cy="128"/>
            </a:xfrm>
            <a:custGeom>
              <a:avLst/>
              <a:gdLst>
                <a:gd name="T0" fmla="*/ 0 w 83"/>
                <a:gd name="T1" fmla="*/ 2275 h 48"/>
                <a:gd name="T2" fmla="*/ 1418 w 83"/>
                <a:gd name="T3" fmla="*/ 1672 h 48"/>
                <a:gd name="T4" fmla="*/ 2015 w 83"/>
                <a:gd name="T5" fmla="*/ 1421 h 48"/>
                <a:gd name="T6" fmla="*/ 2727 w 83"/>
                <a:gd name="T7" fmla="*/ 605 h 48"/>
                <a:gd name="T8" fmla="*/ 3198 w 83"/>
                <a:gd name="T9" fmla="*/ 307 h 48"/>
                <a:gd name="T10" fmla="*/ 3040 w 83"/>
                <a:gd name="T11" fmla="*/ 1003 h 48"/>
                <a:gd name="T12" fmla="*/ 3040 w 83"/>
                <a:gd name="T13" fmla="*/ 1877 h 48"/>
                <a:gd name="T14" fmla="*/ 3273 w 83"/>
                <a:gd name="T15" fmla="*/ 2424 h 48"/>
                <a:gd name="T16" fmla="*/ 2802 w 83"/>
                <a:gd name="T17" fmla="*/ 1912 h 48"/>
                <a:gd name="T18" fmla="*/ 2331 w 83"/>
                <a:gd name="T19" fmla="*/ 1672 h 48"/>
                <a:gd name="T20" fmla="*/ 1100 w 83"/>
                <a:gd name="T21" fmla="*/ 19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8">
                  <a:moveTo>
                    <a:pt x="0" y="45"/>
                  </a:moveTo>
                  <a:cubicBezTo>
                    <a:pt x="12" y="43"/>
                    <a:pt x="25" y="38"/>
                    <a:pt x="36" y="33"/>
                  </a:cubicBezTo>
                  <a:cubicBezTo>
                    <a:pt x="41" y="31"/>
                    <a:pt x="46" y="31"/>
                    <a:pt x="51" y="28"/>
                  </a:cubicBezTo>
                  <a:cubicBezTo>
                    <a:pt x="59" y="25"/>
                    <a:pt x="64" y="19"/>
                    <a:pt x="69" y="12"/>
                  </a:cubicBezTo>
                  <a:cubicBezTo>
                    <a:pt x="72" y="10"/>
                    <a:pt x="79" y="0"/>
                    <a:pt x="81" y="6"/>
                  </a:cubicBezTo>
                  <a:cubicBezTo>
                    <a:pt x="83" y="10"/>
                    <a:pt x="78" y="16"/>
                    <a:pt x="77" y="20"/>
                  </a:cubicBezTo>
                  <a:cubicBezTo>
                    <a:pt x="75" y="25"/>
                    <a:pt x="75" y="32"/>
                    <a:pt x="77" y="37"/>
                  </a:cubicBezTo>
                  <a:cubicBezTo>
                    <a:pt x="78" y="41"/>
                    <a:pt x="81" y="44"/>
                    <a:pt x="83" y="48"/>
                  </a:cubicBezTo>
                  <a:cubicBezTo>
                    <a:pt x="78" y="47"/>
                    <a:pt x="75" y="41"/>
                    <a:pt x="71" y="38"/>
                  </a:cubicBezTo>
                  <a:cubicBezTo>
                    <a:pt x="67" y="36"/>
                    <a:pt x="63" y="34"/>
                    <a:pt x="59" y="33"/>
                  </a:cubicBezTo>
                  <a:cubicBezTo>
                    <a:pt x="49" y="31"/>
                    <a:pt x="38" y="36"/>
                    <a:pt x="28" y="38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>
              <a:off x="3067" y="2401"/>
              <a:ext cx="38" cy="64"/>
            </a:xfrm>
            <a:custGeom>
              <a:avLst/>
              <a:gdLst>
                <a:gd name="T0" fmla="*/ 213 w 15"/>
                <a:gd name="T1" fmla="*/ 56 h 24"/>
                <a:gd name="T2" fmla="*/ 0 w 15"/>
                <a:gd name="T3" fmla="*/ 1216 h 24"/>
                <a:gd name="T4" fmla="*/ 616 w 15"/>
                <a:gd name="T5" fmla="*/ 1059 h 24"/>
                <a:gd name="T6" fmla="*/ 327 w 1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4">
                  <a:moveTo>
                    <a:pt x="5" y="1"/>
                  </a:moveTo>
                  <a:cubicBezTo>
                    <a:pt x="0" y="5"/>
                    <a:pt x="0" y="18"/>
                    <a:pt x="0" y="24"/>
                  </a:cubicBezTo>
                  <a:cubicBezTo>
                    <a:pt x="5" y="17"/>
                    <a:pt x="9" y="19"/>
                    <a:pt x="15" y="21"/>
                  </a:cubicBezTo>
                  <a:cubicBezTo>
                    <a:pt x="12" y="17"/>
                    <a:pt x="5" y="6"/>
                    <a:pt x="8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>
              <a:off x="2607" y="2463"/>
              <a:ext cx="115" cy="32"/>
            </a:xfrm>
            <a:custGeom>
              <a:avLst/>
              <a:gdLst>
                <a:gd name="T0" fmla="*/ 0 w 46"/>
                <a:gd name="T1" fmla="*/ 93 h 12"/>
                <a:gd name="T2" fmla="*/ 550 w 46"/>
                <a:gd name="T3" fmla="*/ 605 h 12"/>
                <a:gd name="T4" fmla="*/ 1800 w 46"/>
                <a:gd name="T5" fmla="*/ 0 h 12"/>
                <a:gd name="T6" fmla="*/ 313 w 46"/>
                <a:gd name="T7" fmla="*/ 9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2"/>
                  </a:moveTo>
                  <a:cubicBezTo>
                    <a:pt x="6" y="4"/>
                    <a:pt x="10" y="8"/>
                    <a:pt x="14" y="12"/>
                  </a:cubicBezTo>
                  <a:cubicBezTo>
                    <a:pt x="19" y="2"/>
                    <a:pt x="41" y="12"/>
                    <a:pt x="46" y="0"/>
                  </a:cubicBezTo>
                  <a:cubicBezTo>
                    <a:pt x="34" y="5"/>
                    <a:pt x="19" y="0"/>
                    <a:pt x="8" y="2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>
              <a:off x="2414" y="2377"/>
              <a:ext cx="85" cy="35"/>
            </a:xfrm>
            <a:custGeom>
              <a:avLst/>
              <a:gdLst>
                <a:gd name="T0" fmla="*/ 0 w 34"/>
                <a:gd name="T1" fmla="*/ 369 h 13"/>
                <a:gd name="T2" fmla="*/ 1333 w 34"/>
                <a:gd name="T3" fmla="*/ 681 h 13"/>
                <a:gd name="T4" fmla="*/ 750 w 34"/>
                <a:gd name="T5" fmla="*/ 59 h 13"/>
                <a:gd name="T6" fmla="*/ 83 w 34"/>
                <a:gd name="T7" fmla="*/ 31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3">
                  <a:moveTo>
                    <a:pt x="0" y="7"/>
                  </a:moveTo>
                  <a:cubicBezTo>
                    <a:pt x="12" y="1"/>
                    <a:pt x="22" y="10"/>
                    <a:pt x="34" y="13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4" y="0"/>
                    <a:pt x="6" y="2"/>
                    <a:pt x="2" y="6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85"/>
            <p:cNvSpPr>
              <a:spLocks/>
            </p:cNvSpPr>
            <p:nvPr/>
          </p:nvSpPr>
          <p:spPr bwMode="auto">
            <a:xfrm>
              <a:off x="3300" y="2295"/>
              <a:ext cx="40" cy="42"/>
            </a:xfrm>
            <a:custGeom>
              <a:avLst/>
              <a:gdLst>
                <a:gd name="T0" fmla="*/ 0 w 16"/>
                <a:gd name="T1" fmla="*/ 89 h 16"/>
                <a:gd name="T2" fmla="*/ 238 w 16"/>
                <a:gd name="T3" fmla="*/ 669 h 16"/>
                <a:gd name="T4" fmla="*/ 625 w 16"/>
                <a:gd name="T5" fmla="*/ 614 h 16"/>
                <a:gd name="T6" fmla="*/ 0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cubicBezTo>
                    <a:pt x="0" y="7"/>
                    <a:pt x="2" y="12"/>
                    <a:pt x="6" y="14"/>
                  </a:cubicBezTo>
                  <a:cubicBezTo>
                    <a:pt x="9" y="15"/>
                    <a:pt x="16" y="16"/>
                    <a:pt x="16" y="13"/>
                  </a:cubicBezTo>
                  <a:cubicBezTo>
                    <a:pt x="8" y="13"/>
                    <a:pt x="10" y="0"/>
                    <a:pt x="0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86"/>
            <p:cNvSpPr>
              <a:spLocks/>
            </p:cNvSpPr>
            <p:nvPr/>
          </p:nvSpPr>
          <p:spPr bwMode="auto">
            <a:xfrm>
              <a:off x="3370" y="2300"/>
              <a:ext cx="40" cy="24"/>
            </a:xfrm>
            <a:custGeom>
              <a:avLst/>
              <a:gdLst>
                <a:gd name="T0" fmla="*/ 0 w 16"/>
                <a:gd name="T1" fmla="*/ 149 h 9"/>
                <a:gd name="T2" fmla="*/ 313 w 16"/>
                <a:gd name="T3" fmla="*/ 397 h 9"/>
                <a:gd name="T4" fmla="*/ 625 w 16"/>
                <a:gd name="T5" fmla="*/ 0 h 9"/>
                <a:gd name="T6" fmla="*/ 313 w 16"/>
                <a:gd name="T7" fmla="*/ 149 h 9"/>
                <a:gd name="T8" fmla="*/ 0 w 16"/>
                <a:gd name="T9" fmla="*/ 1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5" y="4"/>
                    <a:pt x="1" y="9"/>
                    <a:pt x="8" y="8"/>
                  </a:cubicBezTo>
                  <a:cubicBezTo>
                    <a:pt x="12" y="7"/>
                    <a:pt x="14" y="4"/>
                    <a:pt x="16" y="0"/>
                  </a:cubicBezTo>
                  <a:cubicBezTo>
                    <a:pt x="13" y="1"/>
                    <a:pt x="12" y="3"/>
                    <a:pt x="8" y="3"/>
                  </a:cubicBezTo>
                  <a:cubicBezTo>
                    <a:pt x="5" y="3"/>
                    <a:pt x="2" y="2"/>
                    <a:pt x="0" y="3"/>
                  </a:cubicBezTo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87"/>
            <p:cNvSpPr>
              <a:spLocks/>
            </p:cNvSpPr>
            <p:nvPr/>
          </p:nvSpPr>
          <p:spPr bwMode="auto">
            <a:xfrm>
              <a:off x="3070" y="2004"/>
              <a:ext cx="27" cy="29"/>
            </a:xfrm>
            <a:custGeom>
              <a:avLst/>
              <a:gdLst>
                <a:gd name="T0" fmla="*/ 253 w 11"/>
                <a:gd name="T1" fmla="*/ 0 h 11"/>
                <a:gd name="T2" fmla="*/ 223 w 11"/>
                <a:gd name="T3" fmla="*/ 527 h 11"/>
                <a:gd name="T4" fmla="*/ 398 w 11"/>
                <a:gd name="T5" fmla="*/ 5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cubicBezTo>
                    <a:pt x="0" y="1"/>
                    <a:pt x="3" y="7"/>
                    <a:pt x="6" y="11"/>
                  </a:cubicBezTo>
                  <a:cubicBezTo>
                    <a:pt x="7" y="7"/>
                    <a:pt x="8" y="4"/>
                    <a:pt x="11" y="1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88"/>
            <p:cNvSpPr>
              <a:spLocks/>
            </p:cNvSpPr>
            <p:nvPr/>
          </p:nvSpPr>
          <p:spPr bwMode="auto">
            <a:xfrm>
              <a:off x="2970" y="1916"/>
              <a:ext cx="107" cy="32"/>
            </a:xfrm>
            <a:custGeom>
              <a:avLst/>
              <a:gdLst>
                <a:gd name="T0" fmla="*/ 105 w 43"/>
                <a:gd name="T1" fmla="*/ 149 h 12"/>
                <a:gd name="T2" fmla="*/ 537 w 43"/>
                <a:gd name="T3" fmla="*/ 56 h 12"/>
                <a:gd name="T4" fmla="*/ 953 w 43"/>
                <a:gd name="T5" fmla="*/ 56 h 12"/>
                <a:gd name="T6" fmla="*/ 1647 w 43"/>
                <a:gd name="T7" fmla="*/ 605 h 12"/>
                <a:gd name="T8" fmla="*/ 799 w 43"/>
                <a:gd name="T9" fmla="*/ 149 h 12"/>
                <a:gd name="T10" fmla="*/ 341 w 43"/>
                <a:gd name="T11" fmla="*/ 149 h 12"/>
                <a:gd name="T12" fmla="*/ 0 w 43"/>
                <a:gd name="T13" fmla="*/ 2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2">
                  <a:moveTo>
                    <a:pt x="3" y="3"/>
                  </a:moveTo>
                  <a:cubicBezTo>
                    <a:pt x="6" y="0"/>
                    <a:pt x="9" y="0"/>
                    <a:pt x="14" y="1"/>
                  </a:cubicBezTo>
                  <a:cubicBezTo>
                    <a:pt x="18" y="1"/>
                    <a:pt x="21" y="1"/>
                    <a:pt x="25" y="1"/>
                  </a:cubicBezTo>
                  <a:cubicBezTo>
                    <a:pt x="33" y="1"/>
                    <a:pt x="41" y="4"/>
                    <a:pt x="43" y="12"/>
                  </a:cubicBezTo>
                  <a:cubicBezTo>
                    <a:pt x="39" y="3"/>
                    <a:pt x="28" y="4"/>
                    <a:pt x="21" y="3"/>
                  </a:cubicBezTo>
                  <a:cubicBezTo>
                    <a:pt x="17" y="3"/>
                    <a:pt x="13" y="4"/>
                    <a:pt x="9" y="3"/>
                  </a:cubicBezTo>
                  <a:cubicBezTo>
                    <a:pt x="6" y="3"/>
                    <a:pt x="3" y="1"/>
                    <a:pt x="0" y="4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89"/>
            <p:cNvSpPr>
              <a:spLocks/>
            </p:cNvSpPr>
            <p:nvPr/>
          </p:nvSpPr>
          <p:spPr bwMode="auto">
            <a:xfrm>
              <a:off x="3105" y="1889"/>
              <a:ext cx="20" cy="14"/>
            </a:xfrm>
            <a:custGeom>
              <a:avLst/>
              <a:gdLst>
                <a:gd name="T0" fmla="*/ 0 w 8"/>
                <a:gd name="T1" fmla="*/ 0 h 5"/>
                <a:gd name="T2" fmla="*/ 313 w 8"/>
                <a:gd name="T3" fmla="*/ 0 h 5"/>
                <a:gd name="T4" fmla="*/ 283 w 8"/>
                <a:gd name="T5" fmla="*/ 30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  <a:cubicBezTo>
                    <a:pt x="7" y="1"/>
                    <a:pt x="7" y="3"/>
                    <a:pt x="7" y="5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3115" y="1991"/>
              <a:ext cx="42" cy="170"/>
            </a:xfrm>
            <a:custGeom>
              <a:avLst/>
              <a:gdLst>
                <a:gd name="T0" fmla="*/ 635 w 17"/>
                <a:gd name="T1" fmla="*/ 0 h 64"/>
                <a:gd name="T2" fmla="*/ 452 w 17"/>
                <a:gd name="T3" fmla="*/ 3190 h 64"/>
                <a:gd name="T4" fmla="*/ 378 w 17"/>
                <a:gd name="T5" fmla="*/ 1835 h 64"/>
                <a:gd name="T6" fmla="*/ 410 w 17"/>
                <a:gd name="T7" fmla="*/ 1052 h 64"/>
                <a:gd name="T8" fmla="*/ 635 w 1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4">
                  <a:moveTo>
                    <a:pt x="17" y="0"/>
                  </a:moveTo>
                  <a:cubicBezTo>
                    <a:pt x="3" y="12"/>
                    <a:pt x="0" y="51"/>
                    <a:pt x="12" y="64"/>
                  </a:cubicBezTo>
                  <a:cubicBezTo>
                    <a:pt x="9" y="56"/>
                    <a:pt x="10" y="46"/>
                    <a:pt x="10" y="37"/>
                  </a:cubicBezTo>
                  <a:cubicBezTo>
                    <a:pt x="11" y="32"/>
                    <a:pt x="9" y="29"/>
                    <a:pt x="11" y="21"/>
                  </a:cubicBezTo>
                  <a:cubicBezTo>
                    <a:pt x="12" y="15"/>
                    <a:pt x="13" y="6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2962" y="1977"/>
              <a:ext cx="88" cy="99"/>
            </a:xfrm>
            <a:custGeom>
              <a:avLst/>
              <a:gdLst>
                <a:gd name="T0" fmla="*/ 0 w 35"/>
                <a:gd name="T1" fmla="*/ 0 h 37"/>
                <a:gd name="T2" fmla="*/ 475 w 35"/>
                <a:gd name="T3" fmla="*/ 1188 h 37"/>
                <a:gd name="T4" fmla="*/ 1398 w 35"/>
                <a:gd name="T5" fmla="*/ 1897 h 37"/>
                <a:gd name="T6" fmla="*/ 606 w 35"/>
                <a:gd name="T7" fmla="*/ 974 h 37"/>
                <a:gd name="T8" fmla="*/ 0 w 35"/>
                <a:gd name="T9" fmla="*/ 5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cubicBezTo>
                    <a:pt x="0" y="6"/>
                    <a:pt x="8" y="19"/>
                    <a:pt x="12" y="23"/>
                  </a:cubicBezTo>
                  <a:cubicBezTo>
                    <a:pt x="18" y="31"/>
                    <a:pt x="27" y="33"/>
                    <a:pt x="35" y="37"/>
                  </a:cubicBezTo>
                  <a:cubicBezTo>
                    <a:pt x="27" y="31"/>
                    <a:pt x="20" y="26"/>
                    <a:pt x="15" y="19"/>
                  </a:cubicBezTo>
                  <a:cubicBezTo>
                    <a:pt x="11" y="13"/>
                    <a:pt x="3" y="7"/>
                    <a:pt x="0" y="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92"/>
            <p:cNvSpPr>
              <a:spLocks/>
            </p:cNvSpPr>
            <p:nvPr/>
          </p:nvSpPr>
          <p:spPr bwMode="auto">
            <a:xfrm>
              <a:off x="2927" y="1956"/>
              <a:ext cx="123" cy="211"/>
            </a:xfrm>
            <a:custGeom>
              <a:avLst/>
              <a:gdLst>
                <a:gd name="T0" fmla="*/ 238 w 49"/>
                <a:gd name="T1" fmla="*/ 0 h 79"/>
                <a:gd name="T2" fmla="*/ 522 w 49"/>
                <a:gd name="T3" fmla="*/ 2134 h 79"/>
                <a:gd name="T4" fmla="*/ 1027 w 49"/>
                <a:gd name="T5" fmla="*/ 3045 h 79"/>
                <a:gd name="T6" fmla="*/ 1343 w 49"/>
                <a:gd name="T7" fmla="*/ 4022 h 79"/>
                <a:gd name="T8" fmla="*/ 1632 w 49"/>
                <a:gd name="T9" fmla="*/ 3411 h 79"/>
                <a:gd name="T10" fmla="*/ 1898 w 49"/>
                <a:gd name="T11" fmla="*/ 2954 h 79"/>
                <a:gd name="T12" fmla="*/ 1185 w 49"/>
                <a:gd name="T13" fmla="*/ 2246 h 79"/>
                <a:gd name="T14" fmla="*/ 238 w 49"/>
                <a:gd name="T15" fmla="*/ 662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79">
                  <a:moveTo>
                    <a:pt x="6" y="0"/>
                  </a:moveTo>
                  <a:cubicBezTo>
                    <a:pt x="0" y="10"/>
                    <a:pt x="7" y="33"/>
                    <a:pt x="13" y="42"/>
                  </a:cubicBezTo>
                  <a:cubicBezTo>
                    <a:pt x="18" y="48"/>
                    <a:pt x="23" y="53"/>
                    <a:pt x="26" y="60"/>
                  </a:cubicBezTo>
                  <a:cubicBezTo>
                    <a:pt x="29" y="65"/>
                    <a:pt x="30" y="74"/>
                    <a:pt x="34" y="79"/>
                  </a:cubicBezTo>
                  <a:cubicBezTo>
                    <a:pt x="38" y="76"/>
                    <a:pt x="38" y="71"/>
                    <a:pt x="41" y="67"/>
                  </a:cubicBezTo>
                  <a:cubicBezTo>
                    <a:pt x="43" y="64"/>
                    <a:pt x="47" y="62"/>
                    <a:pt x="48" y="58"/>
                  </a:cubicBezTo>
                  <a:cubicBezTo>
                    <a:pt x="49" y="50"/>
                    <a:pt x="35" y="47"/>
                    <a:pt x="30" y="44"/>
                  </a:cubicBezTo>
                  <a:cubicBezTo>
                    <a:pt x="20" y="36"/>
                    <a:pt x="8" y="27"/>
                    <a:pt x="6" y="13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030" y="2092"/>
              <a:ext cx="52" cy="77"/>
            </a:xfrm>
            <a:custGeom>
              <a:avLst/>
              <a:gdLst>
                <a:gd name="T0" fmla="*/ 0 w 21"/>
                <a:gd name="T1" fmla="*/ 0 h 29"/>
                <a:gd name="T2" fmla="*/ 565 w 21"/>
                <a:gd name="T3" fmla="*/ 451 h 29"/>
                <a:gd name="T4" fmla="*/ 485 w 21"/>
                <a:gd name="T5" fmla="*/ 14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6" y="3"/>
                    <a:pt x="10" y="3"/>
                    <a:pt x="15" y="9"/>
                  </a:cubicBezTo>
                  <a:cubicBezTo>
                    <a:pt x="18" y="14"/>
                    <a:pt x="21" y="25"/>
                    <a:pt x="13" y="2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2985" y="1844"/>
              <a:ext cx="142" cy="120"/>
            </a:xfrm>
            <a:custGeom>
              <a:avLst/>
              <a:gdLst>
                <a:gd name="T0" fmla="*/ 725 w 57"/>
                <a:gd name="T1" fmla="*/ 456 h 45"/>
                <a:gd name="T2" fmla="*/ 1702 w 57"/>
                <a:gd name="T3" fmla="*/ 1515 h 45"/>
                <a:gd name="T4" fmla="*/ 1931 w 57"/>
                <a:gd name="T5" fmla="*/ 2125 h 45"/>
                <a:gd name="T6" fmla="*/ 2043 w 57"/>
                <a:gd name="T7" fmla="*/ 1421 h 45"/>
                <a:gd name="T8" fmla="*/ 1806 w 57"/>
                <a:gd name="T9" fmla="*/ 968 h 45"/>
                <a:gd name="T10" fmla="*/ 1111 w 57"/>
                <a:gd name="T11" fmla="*/ 547 h 45"/>
                <a:gd name="T12" fmla="*/ 0 w 57"/>
                <a:gd name="T13" fmla="*/ 0 h 45"/>
                <a:gd name="T14" fmla="*/ 924 w 57"/>
                <a:gd name="T15" fmla="*/ 704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45">
                  <a:moveTo>
                    <a:pt x="19" y="9"/>
                  </a:moveTo>
                  <a:cubicBezTo>
                    <a:pt x="26" y="17"/>
                    <a:pt x="37" y="21"/>
                    <a:pt x="44" y="30"/>
                  </a:cubicBezTo>
                  <a:cubicBezTo>
                    <a:pt x="46" y="32"/>
                    <a:pt x="49" y="42"/>
                    <a:pt x="50" y="42"/>
                  </a:cubicBezTo>
                  <a:cubicBezTo>
                    <a:pt x="57" y="45"/>
                    <a:pt x="54" y="31"/>
                    <a:pt x="53" y="28"/>
                  </a:cubicBezTo>
                  <a:cubicBezTo>
                    <a:pt x="52" y="21"/>
                    <a:pt x="52" y="21"/>
                    <a:pt x="47" y="19"/>
                  </a:cubicBezTo>
                  <a:cubicBezTo>
                    <a:pt x="41" y="16"/>
                    <a:pt x="35" y="13"/>
                    <a:pt x="29" y="11"/>
                  </a:cubicBezTo>
                  <a:cubicBezTo>
                    <a:pt x="19" y="7"/>
                    <a:pt x="10" y="2"/>
                    <a:pt x="0" y="0"/>
                  </a:cubicBezTo>
                  <a:cubicBezTo>
                    <a:pt x="4" y="5"/>
                    <a:pt x="18" y="11"/>
                    <a:pt x="24" y="14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2417" y="1812"/>
              <a:ext cx="365" cy="312"/>
            </a:xfrm>
            <a:custGeom>
              <a:avLst/>
              <a:gdLst>
                <a:gd name="T0" fmla="*/ 0 w 146"/>
                <a:gd name="T1" fmla="*/ 5917 h 117"/>
                <a:gd name="T2" fmla="*/ 3208 w 146"/>
                <a:gd name="T3" fmla="*/ 909 h 117"/>
                <a:gd name="T4" fmla="*/ 5708 w 146"/>
                <a:gd name="T5" fmla="*/ 307 h 117"/>
                <a:gd name="T6" fmla="*/ 0 w 146"/>
                <a:gd name="T7" fmla="*/ 5917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117">
                  <a:moveTo>
                    <a:pt x="0" y="117"/>
                  </a:moveTo>
                  <a:cubicBezTo>
                    <a:pt x="10" y="73"/>
                    <a:pt x="30" y="36"/>
                    <a:pt x="82" y="18"/>
                  </a:cubicBezTo>
                  <a:cubicBezTo>
                    <a:pt x="135" y="0"/>
                    <a:pt x="146" y="6"/>
                    <a:pt x="146" y="6"/>
                  </a:cubicBezTo>
                  <a:cubicBezTo>
                    <a:pt x="121" y="11"/>
                    <a:pt x="33" y="18"/>
                    <a:pt x="0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96"/>
            <p:cNvSpPr>
              <a:spLocks/>
            </p:cNvSpPr>
            <p:nvPr/>
          </p:nvSpPr>
          <p:spPr bwMode="auto">
            <a:xfrm>
              <a:off x="2189" y="2452"/>
              <a:ext cx="143" cy="248"/>
            </a:xfrm>
            <a:custGeom>
              <a:avLst/>
              <a:gdLst>
                <a:gd name="T0" fmla="*/ 1422 w 57"/>
                <a:gd name="T1" fmla="*/ 0 h 93"/>
                <a:gd name="T2" fmla="*/ 2260 w 57"/>
                <a:gd name="T3" fmla="*/ 4701 h 93"/>
                <a:gd name="T4" fmla="*/ 1422 w 57"/>
                <a:gd name="T5" fmla="*/ 0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3">
                  <a:moveTo>
                    <a:pt x="36" y="0"/>
                  </a:moveTo>
                  <a:cubicBezTo>
                    <a:pt x="29" y="15"/>
                    <a:pt x="0" y="61"/>
                    <a:pt x="57" y="93"/>
                  </a:cubicBezTo>
                  <a:cubicBezTo>
                    <a:pt x="42" y="84"/>
                    <a:pt x="16" y="5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3057" y="2297"/>
              <a:ext cx="188" cy="131"/>
            </a:xfrm>
            <a:custGeom>
              <a:avLst/>
              <a:gdLst>
                <a:gd name="T0" fmla="*/ 283 w 75"/>
                <a:gd name="T1" fmla="*/ 1436 h 49"/>
                <a:gd name="T2" fmla="*/ 1547 w 75"/>
                <a:gd name="T3" fmla="*/ 401 h 49"/>
                <a:gd name="T4" fmla="*/ 2248 w 75"/>
                <a:gd name="T5" fmla="*/ 401 h 49"/>
                <a:gd name="T6" fmla="*/ 2960 w 75"/>
                <a:gd name="T7" fmla="*/ 457 h 49"/>
                <a:gd name="T8" fmla="*/ 867 w 75"/>
                <a:gd name="T9" fmla="*/ 307 h 49"/>
                <a:gd name="T10" fmla="*/ 238 w 75"/>
                <a:gd name="T11" fmla="*/ 914 h 49"/>
                <a:gd name="T12" fmla="*/ 0 w 75"/>
                <a:gd name="T13" fmla="*/ 2502 h 49"/>
                <a:gd name="T14" fmla="*/ 125 w 75"/>
                <a:gd name="T15" fmla="*/ 2101 h 49"/>
                <a:gd name="T16" fmla="*/ 396 w 75"/>
                <a:gd name="T17" fmla="*/ 1436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49">
                  <a:moveTo>
                    <a:pt x="7" y="28"/>
                  </a:moveTo>
                  <a:cubicBezTo>
                    <a:pt x="14" y="17"/>
                    <a:pt x="26" y="7"/>
                    <a:pt x="39" y="8"/>
                  </a:cubicBezTo>
                  <a:cubicBezTo>
                    <a:pt x="45" y="8"/>
                    <a:pt x="51" y="9"/>
                    <a:pt x="57" y="8"/>
                  </a:cubicBezTo>
                  <a:cubicBezTo>
                    <a:pt x="63" y="8"/>
                    <a:pt x="69" y="10"/>
                    <a:pt x="75" y="9"/>
                  </a:cubicBezTo>
                  <a:cubicBezTo>
                    <a:pt x="58" y="7"/>
                    <a:pt x="40" y="0"/>
                    <a:pt x="22" y="6"/>
                  </a:cubicBezTo>
                  <a:cubicBezTo>
                    <a:pt x="16" y="8"/>
                    <a:pt x="9" y="12"/>
                    <a:pt x="6" y="18"/>
                  </a:cubicBezTo>
                  <a:cubicBezTo>
                    <a:pt x="2" y="27"/>
                    <a:pt x="1" y="39"/>
                    <a:pt x="0" y="49"/>
                  </a:cubicBezTo>
                  <a:cubicBezTo>
                    <a:pt x="1" y="46"/>
                    <a:pt x="2" y="43"/>
                    <a:pt x="3" y="41"/>
                  </a:cubicBezTo>
                  <a:cubicBezTo>
                    <a:pt x="4" y="36"/>
                    <a:pt x="7" y="32"/>
                    <a:pt x="10" y="28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98"/>
            <p:cNvSpPr>
              <a:spLocks/>
            </p:cNvSpPr>
            <p:nvPr/>
          </p:nvSpPr>
          <p:spPr bwMode="auto">
            <a:xfrm>
              <a:off x="2214" y="1681"/>
              <a:ext cx="1313" cy="1270"/>
            </a:xfrm>
            <a:custGeom>
              <a:avLst/>
              <a:gdLst>
                <a:gd name="T0" fmla="*/ 3096 w 525"/>
                <a:gd name="T1" fmla="*/ 6897 h 476"/>
                <a:gd name="T2" fmla="*/ 2471 w 525"/>
                <a:gd name="T3" fmla="*/ 11659 h 476"/>
                <a:gd name="T4" fmla="*/ 313 w 525"/>
                <a:gd name="T5" fmla="*/ 16374 h 476"/>
                <a:gd name="T6" fmla="*/ 4897 w 525"/>
                <a:gd name="T7" fmla="*/ 21027 h 476"/>
                <a:gd name="T8" fmla="*/ 13060 w 525"/>
                <a:gd name="T9" fmla="*/ 21542 h 476"/>
                <a:gd name="T10" fmla="*/ 20540 w 525"/>
                <a:gd name="T11" fmla="*/ 24117 h 476"/>
                <a:gd name="T12" fmla="*/ 13498 w 525"/>
                <a:gd name="T13" fmla="*/ 21027 h 476"/>
                <a:gd name="T14" fmla="*/ 5630 w 525"/>
                <a:gd name="T15" fmla="*/ 20267 h 476"/>
                <a:gd name="T16" fmla="*/ 1376 w 525"/>
                <a:gd name="T17" fmla="*/ 16465 h 476"/>
                <a:gd name="T18" fmla="*/ 2864 w 525"/>
                <a:gd name="T19" fmla="*/ 14037 h 476"/>
                <a:gd name="T20" fmla="*/ 4034 w 525"/>
                <a:gd name="T21" fmla="*/ 13882 h 476"/>
                <a:gd name="T22" fmla="*/ 6535 w 525"/>
                <a:gd name="T23" fmla="*/ 14893 h 476"/>
                <a:gd name="T24" fmla="*/ 9231 w 525"/>
                <a:gd name="T25" fmla="*/ 14792 h 476"/>
                <a:gd name="T26" fmla="*/ 11622 w 525"/>
                <a:gd name="T27" fmla="*/ 14701 h 476"/>
                <a:gd name="T28" fmla="*/ 12797 w 525"/>
                <a:gd name="T29" fmla="*/ 15859 h 476"/>
                <a:gd name="T30" fmla="*/ 13968 w 525"/>
                <a:gd name="T31" fmla="*/ 16865 h 476"/>
                <a:gd name="T32" fmla="*/ 14280 w 525"/>
                <a:gd name="T33" fmla="*/ 17377 h 476"/>
                <a:gd name="T34" fmla="*/ 14468 w 525"/>
                <a:gd name="T35" fmla="*/ 17591 h 476"/>
                <a:gd name="T36" fmla="*/ 14435 w 525"/>
                <a:gd name="T37" fmla="*/ 17318 h 476"/>
                <a:gd name="T38" fmla="*/ 14393 w 525"/>
                <a:gd name="T39" fmla="*/ 16828 h 476"/>
                <a:gd name="T40" fmla="*/ 14781 w 525"/>
                <a:gd name="T41" fmla="*/ 17020 h 476"/>
                <a:gd name="T42" fmla="*/ 15018 w 525"/>
                <a:gd name="T43" fmla="*/ 17134 h 476"/>
                <a:gd name="T44" fmla="*/ 15093 w 525"/>
                <a:gd name="T45" fmla="*/ 17228 h 476"/>
                <a:gd name="T46" fmla="*/ 15018 w 525"/>
                <a:gd name="T47" fmla="*/ 16771 h 476"/>
                <a:gd name="T48" fmla="*/ 15093 w 525"/>
                <a:gd name="T49" fmla="*/ 16828 h 476"/>
                <a:gd name="T50" fmla="*/ 15218 w 525"/>
                <a:gd name="T51" fmla="*/ 16865 h 476"/>
                <a:gd name="T52" fmla="*/ 15143 w 525"/>
                <a:gd name="T53" fmla="*/ 16566 h 476"/>
                <a:gd name="T54" fmla="*/ 15018 w 525"/>
                <a:gd name="T55" fmla="*/ 16225 h 476"/>
                <a:gd name="T56" fmla="*/ 14706 w 525"/>
                <a:gd name="T57" fmla="*/ 16067 h 476"/>
                <a:gd name="T58" fmla="*/ 14623 w 525"/>
                <a:gd name="T59" fmla="*/ 15918 h 476"/>
                <a:gd name="T60" fmla="*/ 14080 w 525"/>
                <a:gd name="T61" fmla="*/ 15859 h 476"/>
                <a:gd name="T62" fmla="*/ 13455 w 525"/>
                <a:gd name="T63" fmla="*/ 15099 h 476"/>
                <a:gd name="T64" fmla="*/ 13580 w 525"/>
                <a:gd name="T65" fmla="*/ 14736 h 476"/>
                <a:gd name="T66" fmla="*/ 13998 w 525"/>
                <a:gd name="T67" fmla="*/ 15043 h 476"/>
                <a:gd name="T68" fmla="*/ 14310 w 525"/>
                <a:gd name="T69" fmla="*/ 15461 h 476"/>
                <a:gd name="T70" fmla="*/ 14435 w 525"/>
                <a:gd name="T71" fmla="*/ 15611 h 476"/>
                <a:gd name="T72" fmla="*/ 14435 w 525"/>
                <a:gd name="T73" fmla="*/ 15304 h 476"/>
                <a:gd name="T74" fmla="*/ 14623 w 525"/>
                <a:gd name="T75" fmla="*/ 15304 h 476"/>
                <a:gd name="T76" fmla="*/ 14861 w 525"/>
                <a:gd name="T77" fmla="*/ 15461 h 476"/>
                <a:gd name="T78" fmla="*/ 14936 w 525"/>
                <a:gd name="T79" fmla="*/ 15611 h 476"/>
                <a:gd name="T80" fmla="*/ 14781 w 525"/>
                <a:gd name="T81" fmla="*/ 14893 h 476"/>
                <a:gd name="T82" fmla="*/ 15018 w 525"/>
                <a:gd name="T83" fmla="*/ 15005 h 476"/>
                <a:gd name="T84" fmla="*/ 14706 w 525"/>
                <a:gd name="T85" fmla="*/ 14336 h 476"/>
                <a:gd name="T86" fmla="*/ 14235 w 525"/>
                <a:gd name="T87" fmla="*/ 14130 h 476"/>
                <a:gd name="T88" fmla="*/ 13810 w 525"/>
                <a:gd name="T89" fmla="*/ 13882 h 476"/>
                <a:gd name="T90" fmla="*/ 13580 w 525"/>
                <a:gd name="T91" fmla="*/ 13482 h 476"/>
                <a:gd name="T92" fmla="*/ 13655 w 525"/>
                <a:gd name="T93" fmla="*/ 13183 h 476"/>
                <a:gd name="T94" fmla="*/ 13580 w 525"/>
                <a:gd name="T95" fmla="*/ 13276 h 476"/>
                <a:gd name="T96" fmla="*/ 15061 w 525"/>
                <a:gd name="T97" fmla="*/ 12273 h 476"/>
                <a:gd name="T98" fmla="*/ 15769 w 525"/>
                <a:gd name="T99" fmla="*/ 12273 h 476"/>
                <a:gd name="T100" fmla="*/ 17102 w 525"/>
                <a:gd name="T101" fmla="*/ 12820 h 476"/>
                <a:gd name="T102" fmla="*/ 18194 w 525"/>
                <a:gd name="T103" fmla="*/ 12572 h 476"/>
                <a:gd name="T104" fmla="*/ 18852 w 525"/>
                <a:gd name="T105" fmla="*/ 12001 h 476"/>
                <a:gd name="T106" fmla="*/ 18457 w 525"/>
                <a:gd name="T107" fmla="*/ 10387 h 476"/>
                <a:gd name="T108" fmla="*/ 17882 w 525"/>
                <a:gd name="T109" fmla="*/ 8778 h 476"/>
                <a:gd name="T110" fmla="*/ 17444 w 525"/>
                <a:gd name="T111" fmla="*/ 7503 h 476"/>
                <a:gd name="T112" fmla="*/ 16739 w 525"/>
                <a:gd name="T113" fmla="*/ 6230 h 476"/>
                <a:gd name="T114" fmla="*/ 15999 w 525"/>
                <a:gd name="T115" fmla="*/ 4771 h 476"/>
                <a:gd name="T116" fmla="*/ 15143 w 525"/>
                <a:gd name="T117" fmla="*/ 2185 h 476"/>
                <a:gd name="T118" fmla="*/ 14123 w 525"/>
                <a:gd name="T119" fmla="*/ 2377 h 476"/>
                <a:gd name="T120" fmla="*/ 14280 w 525"/>
                <a:gd name="T121" fmla="*/ 3858 h 476"/>
                <a:gd name="T122" fmla="*/ 13685 w 525"/>
                <a:gd name="T123" fmla="*/ 3701 h 476"/>
                <a:gd name="T124" fmla="*/ 3096 w 525"/>
                <a:gd name="T125" fmla="*/ 6897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6"/>
                  </a:moveTo>
                  <a:cubicBezTo>
                    <a:pt x="63" y="190"/>
                    <a:pt x="69" y="212"/>
                    <a:pt x="63" y="230"/>
                  </a:cubicBezTo>
                  <a:cubicBezTo>
                    <a:pt x="56" y="247"/>
                    <a:pt x="19" y="271"/>
                    <a:pt x="8" y="323"/>
                  </a:cubicBezTo>
                  <a:cubicBezTo>
                    <a:pt x="0" y="357"/>
                    <a:pt x="24" y="394"/>
                    <a:pt x="125" y="415"/>
                  </a:cubicBezTo>
                  <a:cubicBezTo>
                    <a:pt x="227" y="436"/>
                    <a:pt x="284" y="423"/>
                    <a:pt x="334" y="425"/>
                  </a:cubicBezTo>
                  <a:cubicBezTo>
                    <a:pt x="385" y="427"/>
                    <a:pt x="490" y="426"/>
                    <a:pt x="525" y="476"/>
                  </a:cubicBezTo>
                  <a:cubicBezTo>
                    <a:pt x="490" y="426"/>
                    <a:pt x="396" y="417"/>
                    <a:pt x="345" y="415"/>
                  </a:cubicBezTo>
                  <a:cubicBezTo>
                    <a:pt x="295" y="412"/>
                    <a:pt x="246" y="421"/>
                    <a:pt x="144" y="400"/>
                  </a:cubicBezTo>
                  <a:cubicBezTo>
                    <a:pt x="60" y="379"/>
                    <a:pt x="28" y="359"/>
                    <a:pt x="35" y="325"/>
                  </a:cubicBezTo>
                  <a:cubicBezTo>
                    <a:pt x="40" y="303"/>
                    <a:pt x="68" y="280"/>
                    <a:pt x="73" y="277"/>
                  </a:cubicBezTo>
                  <a:cubicBezTo>
                    <a:pt x="82" y="270"/>
                    <a:pt x="92" y="269"/>
                    <a:pt x="103" y="274"/>
                  </a:cubicBezTo>
                  <a:cubicBezTo>
                    <a:pt x="121" y="283"/>
                    <a:pt x="156" y="294"/>
                    <a:pt x="167" y="294"/>
                  </a:cubicBezTo>
                  <a:cubicBezTo>
                    <a:pt x="179" y="294"/>
                    <a:pt x="214" y="296"/>
                    <a:pt x="236" y="292"/>
                  </a:cubicBezTo>
                  <a:cubicBezTo>
                    <a:pt x="259" y="287"/>
                    <a:pt x="277" y="274"/>
                    <a:pt x="297" y="290"/>
                  </a:cubicBezTo>
                  <a:cubicBezTo>
                    <a:pt x="305" y="297"/>
                    <a:pt x="318" y="307"/>
                    <a:pt x="327" y="313"/>
                  </a:cubicBezTo>
                  <a:cubicBezTo>
                    <a:pt x="335" y="319"/>
                    <a:pt x="354" y="329"/>
                    <a:pt x="357" y="333"/>
                  </a:cubicBezTo>
                  <a:cubicBezTo>
                    <a:pt x="359" y="337"/>
                    <a:pt x="364" y="341"/>
                    <a:pt x="365" y="343"/>
                  </a:cubicBezTo>
                  <a:cubicBezTo>
                    <a:pt x="367" y="344"/>
                    <a:pt x="367" y="347"/>
                    <a:pt x="370" y="347"/>
                  </a:cubicBezTo>
                  <a:cubicBezTo>
                    <a:pt x="372" y="346"/>
                    <a:pt x="369" y="344"/>
                    <a:pt x="369" y="342"/>
                  </a:cubicBezTo>
                  <a:cubicBezTo>
                    <a:pt x="369" y="340"/>
                    <a:pt x="370" y="335"/>
                    <a:pt x="368" y="332"/>
                  </a:cubicBezTo>
                  <a:cubicBezTo>
                    <a:pt x="370" y="333"/>
                    <a:pt x="375" y="336"/>
                    <a:pt x="378" y="336"/>
                  </a:cubicBezTo>
                  <a:cubicBezTo>
                    <a:pt x="381" y="337"/>
                    <a:pt x="382" y="337"/>
                    <a:pt x="384" y="338"/>
                  </a:cubicBezTo>
                  <a:cubicBezTo>
                    <a:pt x="385" y="339"/>
                    <a:pt x="385" y="341"/>
                    <a:pt x="386" y="340"/>
                  </a:cubicBezTo>
                  <a:cubicBezTo>
                    <a:pt x="388" y="338"/>
                    <a:pt x="387" y="336"/>
                    <a:pt x="384" y="331"/>
                  </a:cubicBezTo>
                  <a:cubicBezTo>
                    <a:pt x="384" y="331"/>
                    <a:pt x="385" y="331"/>
                    <a:pt x="386" y="332"/>
                  </a:cubicBezTo>
                  <a:cubicBezTo>
                    <a:pt x="387" y="334"/>
                    <a:pt x="389" y="333"/>
                    <a:pt x="389" y="333"/>
                  </a:cubicBezTo>
                  <a:cubicBezTo>
                    <a:pt x="389" y="333"/>
                    <a:pt x="388" y="330"/>
                    <a:pt x="387" y="327"/>
                  </a:cubicBezTo>
                  <a:cubicBezTo>
                    <a:pt x="386" y="324"/>
                    <a:pt x="385" y="322"/>
                    <a:pt x="384" y="320"/>
                  </a:cubicBezTo>
                  <a:cubicBezTo>
                    <a:pt x="382" y="318"/>
                    <a:pt x="376" y="317"/>
                    <a:pt x="376" y="317"/>
                  </a:cubicBezTo>
                  <a:cubicBezTo>
                    <a:pt x="376" y="317"/>
                    <a:pt x="375" y="316"/>
                    <a:pt x="374" y="314"/>
                  </a:cubicBezTo>
                  <a:cubicBezTo>
                    <a:pt x="372" y="313"/>
                    <a:pt x="361" y="314"/>
                    <a:pt x="360" y="313"/>
                  </a:cubicBezTo>
                  <a:cubicBezTo>
                    <a:pt x="359" y="313"/>
                    <a:pt x="345" y="301"/>
                    <a:pt x="344" y="298"/>
                  </a:cubicBezTo>
                  <a:cubicBezTo>
                    <a:pt x="342" y="296"/>
                    <a:pt x="345" y="290"/>
                    <a:pt x="347" y="291"/>
                  </a:cubicBezTo>
                  <a:cubicBezTo>
                    <a:pt x="349" y="292"/>
                    <a:pt x="355" y="293"/>
                    <a:pt x="358" y="297"/>
                  </a:cubicBezTo>
                  <a:cubicBezTo>
                    <a:pt x="360" y="299"/>
                    <a:pt x="364" y="303"/>
                    <a:pt x="366" y="305"/>
                  </a:cubicBezTo>
                  <a:cubicBezTo>
                    <a:pt x="369" y="307"/>
                    <a:pt x="367" y="308"/>
                    <a:pt x="369" y="308"/>
                  </a:cubicBezTo>
                  <a:cubicBezTo>
                    <a:pt x="370" y="307"/>
                    <a:pt x="371" y="305"/>
                    <a:pt x="369" y="302"/>
                  </a:cubicBezTo>
                  <a:cubicBezTo>
                    <a:pt x="369" y="302"/>
                    <a:pt x="371" y="302"/>
                    <a:pt x="374" y="302"/>
                  </a:cubicBezTo>
                  <a:cubicBezTo>
                    <a:pt x="376" y="303"/>
                    <a:pt x="379" y="303"/>
                    <a:pt x="380" y="305"/>
                  </a:cubicBezTo>
                  <a:cubicBezTo>
                    <a:pt x="381" y="307"/>
                    <a:pt x="381" y="309"/>
                    <a:pt x="382" y="308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4"/>
                    <a:pt x="380" y="286"/>
                    <a:pt x="376" y="283"/>
                  </a:cubicBezTo>
                  <a:cubicBezTo>
                    <a:pt x="373" y="281"/>
                    <a:pt x="366" y="280"/>
                    <a:pt x="364" y="279"/>
                  </a:cubicBezTo>
                  <a:cubicBezTo>
                    <a:pt x="361" y="277"/>
                    <a:pt x="358" y="275"/>
                    <a:pt x="353" y="274"/>
                  </a:cubicBezTo>
                  <a:cubicBezTo>
                    <a:pt x="348" y="272"/>
                    <a:pt x="350" y="272"/>
                    <a:pt x="347" y="266"/>
                  </a:cubicBezTo>
                  <a:cubicBezTo>
                    <a:pt x="347" y="264"/>
                    <a:pt x="347" y="262"/>
                    <a:pt x="349" y="260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2"/>
                  </a:cubicBezTo>
                  <a:cubicBezTo>
                    <a:pt x="416" y="240"/>
                    <a:pt x="430" y="250"/>
                    <a:pt x="437" y="253"/>
                  </a:cubicBezTo>
                  <a:cubicBezTo>
                    <a:pt x="445" y="256"/>
                    <a:pt x="459" y="249"/>
                    <a:pt x="465" y="248"/>
                  </a:cubicBezTo>
                  <a:cubicBezTo>
                    <a:pt x="470" y="246"/>
                    <a:pt x="478" y="244"/>
                    <a:pt x="482" y="237"/>
                  </a:cubicBezTo>
                  <a:cubicBezTo>
                    <a:pt x="487" y="229"/>
                    <a:pt x="478" y="218"/>
                    <a:pt x="472" y="205"/>
                  </a:cubicBezTo>
                  <a:cubicBezTo>
                    <a:pt x="467" y="192"/>
                    <a:pt x="459" y="182"/>
                    <a:pt x="457" y="173"/>
                  </a:cubicBezTo>
                  <a:cubicBezTo>
                    <a:pt x="458" y="151"/>
                    <a:pt x="446" y="148"/>
                    <a:pt x="446" y="148"/>
                  </a:cubicBezTo>
                  <a:cubicBezTo>
                    <a:pt x="446" y="148"/>
                    <a:pt x="434" y="137"/>
                    <a:pt x="428" y="123"/>
                  </a:cubicBezTo>
                  <a:cubicBezTo>
                    <a:pt x="421" y="109"/>
                    <a:pt x="417" y="104"/>
                    <a:pt x="409" y="94"/>
                  </a:cubicBezTo>
                  <a:cubicBezTo>
                    <a:pt x="409" y="94"/>
                    <a:pt x="411" y="63"/>
                    <a:pt x="387" y="43"/>
                  </a:cubicBezTo>
                  <a:cubicBezTo>
                    <a:pt x="363" y="23"/>
                    <a:pt x="357" y="32"/>
                    <a:pt x="361" y="47"/>
                  </a:cubicBezTo>
                  <a:cubicBezTo>
                    <a:pt x="364" y="63"/>
                    <a:pt x="365" y="76"/>
                    <a:pt x="365" y="76"/>
                  </a:cubicBezTo>
                  <a:cubicBezTo>
                    <a:pt x="365" y="76"/>
                    <a:pt x="361" y="79"/>
                    <a:pt x="350" y="73"/>
                  </a:cubicBezTo>
                  <a:cubicBezTo>
                    <a:pt x="183" y="0"/>
                    <a:pt x="92" y="92"/>
                    <a:pt x="79" y="13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99"/>
            <p:cNvSpPr>
              <a:spLocks/>
            </p:cNvSpPr>
            <p:nvPr/>
          </p:nvSpPr>
          <p:spPr bwMode="auto">
            <a:xfrm>
              <a:off x="2894" y="1839"/>
              <a:ext cx="236" cy="290"/>
            </a:xfrm>
            <a:custGeom>
              <a:avLst/>
              <a:gdLst>
                <a:gd name="T0" fmla="*/ 3738 w 94"/>
                <a:gd name="T1" fmla="*/ 2711 h 109"/>
                <a:gd name="T2" fmla="*/ 1152 w 94"/>
                <a:gd name="T3" fmla="*/ 1203 h 109"/>
                <a:gd name="T4" fmla="*/ 1948 w 94"/>
                <a:gd name="T5" fmla="*/ 4558 h 109"/>
                <a:gd name="T6" fmla="*/ 2975 w 94"/>
                <a:gd name="T7" fmla="*/ 5465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100"/>
            <p:cNvSpPr>
              <a:spLocks/>
            </p:cNvSpPr>
            <p:nvPr/>
          </p:nvSpPr>
          <p:spPr bwMode="auto">
            <a:xfrm>
              <a:off x="3067" y="2004"/>
              <a:ext cx="33" cy="72"/>
            </a:xfrm>
            <a:custGeom>
              <a:avLst/>
              <a:gdLst>
                <a:gd name="T0" fmla="*/ 541 w 13"/>
                <a:gd name="T1" fmla="*/ 0 h 27"/>
                <a:gd name="T2" fmla="*/ 160 w 13"/>
                <a:gd name="T3" fmla="*/ 456 h 27"/>
                <a:gd name="T4" fmla="*/ 327 w 13"/>
                <a:gd name="T5" fmla="*/ 136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cubicBezTo>
                    <a:pt x="2" y="0"/>
                    <a:pt x="0" y="3"/>
                    <a:pt x="4" y="9"/>
                  </a:cubicBezTo>
                  <a:cubicBezTo>
                    <a:pt x="9" y="16"/>
                    <a:pt x="1" y="23"/>
                    <a:pt x="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101"/>
            <p:cNvSpPr>
              <a:spLocks/>
            </p:cNvSpPr>
            <p:nvPr/>
          </p:nvSpPr>
          <p:spPr bwMode="auto">
            <a:xfrm>
              <a:off x="3260" y="2321"/>
              <a:ext cx="65" cy="155"/>
            </a:xfrm>
            <a:custGeom>
              <a:avLst/>
              <a:gdLst>
                <a:gd name="T0" fmla="*/ 1020 w 26"/>
                <a:gd name="T1" fmla="*/ 0 h 58"/>
                <a:gd name="T2" fmla="*/ 238 w 26"/>
                <a:gd name="T3" fmla="*/ 2956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8">
                  <a:moveTo>
                    <a:pt x="26" y="0"/>
                  </a:moveTo>
                  <a:cubicBezTo>
                    <a:pt x="19" y="8"/>
                    <a:pt x="0" y="39"/>
                    <a:pt x="6" y="5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102"/>
            <p:cNvSpPr>
              <a:spLocks/>
            </p:cNvSpPr>
            <p:nvPr/>
          </p:nvSpPr>
          <p:spPr bwMode="auto">
            <a:xfrm>
              <a:off x="3242" y="2319"/>
              <a:ext cx="75" cy="141"/>
            </a:xfrm>
            <a:custGeom>
              <a:avLst/>
              <a:gdLst>
                <a:gd name="T0" fmla="*/ 1175 w 30"/>
                <a:gd name="T1" fmla="*/ 0 h 53"/>
                <a:gd name="T2" fmla="*/ 0 w 30"/>
                <a:gd name="T3" fmla="*/ 2655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4" y="5"/>
                    <a:pt x="1" y="44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103"/>
            <p:cNvSpPr>
              <a:spLocks/>
            </p:cNvSpPr>
            <p:nvPr/>
          </p:nvSpPr>
          <p:spPr bwMode="auto">
            <a:xfrm>
              <a:off x="3215" y="2313"/>
              <a:ext cx="97" cy="115"/>
            </a:xfrm>
            <a:custGeom>
              <a:avLst/>
              <a:gdLst>
                <a:gd name="T0" fmla="*/ 1490 w 39"/>
                <a:gd name="T1" fmla="*/ 0 h 43"/>
                <a:gd name="T2" fmla="*/ 0 w 39"/>
                <a:gd name="T3" fmla="*/ 220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39" y="0"/>
                  </a:moveTo>
                  <a:cubicBezTo>
                    <a:pt x="29" y="7"/>
                    <a:pt x="5" y="37"/>
                    <a:pt x="0" y="4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104"/>
            <p:cNvSpPr>
              <a:spLocks/>
            </p:cNvSpPr>
            <p:nvPr/>
          </p:nvSpPr>
          <p:spPr bwMode="auto">
            <a:xfrm>
              <a:off x="3407" y="2233"/>
              <a:ext cx="43" cy="19"/>
            </a:xfrm>
            <a:custGeom>
              <a:avLst/>
              <a:gdLst>
                <a:gd name="T0" fmla="*/ 698 w 17"/>
                <a:gd name="T1" fmla="*/ 0 h 7"/>
                <a:gd name="T2" fmla="*/ 0 w 17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17" y="0"/>
                  </a:moveTo>
                  <a:cubicBezTo>
                    <a:pt x="12" y="2"/>
                    <a:pt x="1" y="6"/>
                    <a:pt x="0" y="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105"/>
            <p:cNvSpPr>
              <a:spLocks/>
            </p:cNvSpPr>
            <p:nvPr/>
          </p:nvSpPr>
          <p:spPr bwMode="auto">
            <a:xfrm>
              <a:off x="3407" y="2223"/>
              <a:ext cx="23" cy="21"/>
            </a:xfrm>
            <a:custGeom>
              <a:avLst/>
              <a:gdLst>
                <a:gd name="T0" fmla="*/ 386 w 9"/>
                <a:gd name="T1" fmla="*/ 0 h 8"/>
                <a:gd name="T2" fmla="*/ 0 w 9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1"/>
                    <a:pt x="1" y="7"/>
                    <a:pt x="0" y="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3402" y="2188"/>
              <a:ext cx="33" cy="51"/>
            </a:xfrm>
            <a:custGeom>
              <a:avLst/>
              <a:gdLst>
                <a:gd name="T0" fmla="*/ 541 w 13"/>
                <a:gd name="T1" fmla="*/ 0 h 19"/>
                <a:gd name="T2" fmla="*/ 0 w 13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8" y="3"/>
                    <a:pt x="1" y="15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07"/>
            <p:cNvSpPr>
              <a:spLocks/>
            </p:cNvSpPr>
            <p:nvPr/>
          </p:nvSpPr>
          <p:spPr bwMode="auto">
            <a:xfrm>
              <a:off x="3295" y="2329"/>
              <a:ext cx="35" cy="139"/>
            </a:xfrm>
            <a:custGeom>
              <a:avLst/>
              <a:gdLst>
                <a:gd name="T0" fmla="*/ 550 w 14"/>
                <a:gd name="T1" fmla="*/ 0 h 52"/>
                <a:gd name="T2" fmla="*/ 83 w 14"/>
                <a:gd name="T3" fmla="*/ 2657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10" y="5"/>
                    <a:pt x="0" y="36"/>
                    <a:pt x="2" y="52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108"/>
            <p:cNvSpPr>
              <a:spLocks/>
            </p:cNvSpPr>
            <p:nvPr/>
          </p:nvSpPr>
          <p:spPr bwMode="auto">
            <a:xfrm>
              <a:off x="3185" y="2305"/>
              <a:ext cx="127" cy="78"/>
            </a:xfrm>
            <a:custGeom>
              <a:avLst/>
              <a:gdLst>
                <a:gd name="T0" fmla="*/ 1960 w 51"/>
                <a:gd name="T1" fmla="*/ 0 h 29"/>
                <a:gd name="T2" fmla="*/ 0 w 51"/>
                <a:gd name="T3" fmla="*/ 152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7" y="2"/>
                    <a:pt x="14" y="24"/>
                    <a:pt x="0" y="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09"/>
            <p:cNvSpPr>
              <a:spLocks/>
            </p:cNvSpPr>
            <p:nvPr/>
          </p:nvSpPr>
          <p:spPr bwMode="auto">
            <a:xfrm>
              <a:off x="3410" y="2249"/>
              <a:ext cx="27" cy="8"/>
            </a:xfrm>
            <a:custGeom>
              <a:avLst/>
              <a:gdLst>
                <a:gd name="T0" fmla="*/ 0 w 11"/>
                <a:gd name="T1" fmla="*/ 93 h 3"/>
                <a:gd name="T2" fmla="*/ 398 w 1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3" y="1"/>
                    <a:pt x="6" y="0"/>
                    <a:pt x="11" y="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110"/>
            <p:cNvSpPr>
              <a:spLocks/>
            </p:cNvSpPr>
            <p:nvPr/>
          </p:nvSpPr>
          <p:spPr bwMode="auto">
            <a:xfrm>
              <a:off x="3217" y="2143"/>
              <a:ext cx="68" cy="69"/>
            </a:xfrm>
            <a:custGeom>
              <a:avLst/>
              <a:gdLst>
                <a:gd name="T0" fmla="*/ 1007 w 27"/>
                <a:gd name="T1" fmla="*/ 1085 h 26"/>
                <a:gd name="T2" fmla="*/ 685 w 27"/>
                <a:gd name="T3" fmla="*/ 295 h 26"/>
                <a:gd name="T4" fmla="*/ 50 w 27"/>
                <a:gd name="T5" fmla="*/ 507 h 26"/>
                <a:gd name="T6" fmla="*/ 368 w 27"/>
                <a:gd name="T7" fmla="*/ 1197 h 26"/>
                <a:gd name="T8" fmla="*/ 881 w 27"/>
                <a:gd name="T9" fmla="*/ 1085 h 26"/>
                <a:gd name="T10" fmla="*/ 1007 w 27"/>
                <a:gd name="T11" fmla="*/ 108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11"/>
            <p:cNvSpPr>
              <a:spLocks/>
            </p:cNvSpPr>
            <p:nvPr/>
          </p:nvSpPr>
          <p:spPr bwMode="auto">
            <a:xfrm>
              <a:off x="3222" y="2153"/>
              <a:ext cx="55" cy="56"/>
            </a:xfrm>
            <a:custGeom>
              <a:avLst/>
              <a:gdLst>
                <a:gd name="T0" fmla="*/ 125 w 22"/>
                <a:gd name="T1" fmla="*/ 248 h 21"/>
                <a:gd name="T2" fmla="*/ 625 w 22"/>
                <a:gd name="T3" fmla="*/ 149 h 21"/>
                <a:gd name="T4" fmla="*/ 708 w 22"/>
                <a:gd name="T5" fmla="*/ 819 h 21"/>
                <a:gd name="T6" fmla="*/ 208 w 22"/>
                <a:gd name="T7" fmla="*/ 909 h 21"/>
                <a:gd name="T8" fmla="*/ 125 w 22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12"/>
            <p:cNvSpPr>
              <a:spLocks/>
            </p:cNvSpPr>
            <p:nvPr/>
          </p:nvSpPr>
          <p:spPr bwMode="auto">
            <a:xfrm>
              <a:off x="3237" y="216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56 h 9"/>
                <a:gd name="T4" fmla="*/ 332 w 9"/>
                <a:gd name="T5" fmla="*/ 363 h 9"/>
                <a:gd name="T6" fmla="*/ 130 w 9"/>
                <a:gd name="T7" fmla="*/ 363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13"/>
            <p:cNvSpPr>
              <a:spLocks/>
            </p:cNvSpPr>
            <p:nvPr/>
          </p:nvSpPr>
          <p:spPr bwMode="auto">
            <a:xfrm>
              <a:off x="2682" y="2468"/>
              <a:ext cx="80" cy="40"/>
            </a:xfrm>
            <a:custGeom>
              <a:avLst/>
              <a:gdLst>
                <a:gd name="T0" fmla="*/ 1250 w 32"/>
                <a:gd name="T1" fmla="*/ 760 h 15"/>
                <a:gd name="T2" fmla="*/ 708 w 32"/>
                <a:gd name="T3" fmla="*/ 307 h 15"/>
                <a:gd name="T4" fmla="*/ 0 w 3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7" y="10"/>
                    <a:pt x="23" y="7"/>
                    <a:pt x="18" y="6"/>
                  </a:cubicBezTo>
                  <a:cubicBezTo>
                    <a:pt x="14" y="5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14"/>
            <p:cNvSpPr>
              <a:spLocks/>
            </p:cNvSpPr>
            <p:nvPr/>
          </p:nvSpPr>
          <p:spPr bwMode="auto">
            <a:xfrm>
              <a:off x="2659" y="2473"/>
              <a:ext cx="70" cy="40"/>
            </a:xfrm>
            <a:custGeom>
              <a:avLst/>
              <a:gdLst>
                <a:gd name="T0" fmla="*/ 1095 w 28"/>
                <a:gd name="T1" fmla="*/ 760 h 15"/>
                <a:gd name="T2" fmla="*/ 863 w 28"/>
                <a:gd name="T3" fmla="*/ 363 h 15"/>
                <a:gd name="T4" fmla="*/ 0 w 2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cubicBezTo>
                    <a:pt x="26" y="12"/>
                    <a:pt x="24" y="8"/>
                    <a:pt x="22" y="7"/>
                  </a:cubicBezTo>
                  <a:cubicBezTo>
                    <a:pt x="20" y="6"/>
                    <a:pt x="2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>
              <a:off x="2644" y="2473"/>
              <a:ext cx="8" cy="19"/>
            </a:xfrm>
            <a:custGeom>
              <a:avLst/>
              <a:gdLst>
                <a:gd name="T0" fmla="*/ 149 w 3"/>
                <a:gd name="T1" fmla="*/ 383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4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16"/>
            <p:cNvSpPr>
              <a:spLocks/>
            </p:cNvSpPr>
            <p:nvPr/>
          </p:nvSpPr>
          <p:spPr bwMode="auto">
            <a:xfrm>
              <a:off x="2544" y="2441"/>
              <a:ext cx="238" cy="110"/>
            </a:xfrm>
            <a:custGeom>
              <a:avLst/>
              <a:gdLst>
                <a:gd name="T0" fmla="*/ 0 w 95"/>
                <a:gd name="T1" fmla="*/ 0 h 41"/>
                <a:gd name="T2" fmla="*/ 208 w 95"/>
                <a:gd name="T3" fmla="*/ 215 h 41"/>
                <a:gd name="T4" fmla="*/ 1180 w 95"/>
                <a:gd name="T5" fmla="*/ 735 h 41"/>
                <a:gd name="T6" fmla="*/ 1576 w 95"/>
                <a:gd name="T7" fmla="*/ 1505 h 41"/>
                <a:gd name="T8" fmla="*/ 1651 w 95"/>
                <a:gd name="T9" fmla="*/ 1604 h 41"/>
                <a:gd name="T10" fmla="*/ 1701 w 95"/>
                <a:gd name="T11" fmla="*/ 1757 h 41"/>
                <a:gd name="T12" fmla="*/ 1731 w 95"/>
                <a:gd name="T13" fmla="*/ 1663 h 41"/>
                <a:gd name="T14" fmla="*/ 1776 w 95"/>
                <a:gd name="T15" fmla="*/ 1446 h 41"/>
                <a:gd name="T16" fmla="*/ 1701 w 95"/>
                <a:gd name="T17" fmla="*/ 987 h 41"/>
                <a:gd name="T18" fmla="*/ 2277 w 95"/>
                <a:gd name="T19" fmla="*/ 1138 h 41"/>
                <a:gd name="T20" fmla="*/ 2673 w 95"/>
                <a:gd name="T21" fmla="*/ 1757 h 41"/>
                <a:gd name="T22" fmla="*/ 2874 w 95"/>
                <a:gd name="T23" fmla="*/ 1972 h 41"/>
                <a:gd name="T24" fmla="*/ 2956 w 95"/>
                <a:gd name="T25" fmla="*/ 2122 h 41"/>
                <a:gd name="T26" fmla="*/ 2956 w 95"/>
                <a:gd name="T27" fmla="*/ 1972 h 41"/>
                <a:gd name="T28" fmla="*/ 2906 w 95"/>
                <a:gd name="T29" fmla="*/ 1390 h 41"/>
                <a:gd name="T30" fmla="*/ 3194 w 95"/>
                <a:gd name="T31" fmla="*/ 1505 h 41"/>
                <a:gd name="T32" fmla="*/ 3427 w 95"/>
                <a:gd name="T33" fmla="*/ 1604 h 41"/>
                <a:gd name="T34" fmla="*/ 3507 w 95"/>
                <a:gd name="T35" fmla="*/ 1663 h 41"/>
                <a:gd name="T36" fmla="*/ 3507 w 95"/>
                <a:gd name="T37" fmla="*/ 1505 h 41"/>
                <a:gd name="T38" fmla="*/ 3427 w 95"/>
                <a:gd name="T39" fmla="*/ 1296 h 41"/>
                <a:gd name="T40" fmla="*/ 3615 w 95"/>
                <a:gd name="T41" fmla="*/ 1296 h 41"/>
                <a:gd name="T42" fmla="*/ 3740 w 95"/>
                <a:gd name="T43" fmla="*/ 1296 h 41"/>
                <a:gd name="T44" fmla="*/ 3665 w 95"/>
                <a:gd name="T45" fmla="*/ 1194 h 41"/>
                <a:gd name="T46" fmla="*/ 3352 w 95"/>
                <a:gd name="T47" fmla="*/ 770 h 41"/>
                <a:gd name="T48" fmla="*/ 2831 w 95"/>
                <a:gd name="T49" fmla="*/ 518 h 41"/>
                <a:gd name="T50" fmla="*/ 1380 w 95"/>
                <a:gd name="T51" fmla="*/ 461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17"/>
            <p:cNvSpPr>
              <a:spLocks/>
            </p:cNvSpPr>
            <p:nvPr/>
          </p:nvSpPr>
          <p:spPr bwMode="auto">
            <a:xfrm>
              <a:off x="3105" y="2529"/>
              <a:ext cx="70" cy="35"/>
            </a:xfrm>
            <a:custGeom>
              <a:avLst/>
              <a:gdLst>
                <a:gd name="T0" fmla="*/ 1095 w 28"/>
                <a:gd name="T1" fmla="*/ 681 h 13"/>
                <a:gd name="T2" fmla="*/ 675 w 28"/>
                <a:gd name="T3" fmla="*/ 253 h 13"/>
                <a:gd name="T4" fmla="*/ 0 w 2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25" y="9"/>
                    <a:pt x="20" y="6"/>
                    <a:pt x="17" y="5"/>
                  </a:cubicBezTo>
                  <a:cubicBezTo>
                    <a:pt x="14" y="5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18"/>
            <p:cNvSpPr>
              <a:spLocks/>
            </p:cNvSpPr>
            <p:nvPr/>
          </p:nvSpPr>
          <p:spPr bwMode="auto">
            <a:xfrm>
              <a:off x="3105" y="2543"/>
              <a:ext cx="30" cy="24"/>
            </a:xfrm>
            <a:custGeom>
              <a:avLst/>
              <a:gdLst>
                <a:gd name="T0" fmla="*/ 470 w 12"/>
                <a:gd name="T1" fmla="*/ 456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7"/>
                    <a:pt x="2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19"/>
            <p:cNvSpPr>
              <a:spLocks/>
            </p:cNvSpPr>
            <p:nvPr/>
          </p:nvSpPr>
          <p:spPr bwMode="auto">
            <a:xfrm>
              <a:off x="3097" y="2431"/>
              <a:ext cx="40" cy="56"/>
            </a:xfrm>
            <a:custGeom>
              <a:avLst/>
              <a:gdLst>
                <a:gd name="T0" fmla="*/ 625 w 16"/>
                <a:gd name="T1" fmla="*/ 1059 h 21"/>
                <a:gd name="T2" fmla="*/ 395 w 16"/>
                <a:gd name="T3" fmla="*/ 363 h 21"/>
                <a:gd name="T4" fmla="*/ 0 w 1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4" y="16"/>
                    <a:pt x="13" y="11"/>
                    <a:pt x="10" y="7"/>
                  </a:cubicBezTo>
                  <a:cubicBezTo>
                    <a:pt x="6" y="3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20"/>
            <p:cNvSpPr>
              <a:spLocks/>
            </p:cNvSpPr>
            <p:nvPr/>
          </p:nvSpPr>
          <p:spPr bwMode="auto">
            <a:xfrm>
              <a:off x="3132" y="2439"/>
              <a:ext cx="28" cy="26"/>
            </a:xfrm>
            <a:custGeom>
              <a:avLst/>
              <a:gdLst>
                <a:gd name="T0" fmla="*/ 461 w 11"/>
                <a:gd name="T1" fmla="*/ 460 h 10"/>
                <a:gd name="T2" fmla="*/ 0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21"/>
            <p:cNvSpPr>
              <a:spLocks/>
            </p:cNvSpPr>
            <p:nvPr/>
          </p:nvSpPr>
          <p:spPr bwMode="auto">
            <a:xfrm>
              <a:off x="3055" y="2380"/>
              <a:ext cx="27" cy="99"/>
            </a:xfrm>
            <a:custGeom>
              <a:avLst/>
              <a:gdLst>
                <a:gd name="T0" fmla="*/ 326 w 11"/>
                <a:gd name="T1" fmla="*/ 1897 h 37"/>
                <a:gd name="T2" fmla="*/ 398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9" y="37"/>
                  </a:moveTo>
                  <a:cubicBezTo>
                    <a:pt x="3" y="31"/>
                    <a:pt x="0" y="25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22"/>
            <p:cNvSpPr>
              <a:spLocks/>
            </p:cNvSpPr>
            <p:nvPr/>
          </p:nvSpPr>
          <p:spPr bwMode="auto">
            <a:xfrm>
              <a:off x="3130" y="2527"/>
              <a:ext cx="25" cy="1"/>
            </a:xfrm>
            <a:custGeom>
              <a:avLst/>
              <a:gdLst>
                <a:gd name="T0" fmla="*/ 395 w 10"/>
                <a:gd name="T1" fmla="*/ 0 h 1"/>
                <a:gd name="T2" fmla="*/ 0 w 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7" y="0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23"/>
            <p:cNvSpPr>
              <a:spLocks/>
            </p:cNvSpPr>
            <p:nvPr/>
          </p:nvSpPr>
          <p:spPr bwMode="auto">
            <a:xfrm>
              <a:off x="3125" y="1879"/>
              <a:ext cx="2" cy="21"/>
            </a:xfrm>
            <a:custGeom>
              <a:avLst/>
              <a:gdLst>
                <a:gd name="T0" fmla="*/ 16 w 1"/>
                <a:gd name="T1" fmla="*/ 0 h 8"/>
                <a:gd name="T2" fmla="*/ 0 w 1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Oval 124"/>
            <p:cNvSpPr>
              <a:spLocks noChangeArrowheads="1"/>
            </p:cNvSpPr>
            <p:nvPr/>
          </p:nvSpPr>
          <p:spPr bwMode="auto">
            <a:xfrm>
              <a:off x="3235" y="2167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77" name="Freeform 125"/>
            <p:cNvSpPr>
              <a:spLocks/>
            </p:cNvSpPr>
            <p:nvPr/>
          </p:nvSpPr>
          <p:spPr bwMode="auto">
            <a:xfrm>
              <a:off x="3120" y="1964"/>
              <a:ext cx="22" cy="21"/>
            </a:xfrm>
            <a:custGeom>
              <a:avLst/>
              <a:gdLst>
                <a:gd name="T0" fmla="*/ 71 w 9"/>
                <a:gd name="T1" fmla="*/ 378 h 8"/>
                <a:gd name="T2" fmla="*/ 323 w 9"/>
                <a:gd name="T3" fmla="*/ 89 h 8"/>
                <a:gd name="T4" fmla="*/ 0 w 9"/>
                <a:gd name="T5" fmla="*/ 20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5" y="7"/>
                    <a:pt x="9" y="6"/>
                    <a:pt x="9" y="2"/>
                  </a:cubicBezTo>
                  <a:cubicBezTo>
                    <a:pt x="6" y="0"/>
                    <a:pt x="2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26"/>
            <p:cNvSpPr>
              <a:spLocks/>
            </p:cNvSpPr>
            <p:nvPr/>
          </p:nvSpPr>
          <p:spPr bwMode="auto">
            <a:xfrm>
              <a:off x="3075" y="2113"/>
              <a:ext cx="7" cy="11"/>
            </a:xfrm>
            <a:custGeom>
              <a:avLst/>
              <a:gdLst>
                <a:gd name="T0" fmla="*/ 28 w 3"/>
                <a:gd name="T1" fmla="*/ 22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3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127"/>
            <p:cNvSpPr>
              <a:spLocks/>
            </p:cNvSpPr>
            <p:nvPr/>
          </p:nvSpPr>
          <p:spPr bwMode="auto">
            <a:xfrm>
              <a:off x="3090" y="1996"/>
              <a:ext cx="2" cy="11"/>
            </a:xfrm>
            <a:custGeom>
              <a:avLst/>
              <a:gdLst>
                <a:gd name="T0" fmla="*/ 16 w 1"/>
                <a:gd name="T1" fmla="*/ 22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128"/>
            <p:cNvSpPr>
              <a:spLocks/>
            </p:cNvSpPr>
            <p:nvPr/>
          </p:nvSpPr>
          <p:spPr bwMode="auto">
            <a:xfrm>
              <a:off x="3107" y="2540"/>
              <a:ext cx="8" cy="11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129"/>
            <p:cNvSpPr>
              <a:spLocks/>
            </p:cNvSpPr>
            <p:nvPr/>
          </p:nvSpPr>
          <p:spPr bwMode="auto">
            <a:xfrm>
              <a:off x="3100" y="2431"/>
              <a:ext cx="7" cy="10"/>
            </a:xfrm>
            <a:custGeom>
              <a:avLst/>
              <a:gdLst>
                <a:gd name="T0" fmla="*/ 0 w 3"/>
                <a:gd name="T1" fmla="*/ 15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130"/>
            <p:cNvSpPr>
              <a:spLocks/>
            </p:cNvSpPr>
            <p:nvPr/>
          </p:nvSpPr>
          <p:spPr bwMode="auto">
            <a:xfrm>
              <a:off x="3115" y="2447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16624"/>
              </p:ext>
            </p:extLst>
          </p:nvPr>
        </p:nvGraphicFramePr>
        <p:xfrm>
          <a:off x="4969153" y="3890654"/>
          <a:ext cx="3779837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Prism Project" r:id="rId6" imgW="3780000" imgH="2592000" progId="">
                  <p:embed/>
                </p:oleObj>
              </mc:Choice>
              <mc:Fallback>
                <p:oleObj name="Prism Project" r:id="rId6" imgW="3780000" imgH="259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153" y="3890654"/>
                        <a:ext cx="3779837" cy="259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195"/>
          <p:cNvGrpSpPr>
            <a:grpSpLocks/>
          </p:cNvGrpSpPr>
          <p:nvPr/>
        </p:nvGrpSpPr>
        <p:grpSpPr bwMode="auto">
          <a:xfrm>
            <a:off x="4575762" y="3468653"/>
            <a:ext cx="881507" cy="836096"/>
            <a:chOff x="221" y="2474"/>
            <a:chExt cx="1338" cy="1269"/>
          </a:xfrm>
        </p:grpSpPr>
        <p:sp>
          <p:nvSpPr>
            <p:cNvPr id="85" name="Freeform 196"/>
            <p:cNvSpPr>
              <a:spLocks/>
            </p:cNvSpPr>
            <p:nvPr/>
          </p:nvSpPr>
          <p:spPr bwMode="auto">
            <a:xfrm>
              <a:off x="246" y="2474"/>
              <a:ext cx="1313" cy="1269"/>
            </a:xfrm>
            <a:custGeom>
              <a:avLst/>
              <a:gdLst>
                <a:gd name="T0" fmla="*/ 3096 w 525"/>
                <a:gd name="T1" fmla="*/ 6822 h 476"/>
                <a:gd name="T2" fmla="*/ 2471 w 525"/>
                <a:gd name="T3" fmla="*/ 11578 h 476"/>
                <a:gd name="T4" fmla="*/ 313 w 525"/>
                <a:gd name="T5" fmla="*/ 16254 h 476"/>
                <a:gd name="T6" fmla="*/ 4897 w 525"/>
                <a:gd name="T7" fmla="*/ 20917 h 476"/>
                <a:gd name="T8" fmla="*/ 13060 w 525"/>
                <a:gd name="T9" fmla="*/ 21416 h 476"/>
                <a:gd name="T10" fmla="*/ 20540 w 525"/>
                <a:gd name="T11" fmla="*/ 24044 h 476"/>
                <a:gd name="T12" fmla="*/ 13498 w 525"/>
                <a:gd name="T13" fmla="*/ 20917 h 476"/>
                <a:gd name="T14" fmla="*/ 5630 w 525"/>
                <a:gd name="T15" fmla="*/ 20200 h 476"/>
                <a:gd name="T16" fmla="*/ 1376 w 525"/>
                <a:gd name="T17" fmla="*/ 16369 h 476"/>
                <a:gd name="T18" fmla="*/ 2864 w 525"/>
                <a:gd name="T19" fmla="*/ 13946 h 476"/>
                <a:gd name="T20" fmla="*/ 4034 w 525"/>
                <a:gd name="T21" fmla="*/ 13831 h 476"/>
                <a:gd name="T22" fmla="*/ 6535 w 525"/>
                <a:gd name="T23" fmla="*/ 14799 h 476"/>
                <a:gd name="T24" fmla="*/ 9231 w 525"/>
                <a:gd name="T25" fmla="*/ 14705 h 476"/>
                <a:gd name="T26" fmla="*/ 11622 w 525"/>
                <a:gd name="T27" fmla="*/ 14649 h 476"/>
                <a:gd name="T28" fmla="*/ 12797 w 525"/>
                <a:gd name="T29" fmla="*/ 15764 h 476"/>
                <a:gd name="T30" fmla="*/ 13968 w 525"/>
                <a:gd name="T31" fmla="*/ 16766 h 476"/>
                <a:gd name="T32" fmla="*/ 14280 w 525"/>
                <a:gd name="T33" fmla="*/ 17278 h 476"/>
                <a:gd name="T34" fmla="*/ 14468 w 525"/>
                <a:gd name="T35" fmla="*/ 17470 h 476"/>
                <a:gd name="T36" fmla="*/ 14435 w 525"/>
                <a:gd name="T37" fmla="*/ 17278 h 476"/>
                <a:gd name="T38" fmla="*/ 14393 w 525"/>
                <a:gd name="T39" fmla="*/ 16710 h 476"/>
                <a:gd name="T40" fmla="*/ 14781 w 525"/>
                <a:gd name="T41" fmla="*/ 16980 h 476"/>
                <a:gd name="T42" fmla="*/ 15018 w 525"/>
                <a:gd name="T43" fmla="*/ 17014 h 476"/>
                <a:gd name="T44" fmla="*/ 15093 w 525"/>
                <a:gd name="T45" fmla="*/ 17129 h 476"/>
                <a:gd name="T46" fmla="*/ 15018 w 525"/>
                <a:gd name="T47" fmla="*/ 16673 h 476"/>
                <a:gd name="T48" fmla="*/ 15093 w 525"/>
                <a:gd name="T49" fmla="*/ 16766 h 476"/>
                <a:gd name="T50" fmla="*/ 15218 w 525"/>
                <a:gd name="T51" fmla="*/ 16766 h 476"/>
                <a:gd name="T52" fmla="*/ 15143 w 525"/>
                <a:gd name="T53" fmla="*/ 16468 h 476"/>
                <a:gd name="T54" fmla="*/ 15018 w 525"/>
                <a:gd name="T55" fmla="*/ 16105 h 476"/>
                <a:gd name="T56" fmla="*/ 14706 w 525"/>
                <a:gd name="T57" fmla="*/ 16012 h 476"/>
                <a:gd name="T58" fmla="*/ 14623 w 525"/>
                <a:gd name="T59" fmla="*/ 15857 h 476"/>
                <a:gd name="T60" fmla="*/ 14080 w 525"/>
                <a:gd name="T61" fmla="*/ 15799 h 476"/>
                <a:gd name="T62" fmla="*/ 13455 w 525"/>
                <a:gd name="T63" fmla="*/ 15047 h 476"/>
                <a:gd name="T64" fmla="*/ 13580 w 525"/>
                <a:gd name="T65" fmla="*/ 14649 h 476"/>
                <a:gd name="T66" fmla="*/ 13998 w 525"/>
                <a:gd name="T67" fmla="*/ 14948 h 476"/>
                <a:gd name="T68" fmla="*/ 14310 w 525"/>
                <a:gd name="T69" fmla="*/ 15345 h 476"/>
                <a:gd name="T70" fmla="*/ 14435 w 525"/>
                <a:gd name="T71" fmla="*/ 15500 h 476"/>
                <a:gd name="T72" fmla="*/ 14435 w 525"/>
                <a:gd name="T73" fmla="*/ 15196 h 476"/>
                <a:gd name="T74" fmla="*/ 14623 w 525"/>
                <a:gd name="T75" fmla="*/ 15252 h 476"/>
                <a:gd name="T76" fmla="*/ 14861 w 525"/>
                <a:gd name="T77" fmla="*/ 15345 h 476"/>
                <a:gd name="T78" fmla="*/ 14936 w 525"/>
                <a:gd name="T79" fmla="*/ 15500 h 476"/>
                <a:gd name="T80" fmla="*/ 14781 w 525"/>
                <a:gd name="T81" fmla="*/ 14855 h 476"/>
                <a:gd name="T82" fmla="*/ 15018 w 525"/>
                <a:gd name="T83" fmla="*/ 14948 h 476"/>
                <a:gd name="T84" fmla="*/ 14706 w 525"/>
                <a:gd name="T85" fmla="*/ 14287 h 476"/>
                <a:gd name="T86" fmla="*/ 14235 w 525"/>
                <a:gd name="T87" fmla="*/ 14036 h 476"/>
                <a:gd name="T88" fmla="*/ 13810 w 525"/>
                <a:gd name="T89" fmla="*/ 13796 h 476"/>
                <a:gd name="T90" fmla="*/ 13580 w 525"/>
                <a:gd name="T91" fmla="*/ 13375 h 476"/>
                <a:gd name="T92" fmla="*/ 13655 w 525"/>
                <a:gd name="T93" fmla="*/ 13077 h 476"/>
                <a:gd name="T94" fmla="*/ 13580 w 525"/>
                <a:gd name="T95" fmla="*/ 13226 h 476"/>
                <a:gd name="T96" fmla="*/ 15061 w 525"/>
                <a:gd name="T97" fmla="*/ 12223 h 476"/>
                <a:gd name="T98" fmla="*/ 15769 w 525"/>
                <a:gd name="T99" fmla="*/ 12167 h 476"/>
                <a:gd name="T100" fmla="*/ 17102 w 525"/>
                <a:gd name="T101" fmla="*/ 12735 h 476"/>
                <a:gd name="T102" fmla="*/ 18194 w 525"/>
                <a:gd name="T103" fmla="*/ 12466 h 476"/>
                <a:gd name="T104" fmla="*/ 18852 w 525"/>
                <a:gd name="T105" fmla="*/ 11920 h 476"/>
                <a:gd name="T106" fmla="*/ 18457 w 525"/>
                <a:gd name="T107" fmla="*/ 10307 h 476"/>
                <a:gd name="T108" fmla="*/ 17882 w 525"/>
                <a:gd name="T109" fmla="*/ 8699 h 476"/>
                <a:gd name="T110" fmla="*/ 17444 w 525"/>
                <a:gd name="T111" fmla="*/ 7427 h 476"/>
                <a:gd name="T112" fmla="*/ 16739 w 525"/>
                <a:gd name="T113" fmla="*/ 6156 h 476"/>
                <a:gd name="T114" fmla="*/ 15999 w 525"/>
                <a:gd name="T115" fmla="*/ 4756 h 476"/>
                <a:gd name="T116" fmla="*/ 15143 w 525"/>
                <a:gd name="T117" fmla="*/ 2125 h 476"/>
                <a:gd name="T118" fmla="*/ 14123 w 525"/>
                <a:gd name="T119" fmla="*/ 2367 h 476"/>
                <a:gd name="T120" fmla="*/ 14280 w 525"/>
                <a:gd name="T121" fmla="*/ 3788 h 476"/>
                <a:gd name="T122" fmla="*/ 13685 w 525"/>
                <a:gd name="T123" fmla="*/ 3695 h 476"/>
                <a:gd name="T124" fmla="*/ 3096 w 525"/>
                <a:gd name="T125" fmla="*/ 6822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5"/>
                  </a:moveTo>
                  <a:cubicBezTo>
                    <a:pt x="63" y="190"/>
                    <a:pt x="69" y="211"/>
                    <a:pt x="63" y="229"/>
                  </a:cubicBezTo>
                  <a:cubicBezTo>
                    <a:pt x="56" y="246"/>
                    <a:pt x="19" y="270"/>
                    <a:pt x="8" y="322"/>
                  </a:cubicBezTo>
                  <a:cubicBezTo>
                    <a:pt x="0" y="356"/>
                    <a:pt x="24" y="394"/>
                    <a:pt x="125" y="414"/>
                  </a:cubicBezTo>
                  <a:cubicBezTo>
                    <a:pt x="227" y="435"/>
                    <a:pt x="284" y="422"/>
                    <a:pt x="334" y="424"/>
                  </a:cubicBezTo>
                  <a:cubicBezTo>
                    <a:pt x="385" y="426"/>
                    <a:pt x="490" y="425"/>
                    <a:pt x="525" y="476"/>
                  </a:cubicBezTo>
                  <a:cubicBezTo>
                    <a:pt x="490" y="425"/>
                    <a:pt x="396" y="416"/>
                    <a:pt x="345" y="414"/>
                  </a:cubicBezTo>
                  <a:cubicBezTo>
                    <a:pt x="295" y="412"/>
                    <a:pt x="246" y="420"/>
                    <a:pt x="144" y="400"/>
                  </a:cubicBezTo>
                  <a:cubicBezTo>
                    <a:pt x="60" y="378"/>
                    <a:pt x="28" y="358"/>
                    <a:pt x="35" y="324"/>
                  </a:cubicBezTo>
                  <a:cubicBezTo>
                    <a:pt x="40" y="302"/>
                    <a:pt x="68" y="279"/>
                    <a:pt x="73" y="276"/>
                  </a:cubicBezTo>
                  <a:cubicBezTo>
                    <a:pt x="82" y="270"/>
                    <a:pt x="92" y="268"/>
                    <a:pt x="103" y="274"/>
                  </a:cubicBezTo>
                  <a:cubicBezTo>
                    <a:pt x="121" y="282"/>
                    <a:pt x="156" y="294"/>
                    <a:pt x="167" y="293"/>
                  </a:cubicBezTo>
                  <a:cubicBezTo>
                    <a:pt x="179" y="293"/>
                    <a:pt x="214" y="296"/>
                    <a:pt x="236" y="291"/>
                  </a:cubicBezTo>
                  <a:cubicBezTo>
                    <a:pt x="259" y="286"/>
                    <a:pt x="277" y="273"/>
                    <a:pt x="297" y="290"/>
                  </a:cubicBezTo>
                  <a:cubicBezTo>
                    <a:pt x="305" y="296"/>
                    <a:pt x="318" y="306"/>
                    <a:pt x="327" y="312"/>
                  </a:cubicBezTo>
                  <a:cubicBezTo>
                    <a:pt x="335" y="318"/>
                    <a:pt x="354" y="328"/>
                    <a:pt x="357" y="332"/>
                  </a:cubicBezTo>
                  <a:cubicBezTo>
                    <a:pt x="359" y="336"/>
                    <a:pt x="364" y="341"/>
                    <a:pt x="365" y="342"/>
                  </a:cubicBezTo>
                  <a:cubicBezTo>
                    <a:pt x="367" y="344"/>
                    <a:pt x="367" y="347"/>
                    <a:pt x="370" y="346"/>
                  </a:cubicBezTo>
                  <a:cubicBezTo>
                    <a:pt x="372" y="345"/>
                    <a:pt x="369" y="343"/>
                    <a:pt x="369" y="342"/>
                  </a:cubicBezTo>
                  <a:cubicBezTo>
                    <a:pt x="369" y="340"/>
                    <a:pt x="370" y="334"/>
                    <a:pt x="368" y="331"/>
                  </a:cubicBezTo>
                  <a:cubicBezTo>
                    <a:pt x="370" y="332"/>
                    <a:pt x="375" y="335"/>
                    <a:pt x="378" y="336"/>
                  </a:cubicBezTo>
                  <a:cubicBezTo>
                    <a:pt x="381" y="337"/>
                    <a:pt x="382" y="336"/>
                    <a:pt x="384" y="337"/>
                  </a:cubicBezTo>
                  <a:cubicBezTo>
                    <a:pt x="385" y="338"/>
                    <a:pt x="385" y="340"/>
                    <a:pt x="386" y="339"/>
                  </a:cubicBezTo>
                  <a:cubicBezTo>
                    <a:pt x="388" y="338"/>
                    <a:pt x="387" y="335"/>
                    <a:pt x="384" y="330"/>
                  </a:cubicBezTo>
                  <a:cubicBezTo>
                    <a:pt x="384" y="330"/>
                    <a:pt x="385" y="330"/>
                    <a:pt x="386" y="332"/>
                  </a:cubicBezTo>
                  <a:cubicBezTo>
                    <a:pt x="387" y="333"/>
                    <a:pt x="389" y="332"/>
                    <a:pt x="389" y="332"/>
                  </a:cubicBezTo>
                  <a:cubicBezTo>
                    <a:pt x="389" y="332"/>
                    <a:pt x="388" y="329"/>
                    <a:pt x="387" y="326"/>
                  </a:cubicBezTo>
                  <a:cubicBezTo>
                    <a:pt x="386" y="323"/>
                    <a:pt x="385" y="321"/>
                    <a:pt x="384" y="319"/>
                  </a:cubicBezTo>
                  <a:cubicBezTo>
                    <a:pt x="382" y="317"/>
                    <a:pt x="376" y="317"/>
                    <a:pt x="376" y="317"/>
                  </a:cubicBezTo>
                  <a:cubicBezTo>
                    <a:pt x="376" y="317"/>
                    <a:pt x="375" y="315"/>
                    <a:pt x="374" y="314"/>
                  </a:cubicBezTo>
                  <a:cubicBezTo>
                    <a:pt x="372" y="312"/>
                    <a:pt x="361" y="313"/>
                    <a:pt x="360" y="313"/>
                  </a:cubicBezTo>
                  <a:cubicBezTo>
                    <a:pt x="359" y="312"/>
                    <a:pt x="345" y="300"/>
                    <a:pt x="344" y="298"/>
                  </a:cubicBezTo>
                  <a:cubicBezTo>
                    <a:pt x="342" y="295"/>
                    <a:pt x="345" y="290"/>
                    <a:pt x="347" y="290"/>
                  </a:cubicBezTo>
                  <a:cubicBezTo>
                    <a:pt x="349" y="291"/>
                    <a:pt x="355" y="292"/>
                    <a:pt x="358" y="296"/>
                  </a:cubicBezTo>
                  <a:cubicBezTo>
                    <a:pt x="360" y="298"/>
                    <a:pt x="364" y="302"/>
                    <a:pt x="366" y="304"/>
                  </a:cubicBezTo>
                  <a:cubicBezTo>
                    <a:pt x="369" y="306"/>
                    <a:pt x="367" y="307"/>
                    <a:pt x="369" y="307"/>
                  </a:cubicBezTo>
                  <a:cubicBezTo>
                    <a:pt x="370" y="307"/>
                    <a:pt x="371" y="305"/>
                    <a:pt x="369" y="301"/>
                  </a:cubicBezTo>
                  <a:cubicBezTo>
                    <a:pt x="369" y="301"/>
                    <a:pt x="371" y="301"/>
                    <a:pt x="374" y="302"/>
                  </a:cubicBezTo>
                  <a:cubicBezTo>
                    <a:pt x="376" y="302"/>
                    <a:pt x="379" y="303"/>
                    <a:pt x="380" y="304"/>
                  </a:cubicBezTo>
                  <a:cubicBezTo>
                    <a:pt x="381" y="306"/>
                    <a:pt x="381" y="309"/>
                    <a:pt x="382" y="307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3"/>
                    <a:pt x="380" y="285"/>
                    <a:pt x="376" y="283"/>
                  </a:cubicBezTo>
                  <a:cubicBezTo>
                    <a:pt x="373" y="280"/>
                    <a:pt x="366" y="279"/>
                    <a:pt x="364" y="278"/>
                  </a:cubicBezTo>
                  <a:cubicBezTo>
                    <a:pt x="361" y="277"/>
                    <a:pt x="358" y="275"/>
                    <a:pt x="353" y="273"/>
                  </a:cubicBezTo>
                  <a:cubicBezTo>
                    <a:pt x="348" y="271"/>
                    <a:pt x="350" y="271"/>
                    <a:pt x="347" y="265"/>
                  </a:cubicBezTo>
                  <a:cubicBezTo>
                    <a:pt x="347" y="264"/>
                    <a:pt x="347" y="262"/>
                    <a:pt x="349" y="259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1"/>
                  </a:cubicBezTo>
                  <a:cubicBezTo>
                    <a:pt x="416" y="239"/>
                    <a:pt x="430" y="249"/>
                    <a:pt x="437" y="252"/>
                  </a:cubicBezTo>
                  <a:cubicBezTo>
                    <a:pt x="445" y="256"/>
                    <a:pt x="459" y="248"/>
                    <a:pt x="465" y="247"/>
                  </a:cubicBezTo>
                  <a:cubicBezTo>
                    <a:pt x="470" y="246"/>
                    <a:pt x="478" y="244"/>
                    <a:pt x="482" y="236"/>
                  </a:cubicBezTo>
                  <a:cubicBezTo>
                    <a:pt x="487" y="228"/>
                    <a:pt x="478" y="217"/>
                    <a:pt x="472" y="204"/>
                  </a:cubicBezTo>
                  <a:cubicBezTo>
                    <a:pt x="467" y="191"/>
                    <a:pt x="459" y="181"/>
                    <a:pt x="457" y="172"/>
                  </a:cubicBezTo>
                  <a:cubicBezTo>
                    <a:pt x="458" y="151"/>
                    <a:pt x="446" y="147"/>
                    <a:pt x="446" y="147"/>
                  </a:cubicBezTo>
                  <a:cubicBezTo>
                    <a:pt x="446" y="147"/>
                    <a:pt x="434" y="136"/>
                    <a:pt x="428" y="122"/>
                  </a:cubicBezTo>
                  <a:cubicBezTo>
                    <a:pt x="421" y="108"/>
                    <a:pt x="417" y="103"/>
                    <a:pt x="409" y="94"/>
                  </a:cubicBezTo>
                  <a:cubicBezTo>
                    <a:pt x="409" y="94"/>
                    <a:pt x="411" y="62"/>
                    <a:pt x="387" y="42"/>
                  </a:cubicBezTo>
                  <a:cubicBezTo>
                    <a:pt x="363" y="22"/>
                    <a:pt x="357" y="31"/>
                    <a:pt x="361" y="47"/>
                  </a:cubicBezTo>
                  <a:cubicBezTo>
                    <a:pt x="364" y="62"/>
                    <a:pt x="365" y="75"/>
                    <a:pt x="365" y="75"/>
                  </a:cubicBezTo>
                  <a:cubicBezTo>
                    <a:pt x="365" y="75"/>
                    <a:pt x="361" y="78"/>
                    <a:pt x="350" y="73"/>
                  </a:cubicBezTo>
                  <a:cubicBezTo>
                    <a:pt x="183" y="0"/>
                    <a:pt x="92" y="91"/>
                    <a:pt x="79" y="135"/>
                  </a:cubicBezTo>
                  <a:close/>
                </a:path>
              </a:pathLst>
            </a:custGeom>
            <a:solidFill>
              <a:srgbClr val="7DD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197"/>
            <p:cNvSpPr>
              <a:spLocks/>
            </p:cNvSpPr>
            <p:nvPr/>
          </p:nvSpPr>
          <p:spPr bwMode="auto">
            <a:xfrm>
              <a:off x="589" y="2810"/>
              <a:ext cx="498" cy="402"/>
            </a:xfrm>
            <a:custGeom>
              <a:avLst/>
              <a:gdLst>
                <a:gd name="T0" fmla="*/ 0 w 199"/>
                <a:gd name="T1" fmla="*/ 6584 h 151"/>
                <a:gd name="T2" fmla="*/ 2192 w 199"/>
                <a:gd name="T3" fmla="*/ 6621 h 151"/>
                <a:gd name="T4" fmla="*/ 4902 w 199"/>
                <a:gd name="T5" fmla="*/ 4473 h 151"/>
                <a:gd name="T6" fmla="*/ 6031 w 199"/>
                <a:gd name="T7" fmla="*/ 0 h 151"/>
                <a:gd name="T8" fmla="*/ 6582 w 199"/>
                <a:gd name="T9" fmla="*/ 807 h 151"/>
                <a:gd name="T10" fmla="*/ 7490 w 199"/>
                <a:gd name="T11" fmla="*/ 2260 h 151"/>
                <a:gd name="T12" fmla="*/ 6507 w 199"/>
                <a:gd name="T13" fmla="*/ 5529 h 151"/>
                <a:gd name="T14" fmla="*/ 4702 w 199"/>
                <a:gd name="T15" fmla="*/ 6925 h 151"/>
                <a:gd name="T16" fmla="*/ 2663 w 199"/>
                <a:gd name="T17" fmla="*/ 7436 h 151"/>
                <a:gd name="T18" fmla="*/ 313 w 199"/>
                <a:gd name="T19" fmla="*/ 7074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151">
                  <a:moveTo>
                    <a:pt x="0" y="131"/>
                  </a:moveTo>
                  <a:cubicBezTo>
                    <a:pt x="9" y="138"/>
                    <a:pt x="46" y="135"/>
                    <a:pt x="56" y="132"/>
                  </a:cubicBezTo>
                  <a:cubicBezTo>
                    <a:pt x="83" y="125"/>
                    <a:pt x="107" y="111"/>
                    <a:pt x="125" y="89"/>
                  </a:cubicBezTo>
                  <a:cubicBezTo>
                    <a:pt x="144" y="66"/>
                    <a:pt x="155" y="30"/>
                    <a:pt x="154" y="0"/>
                  </a:cubicBezTo>
                  <a:cubicBezTo>
                    <a:pt x="155" y="5"/>
                    <a:pt x="164" y="12"/>
                    <a:pt x="168" y="16"/>
                  </a:cubicBezTo>
                  <a:cubicBezTo>
                    <a:pt x="177" y="26"/>
                    <a:pt x="186" y="32"/>
                    <a:pt x="191" y="45"/>
                  </a:cubicBezTo>
                  <a:cubicBezTo>
                    <a:pt x="199" y="65"/>
                    <a:pt x="180" y="96"/>
                    <a:pt x="166" y="110"/>
                  </a:cubicBezTo>
                  <a:cubicBezTo>
                    <a:pt x="153" y="122"/>
                    <a:pt x="138" y="133"/>
                    <a:pt x="120" y="138"/>
                  </a:cubicBezTo>
                  <a:cubicBezTo>
                    <a:pt x="104" y="143"/>
                    <a:pt x="85" y="146"/>
                    <a:pt x="68" y="148"/>
                  </a:cubicBezTo>
                  <a:cubicBezTo>
                    <a:pt x="46" y="151"/>
                    <a:pt x="29" y="146"/>
                    <a:pt x="8" y="141"/>
                  </a:cubicBezTo>
                </a:path>
              </a:pathLst>
            </a:custGeom>
            <a:solidFill>
              <a:srgbClr val="68D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198"/>
            <p:cNvSpPr>
              <a:spLocks/>
            </p:cNvSpPr>
            <p:nvPr/>
          </p:nvSpPr>
          <p:spPr bwMode="auto">
            <a:xfrm>
              <a:off x="576" y="3234"/>
              <a:ext cx="238" cy="106"/>
            </a:xfrm>
            <a:custGeom>
              <a:avLst/>
              <a:gdLst>
                <a:gd name="T0" fmla="*/ 0 w 95"/>
                <a:gd name="T1" fmla="*/ 0 h 40"/>
                <a:gd name="T2" fmla="*/ 208 w 95"/>
                <a:gd name="T3" fmla="*/ 148 h 40"/>
                <a:gd name="T4" fmla="*/ 1180 w 95"/>
                <a:gd name="T5" fmla="*/ 689 h 40"/>
                <a:gd name="T6" fmla="*/ 1576 w 95"/>
                <a:gd name="T7" fmla="*/ 1375 h 40"/>
                <a:gd name="T8" fmla="*/ 1651 w 95"/>
                <a:gd name="T9" fmla="*/ 1524 h 40"/>
                <a:gd name="T10" fmla="*/ 1701 w 95"/>
                <a:gd name="T11" fmla="*/ 1622 h 40"/>
                <a:gd name="T12" fmla="*/ 1731 w 95"/>
                <a:gd name="T13" fmla="*/ 1524 h 40"/>
                <a:gd name="T14" fmla="*/ 1776 w 95"/>
                <a:gd name="T15" fmla="*/ 1341 h 40"/>
                <a:gd name="T16" fmla="*/ 1701 w 95"/>
                <a:gd name="T17" fmla="*/ 893 h 40"/>
                <a:gd name="T18" fmla="*/ 2277 w 95"/>
                <a:gd name="T19" fmla="*/ 1039 h 40"/>
                <a:gd name="T20" fmla="*/ 2673 w 95"/>
                <a:gd name="T21" fmla="*/ 1677 h 40"/>
                <a:gd name="T22" fmla="*/ 2874 w 95"/>
                <a:gd name="T23" fmla="*/ 1882 h 40"/>
                <a:gd name="T24" fmla="*/ 2956 w 95"/>
                <a:gd name="T25" fmla="*/ 1974 h 40"/>
                <a:gd name="T26" fmla="*/ 2956 w 95"/>
                <a:gd name="T27" fmla="*/ 1882 h 40"/>
                <a:gd name="T28" fmla="*/ 2906 w 95"/>
                <a:gd name="T29" fmla="*/ 1285 h 40"/>
                <a:gd name="T30" fmla="*/ 3194 w 95"/>
                <a:gd name="T31" fmla="*/ 1375 h 40"/>
                <a:gd name="T32" fmla="*/ 3427 w 95"/>
                <a:gd name="T33" fmla="*/ 1524 h 40"/>
                <a:gd name="T34" fmla="*/ 3507 w 95"/>
                <a:gd name="T35" fmla="*/ 1524 h 40"/>
                <a:gd name="T36" fmla="*/ 3507 w 95"/>
                <a:gd name="T37" fmla="*/ 1434 h 40"/>
                <a:gd name="T38" fmla="*/ 3427 w 95"/>
                <a:gd name="T39" fmla="*/ 1195 h 40"/>
                <a:gd name="T40" fmla="*/ 3615 w 95"/>
                <a:gd name="T41" fmla="*/ 1195 h 40"/>
                <a:gd name="T42" fmla="*/ 3740 w 95"/>
                <a:gd name="T43" fmla="*/ 1230 h 40"/>
                <a:gd name="T44" fmla="*/ 3665 w 95"/>
                <a:gd name="T45" fmla="*/ 1081 h 40"/>
                <a:gd name="T46" fmla="*/ 3352 w 95"/>
                <a:gd name="T47" fmla="*/ 689 h 40"/>
                <a:gd name="T48" fmla="*/ 2831 w 95"/>
                <a:gd name="T49" fmla="*/ 451 h 40"/>
                <a:gd name="T50" fmla="*/ 1380 w 95"/>
                <a:gd name="T51" fmla="*/ 392 h 40"/>
                <a:gd name="T52" fmla="*/ 0 w 95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0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10" y="5"/>
                    <a:pt x="26" y="11"/>
                    <a:pt x="30" y="14"/>
                  </a:cubicBezTo>
                  <a:cubicBezTo>
                    <a:pt x="33" y="15"/>
                    <a:pt x="37" y="23"/>
                    <a:pt x="40" y="28"/>
                  </a:cubicBezTo>
                  <a:cubicBezTo>
                    <a:pt x="40" y="29"/>
                    <a:pt x="41" y="30"/>
                    <a:pt x="42" y="31"/>
                  </a:cubicBezTo>
                  <a:cubicBezTo>
                    <a:pt x="43" y="32"/>
                    <a:pt x="43" y="33"/>
                    <a:pt x="43" y="33"/>
                  </a:cubicBezTo>
                  <a:cubicBezTo>
                    <a:pt x="44" y="34"/>
                    <a:pt x="44" y="33"/>
                    <a:pt x="44" y="31"/>
                  </a:cubicBezTo>
                  <a:cubicBezTo>
                    <a:pt x="44" y="30"/>
                    <a:pt x="45" y="28"/>
                    <a:pt x="45" y="27"/>
                  </a:cubicBezTo>
                  <a:cubicBezTo>
                    <a:pt x="44" y="23"/>
                    <a:pt x="43" y="18"/>
                    <a:pt x="43" y="18"/>
                  </a:cubicBezTo>
                  <a:cubicBezTo>
                    <a:pt x="43" y="18"/>
                    <a:pt x="55" y="18"/>
                    <a:pt x="58" y="21"/>
                  </a:cubicBezTo>
                  <a:cubicBezTo>
                    <a:pt x="61" y="24"/>
                    <a:pt x="67" y="31"/>
                    <a:pt x="68" y="34"/>
                  </a:cubicBezTo>
                  <a:cubicBezTo>
                    <a:pt x="69" y="35"/>
                    <a:pt x="71" y="36"/>
                    <a:pt x="73" y="38"/>
                  </a:cubicBezTo>
                  <a:cubicBezTo>
                    <a:pt x="74" y="38"/>
                    <a:pt x="74" y="40"/>
                    <a:pt x="75" y="40"/>
                  </a:cubicBezTo>
                  <a:cubicBezTo>
                    <a:pt x="76" y="40"/>
                    <a:pt x="75" y="39"/>
                    <a:pt x="75" y="38"/>
                  </a:cubicBezTo>
                  <a:cubicBezTo>
                    <a:pt x="75" y="34"/>
                    <a:pt x="74" y="26"/>
                    <a:pt x="74" y="26"/>
                  </a:cubicBezTo>
                  <a:cubicBezTo>
                    <a:pt x="74" y="26"/>
                    <a:pt x="78" y="27"/>
                    <a:pt x="81" y="28"/>
                  </a:cubicBezTo>
                  <a:cubicBezTo>
                    <a:pt x="83" y="29"/>
                    <a:pt x="86" y="30"/>
                    <a:pt x="87" y="31"/>
                  </a:cubicBezTo>
                  <a:cubicBezTo>
                    <a:pt x="88" y="31"/>
                    <a:pt x="88" y="32"/>
                    <a:pt x="89" y="31"/>
                  </a:cubicBezTo>
                  <a:cubicBezTo>
                    <a:pt x="90" y="31"/>
                    <a:pt x="90" y="30"/>
                    <a:pt x="89" y="29"/>
                  </a:cubicBezTo>
                  <a:cubicBezTo>
                    <a:pt x="88" y="27"/>
                    <a:pt x="88" y="25"/>
                    <a:pt x="87" y="24"/>
                  </a:cubicBezTo>
                  <a:cubicBezTo>
                    <a:pt x="87" y="23"/>
                    <a:pt x="90" y="23"/>
                    <a:pt x="92" y="24"/>
                  </a:cubicBezTo>
                  <a:cubicBezTo>
                    <a:pt x="93" y="25"/>
                    <a:pt x="94" y="27"/>
                    <a:pt x="95" y="25"/>
                  </a:cubicBezTo>
                  <a:cubicBezTo>
                    <a:pt x="95" y="24"/>
                    <a:pt x="94" y="23"/>
                    <a:pt x="93" y="22"/>
                  </a:cubicBezTo>
                  <a:cubicBezTo>
                    <a:pt x="91" y="20"/>
                    <a:pt x="87" y="16"/>
                    <a:pt x="85" y="14"/>
                  </a:cubicBezTo>
                  <a:cubicBezTo>
                    <a:pt x="82" y="12"/>
                    <a:pt x="78" y="10"/>
                    <a:pt x="72" y="9"/>
                  </a:cubicBezTo>
                  <a:cubicBezTo>
                    <a:pt x="57" y="9"/>
                    <a:pt x="42" y="8"/>
                    <a:pt x="35" y="8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199"/>
            <p:cNvSpPr>
              <a:spLocks/>
            </p:cNvSpPr>
            <p:nvPr/>
          </p:nvSpPr>
          <p:spPr bwMode="auto">
            <a:xfrm>
              <a:off x="346" y="3010"/>
              <a:ext cx="1116" cy="389"/>
            </a:xfrm>
            <a:custGeom>
              <a:avLst/>
              <a:gdLst>
                <a:gd name="T0" fmla="*/ 0 w 446"/>
                <a:gd name="T1" fmla="*/ 5331 h 146"/>
                <a:gd name="T2" fmla="*/ 1021 w 446"/>
                <a:gd name="T3" fmla="*/ 4090 h 146"/>
                <a:gd name="T4" fmla="*/ 1301 w 446"/>
                <a:gd name="T5" fmla="*/ 3783 h 146"/>
                <a:gd name="T6" fmla="*/ 2472 w 446"/>
                <a:gd name="T7" fmla="*/ 3690 h 146"/>
                <a:gd name="T8" fmla="*/ 4984 w 446"/>
                <a:gd name="T9" fmla="*/ 4636 h 146"/>
                <a:gd name="T10" fmla="*/ 7677 w 446"/>
                <a:gd name="T11" fmla="*/ 4537 h 146"/>
                <a:gd name="T12" fmla="*/ 10074 w 446"/>
                <a:gd name="T13" fmla="*/ 4479 h 146"/>
                <a:gd name="T14" fmla="*/ 11253 w 446"/>
                <a:gd name="T15" fmla="*/ 5601 h 146"/>
                <a:gd name="T16" fmla="*/ 12421 w 446"/>
                <a:gd name="T17" fmla="*/ 6602 h 146"/>
                <a:gd name="T18" fmla="*/ 12736 w 446"/>
                <a:gd name="T19" fmla="*/ 7114 h 146"/>
                <a:gd name="T20" fmla="*/ 12942 w 446"/>
                <a:gd name="T21" fmla="*/ 7298 h 146"/>
                <a:gd name="T22" fmla="*/ 12892 w 446"/>
                <a:gd name="T23" fmla="*/ 7114 h 146"/>
                <a:gd name="T24" fmla="*/ 12862 w 446"/>
                <a:gd name="T25" fmla="*/ 6546 h 146"/>
                <a:gd name="T26" fmla="*/ 13254 w 446"/>
                <a:gd name="T27" fmla="*/ 6808 h 146"/>
                <a:gd name="T28" fmla="*/ 13487 w 446"/>
                <a:gd name="T29" fmla="*/ 6850 h 146"/>
                <a:gd name="T30" fmla="*/ 13567 w 446"/>
                <a:gd name="T31" fmla="*/ 6957 h 146"/>
                <a:gd name="T32" fmla="*/ 13487 w 446"/>
                <a:gd name="T33" fmla="*/ 6509 h 146"/>
                <a:gd name="T34" fmla="*/ 13567 w 446"/>
                <a:gd name="T35" fmla="*/ 6602 h 146"/>
                <a:gd name="T36" fmla="*/ 13675 w 446"/>
                <a:gd name="T37" fmla="*/ 6602 h 146"/>
                <a:gd name="T38" fmla="*/ 13600 w 446"/>
                <a:gd name="T39" fmla="*/ 6296 h 146"/>
                <a:gd name="T40" fmla="*/ 13487 w 446"/>
                <a:gd name="T41" fmla="*/ 5942 h 146"/>
                <a:gd name="T42" fmla="*/ 13174 w 446"/>
                <a:gd name="T43" fmla="*/ 5843 h 146"/>
                <a:gd name="T44" fmla="*/ 13099 w 446"/>
                <a:gd name="T45" fmla="*/ 5694 h 146"/>
                <a:gd name="T46" fmla="*/ 12546 w 446"/>
                <a:gd name="T47" fmla="*/ 5638 h 146"/>
                <a:gd name="T48" fmla="*/ 11921 w 446"/>
                <a:gd name="T49" fmla="*/ 4876 h 146"/>
                <a:gd name="T50" fmla="*/ 12033 w 446"/>
                <a:gd name="T51" fmla="*/ 4479 h 146"/>
                <a:gd name="T52" fmla="*/ 12471 w 446"/>
                <a:gd name="T53" fmla="*/ 4785 h 146"/>
                <a:gd name="T54" fmla="*/ 12786 w 446"/>
                <a:gd name="T55" fmla="*/ 5182 h 146"/>
                <a:gd name="T56" fmla="*/ 12892 w 446"/>
                <a:gd name="T57" fmla="*/ 5331 h 146"/>
                <a:gd name="T58" fmla="*/ 12892 w 446"/>
                <a:gd name="T59" fmla="*/ 5033 h 146"/>
                <a:gd name="T60" fmla="*/ 13099 w 446"/>
                <a:gd name="T61" fmla="*/ 5089 h 146"/>
                <a:gd name="T62" fmla="*/ 13329 w 446"/>
                <a:gd name="T63" fmla="*/ 5182 h 146"/>
                <a:gd name="T64" fmla="*/ 13412 w 446"/>
                <a:gd name="T65" fmla="*/ 5331 h 146"/>
                <a:gd name="T66" fmla="*/ 13362 w 446"/>
                <a:gd name="T67" fmla="*/ 4990 h 146"/>
                <a:gd name="T68" fmla="*/ 12736 w 446"/>
                <a:gd name="T69" fmla="*/ 4388 h 146"/>
                <a:gd name="T70" fmla="*/ 12786 w 446"/>
                <a:gd name="T71" fmla="*/ 3933 h 146"/>
                <a:gd name="T72" fmla="*/ 12704 w 446"/>
                <a:gd name="T73" fmla="*/ 3877 h 146"/>
                <a:gd name="T74" fmla="*/ 12266 w 446"/>
                <a:gd name="T75" fmla="*/ 3634 h 146"/>
                <a:gd name="T76" fmla="*/ 12033 w 446"/>
                <a:gd name="T77" fmla="*/ 3237 h 146"/>
                <a:gd name="T78" fmla="*/ 12108 w 446"/>
                <a:gd name="T79" fmla="*/ 2931 h 146"/>
                <a:gd name="T80" fmla="*/ 12033 w 446"/>
                <a:gd name="T81" fmla="*/ 3080 h 146"/>
                <a:gd name="T82" fmla="*/ 13517 w 446"/>
                <a:gd name="T83" fmla="*/ 2060 h 146"/>
                <a:gd name="T84" fmla="*/ 14225 w 446"/>
                <a:gd name="T85" fmla="*/ 2022 h 146"/>
                <a:gd name="T86" fmla="*/ 14508 w 446"/>
                <a:gd name="T87" fmla="*/ 2022 h 146"/>
                <a:gd name="T88" fmla="*/ 15008 w 446"/>
                <a:gd name="T89" fmla="*/ 2060 h 146"/>
                <a:gd name="T90" fmla="*/ 15717 w 446"/>
                <a:gd name="T91" fmla="*/ 2422 h 146"/>
                <a:gd name="T92" fmla="*/ 16467 w 446"/>
                <a:gd name="T93" fmla="*/ 2273 h 146"/>
                <a:gd name="T94" fmla="*/ 17093 w 446"/>
                <a:gd name="T95" fmla="*/ 853 h 146"/>
                <a:gd name="T96" fmla="*/ 16185 w 446"/>
                <a:gd name="T97" fmla="*/ 1455 h 146"/>
                <a:gd name="T98" fmla="*/ 15559 w 446"/>
                <a:gd name="T99" fmla="*/ 1271 h 146"/>
                <a:gd name="T100" fmla="*/ 14933 w 446"/>
                <a:gd name="T101" fmla="*/ 815 h 146"/>
                <a:gd name="T102" fmla="*/ 14038 w 446"/>
                <a:gd name="T103" fmla="*/ 815 h 146"/>
                <a:gd name="T104" fmla="*/ 13412 w 446"/>
                <a:gd name="T105" fmla="*/ 759 h 146"/>
                <a:gd name="T106" fmla="*/ 12786 w 446"/>
                <a:gd name="T107" fmla="*/ 661 h 146"/>
                <a:gd name="T108" fmla="*/ 12191 w 446"/>
                <a:gd name="T109" fmla="*/ 205 h 146"/>
                <a:gd name="T110" fmla="*/ 10857 w 446"/>
                <a:gd name="T111" fmla="*/ 1271 h 146"/>
                <a:gd name="T112" fmla="*/ 9761 w 446"/>
                <a:gd name="T113" fmla="*/ 2022 h 146"/>
                <a:gd name="T114" fmla="*/ 8428 w 446"/>
                <a:gd name="T115" fmla="*/ 2875 h 146"/>
                <a:gd name="T116" fmla="*/ 4827 w 446"/>
                <a:gd name="T117" fmla="*/ 3123 h 146"/>
                <a:gd name="T118" fmla="*/ 2117 w 446"/>
                <a:gd name="T119" fmla="*/ 2513 h 146"/>
                <a:gd name="T120" fmla="*/ 988 w 446"/>
                <a:gd name="T121" fmla="*/ 3578 h 146"/>
                <a:gd name="T122" fmla="*/ 0 w 446"/>
                <a:gd name="T123" fmla="*/ 5331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46">
                  <a:moveTo>
                    <a:pt x="0" y="106"/>
                  </a:moveTo>
                  <a:cubicBezTo>
                    <a:pt x="4" y="97"/>
                    <a:pt x="17" y="85"/>
                    <a:pt x="26" y="81"/>
                  </a:cubicBezTo>
                  <a:cubicBezTo>
                    <a:pt x="29" y="78"/>
                    <a:pt x="32" y="76"/>
                    <a:pt x="33" y="75"/>
                  </a:cubicBezTo>
                  <a:cubicBezTo>
                    <a:pt x="42" y="69"/>
                    <a:pt x="52" y="67"/>
                    <a:pt x="63" y="73"/>
                  </a:cubicBezTo>
                  <a:cubicBezTo>
                    <a:pt x="81" y="81"/>
                    <a:pt x="116" y="93"/>
                    <a:pt x="127" y="92"/>
                  </a:cubicBezTo>
                  <a:cubicBezTo>
                    <a:pt x="139" y="92"/>
                    <a:pt x="174" y="95"/>
                    <a:pt x="196" y="90"/>
                  </a:cubicBezTo>
                  <a:cubicBezTo>
                    <a:pt x="219" y="85"/>
                    <a:pt x="237" y="72"/>
                    <a:pt x="257" y="89"/>
                  </a:cubicBezTo>
                  <a:cubicBezTo>
                    <a:pt x="265" y="95"/>
                    <a:pt x="278" y="105"/>
                    <a:pt x="287" y="111"/>
                  </a:cubicBezTo>
                  <a:cubicBezTo>
                    <a:pt x="295" y="117"/>
                    <a:pt x="314" y="127"/>
                    <a:pt x="317" y="131"/>
                  </a:cubicBezTo>
                  <a:cubicBezTo>
                    <a:pt x="319" y="135"/>
                    <a:pt x="324" y="140"/>
                    <a:pt x="325" y="141"/>
                  </a:cubicBezTo>
                  <a:cubicBezTo>
                    <a:pt x="327" y="143"/>
                    <a:pt x="327" y="146"/>
                    <a:pt x="330" y="145"/>
                  </a:cubicBezTo>
                  <a:cubicBezTo>
                    <a:pt x="332" y="144"/>
                    <a:pt x="329" y="142"/>
                    <a:pt x="329" y="141"/>
                  </a:cubicBezTo>
                  <a:cubicBezTo>
                    <a:pt x="329" y="139"/>
                    <a:pt x="330" y="133"/>
                    <a:pt x="328" y="130"/>
                  </a:cubicBezTo>
                  <a:cubicBezTo>
                    <a:pt x="330" y="131"/>
                    <a:pt x="335" y="134"/>
                    <a:pt x="338" y="135"/>
                  </a:cubicBezTo>
                  <a:cubicBezTo>
                    <a:pt x="341" y="136"/>
                    <a:pt x="342" y="135"/>
                    <a:pt x="344" y="136"/>
                  </a:cubicBezTo>
                  <a:cubicBezTo>
                    <a:pt x="345" y="137"/>
                    <a:pt x="345" y="139"/>
                    <a:pt x="346" y="138"/>
                  </a:cubicBezTo>
                  <a:cubicBezTo>
                    <a:pt x="348" y="137"/>
                    <a:pt x="347" y="134"/>
                    <a:pt x="344" y="129"/>
                  </a:cubicBezTo>
                  <a:cubicBezTo>
                    <a:pt x="344" y="129"/>
                    <a:pt x="345" y="129"/>
                    <a:pt x="346" y="131"/>
                  </a:cubicBezTo>
                  <a:cubicBezTo>
                    <a:pt x="347" y="132"/>
                    <a:pt x="349" y="131"/>
                    <a:pt x="349" y="131"/>
                  </a:cubicBezTo>
                  <a:cubicBezTo>
                    <a:pt x="349" y="131"/>
                    <a:pt x="348" y="128"/>
                    <a:pt x="347" y="125"/>
                  </a:cubicBezTo>
                  <a:cubicBezTo>
                    <a:pt x="346" y="122"/>
                    <a:pt x="345" y="120"/>
                    <a:pt x="344" y="118"/>
                  </a:cubicBezTo>
                  <a:cubicBezTo>
                    <a:pt x="342" y="116"/>
                    <a:pt x="336" y="116"/>
                    <a:pt x="336" y="116"/>
                  </a:cubicBezTo>
                  <a:cubicBezTo>
                    <a:pt x="336" y="116"/>
                    <a:pt x="335" y="114"/>
                    <a:pt x="334" y="113"/>
                  </a:cubicBezTo>
                  <a:cubicBezTo>
                    <a:pt x="332" y="111"/>
                    <a:pt x="321" y="112"/>
                    <a:pt x="320" y="112"/>
                  </a:cubicBezTo>
                  <a:cubicBezTo>
                    <a:pt x="319" y="111"/>
                    <a:pt x="305" y="99"/>
                    <a:pt x="304" y="97"/>
                  </a:cubicBezTo>
                  <a:cubicBezTo>
                    <a:pt x="302" y="94"/>
                    <a:pt x="305" y="89"/>
                    <a:pt x="307" y="89"/>
                  </a:cubicBezTo>
                  <a:cubicBezTo>
                    <a:pt x="309" y="90"/>
                    <a:pt x="315" y="91"/>
                    <a:pt x="318" y="95"/>
                  </a:cubicBezTo>
                  <a:cubicBezTo>
                    <a:pt x="320" y="97"/>
                    <a:pt x="324" y="101"/>
                    <a:pt x="326" y="103"/>
                  </a:cubicBezTo>
                  <a:cubicBezTo>
                    <a:pt x="329" y="105"/>
                    <a:pt x="327" y="106"/>
                    <a:pt x="329" y="106"/>
                  </a:cubicBezTo>
                  <a:cubicBezTo>
                    <a:pt x="330" y="106"/>
                    <a:pt x="331" y="104"/>
                    <a:pt x="329" y="100"/>
                  </a:cubicBezTo>
                  <a:cubicBezTo>
                    <a:pt x="329" y="100"/>
                    <a:pt x="331" y="100"/>
                    <a:pt x="334" y="101"/>
                  </a:cubicBezTo>
                  <a:cubicBezTo>
                    <a:pt x="336" y="101"/>
                    <a:pt x="339" y="102"/>
                    <a:pt x="340" y="103"/>
                  </a:cubicBezTo>
                  <a:cubicBezTo>
                    <a:pt x="341" y="105"/>
                    <a:pt x="341" y="108"/>
                    <a:pt x="342" y="106"/>
                  </a:cubicBezTo>
                  <a:cubicBezTo>
                    <a:pt x="343" y="105"/>
                    <a:pt x="343" y="103"/>
                    <a:pt x="341" y="99"/>
                  </a:cubicBezTo>
                  <a:cubicBezTo>
                    <a:pt x="335" y="96"/>
                    <a:pt x="327" y="91"/>
                    <a:pt x="325" y="87"/>
                  </a:cubicBezTo>
                  <a:cubicBezTo>
                    <a:pt x="323" y="84"/>
                    <a:pt x="325" y="81"/>
                    <a:pt x="326" y="78"/>
                  </a:cubicBezTo>
                  <a:cubicBezTo>
                    <a:pt x="325" y="78"/>
                    <a:pt x="324" y="77"/>
                    <a:pt x="324" y="77"/>
                  </a:cubicBezTo>
                  <a:cubicBezTo>
                    <a:pt x="321" y="76"/>
                    <a:pt x="318" y="74"/>
                    <a:pt x="313" y="72"/>
                  </a:cubicBezTo>
                  <a:cubicBezTo>
                    <a:pt x="308" y="70"/>
                    <a:pt x="310" y="70"/>
                    <a:pt x="307" y="64"/>
                  </a:cubicBezTo>
                  <a:cubicBezTo>
                    <a:pt x="307" y="63"/>
                    <a:pt x="307" y="61"/>
                    <a:pt x="309" y="58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10" y="54"/>
                    <a:pt x="322" y="40"/>
                    <a:pt x="345" y="41"/>
                  </a:cubicBezTo>
                  <a:cubicBezTo>
                    <a:pt x="345" y="41"/>
                    <a:pt x="351" y="43"/>
                    <a:pt x="363" y="40"/>
                  </a:cubicBezTo>
                  <a:cubicBezTo>
                    <a:pt x="365" y="40"/>
                    <a:pt x="368" y="40"/>
                    <a:pt x="370" y="40"/>
                  </a:cubicBezTo>
                  <a:cubicBezTo>
                    <a:pt x="375" y="39"/>
                    <a:pt x="379" y="39"/>
                    <a:pt x="383" y="41"/>
                  </a:cubicBezTo>
                  <a:cubicBezTo>
                    <a:pt x="390" y="44"/>
                    <a:pt x="393" y="47"/>
                    <a:pt x="401" y="48"/>
                  </a:cubicBezTo>
                  <a:cubicBezTo>
                    <a:pt x="408" y="48"/>
                    <a:pt x="414" y="48"/>
                    <a:pt x="420" y="45"/>
                  </a:cubicBezTo>
                  <a:cubicBezTo>
                    <a:pt x="433" y="40"/>
                    <a:pt x="446" y="32"/>
                    <a:pt x="436" y="17"/>
                  </a:cubicBezTo>
                  <a:cubicBezTo>
                    <a:pt x="438" y="33"/>
                    <a:pt x="425" y="32"/>
                    <a:pt x="413" y="29"/>
                  </a:cubicBezTo>
                  <a:cubicBezTo>
                    <a:pt x="408" y="28"/>
                    <a:pt x="402" y="27"/>
                    <a:pt x="397" y="25"/>
                  </a:cubicBezTo>
                  <a:cubicBezTo>
                    <a:pt x="390" y="22"/>
                    <a:pt x="389" y="16"/>
                    <a:pt x="381" y="16"/>
                  </a:cubicBezTo>
                  <a:cubicBezTo>
                    <a:pt x="373" y="16"/>
                    <a:pt x="366" y="16"/>
                    <a:pt x="358" y="16"/>
                  </a:cubicBezTo>
                  <a:cubicBezTo>
                    <a:pt x="352" y="16"/>
                    <a:pt x="347" y="16"/>
                    <a:pt x="342" y="15"/>
                  </a:cubicBezTo>
                  <a:cubicBezTo>
                    <a:pt x="337" y="15"/>
                    <a:pt x="331" y="15"/>
                    <a:pt x="326" y="13"/>
                  </a:cubicBezTo>
                  <a:cubicBezTo>
                    <a:pt x="320" y="12"/>
                    <a:pt x="317" y="5"/>
                    <a:pt x="311" y="4"/>
                  </a:cubicBezTo>
                  <a:cubicBezTo>
                    <a:pt x="293" y="0"/>
                    <a:pt x="290" y="19"/>
                    <a:pt x="277" y="25"/>
                  </a:cubicBezTo>
                  <a:cubicBezTo>
                    <a:pt x="267" y="30"/>
                    <a:pt x="258" y="33"/>
                    <a:pt x="249" y="40"/>
                  </a:cubicBezTo>
                  <a:cubicBezTo>
                    <a:pt x="239" y="48"/>
                    <a:pt x="227" y="53"/>
                    <a:pt x="215" y="57"/>
                  </a:cubicBezTo>
                  <a:cubicBezTo>
                    <a:pt x="186" y="66"/>
                    <a:pt x="153" y="65"/>
                    <a:pt x="123" y="62"/>
                  </a:cubicBezTo>
                  <a:cubicBezTo>
                    <a:pt x="100" y="60"/>
                    <a:pt x="77" y="43"/>
                    <a:pt x="54" y="50"/>
                  </a:cubicBezTo>
                  <a:cubicBezTo>
                    <a:pt x="42" y="54"/>
                    <a:pt x="35" y="63"/>
                    <a:pt x="25" y="71"/>
                  </a:cubicBezTo>
                  <a:cubicBezTo>
                    <a:pt x="15" y="80"/>
                    <a:pt x="1" y="92"/>
                    <a:pt x="0" y="106"/>
                  </a:cubicBezTo>
                  <a:close/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200"/>
            <p:cNvSpPr>
              <a:spLocks/>
            </p:cNvSpPr>
            <p:nvPr/>
          </p:nvSpPr>
          <p:spPr bwMode="auto">
            <a:xfrm>
              <a:off x="854" y="2882"/>
              <a:ext cx="355" cy="293"/>
            </a:xfrm>
            <a:custGeom>
              <a:avLst/>
              <a:gdLst>
                <a:gd name="T0" fmla="*/ 0 w 142"/>
                <a:gd name="T1" fmla="*/ 5535 h 110"/>
                <a:gd name="T2" fmla="*/ 2500 w 142"/>
                <a:gd name="T3" fmla="*/ 3023 h 110"/>
                <a:gd name="T4" fmla="*/ 2863 w 142"/>
                <a:gd name="T5" fmla="*/ 1002 h 110"/>
                <a:gd name="T6" fmla="*/ 3208 w 142"/>
                <a:gd name="T7" fmla="*/ 93 h 110"/>
                <a:gd name="T8" fmla="*/ 3875 w 142"/>
                <a:gd name="T9" fmla="*/ 546 h 110"/>
                <a:gd name="T10" fmla="*/ 4270 w 142"/>
                <a:gd name="T11" fmla="*/ 1263 h 110"/>
                <a:gd name="T12" fmla="*/ 4500 w 142"/>
                <a:gd name="T13" fmla="*/ 1718 h 110"/>
                <a:gd name="T14" fmla="*/ 4533 w 142"/>
                <a:gd name="T15" fmla="*/ 2269 h 110"/>
                <a:gd name="T16" fmla="*/ 5158 w 142"/>
                <a:gd name="T17" fmla="*/ 3122 h 110"/>
                <a:gd name="T18" fmla="*/ 4613 w 142"/>
                <a:gd name="T19" fmla="*/ 3817 h 110"/>
                <a:gd name="T20" fmla="*/ 3095 w 142"/>
                <a:gd name="T21" fmla="*/ 4235 h 110"/>
                <a:gd name="T22" fmla="*/ 2083 w 142"/>
                <a:gd name="T23" fmla="*/ 4781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110">
                  <a:moveTo>
                    <a:pt x="0" y="110"/>
                  </a:moveTo>
                  <a:cubicBezTo>
                    <a:pt x="26" y="102"/>
                    <a:pt x="49" y="83"/>
                    <a:pt x="64" y="60"/>
                  </a:cubicBezTo>
                  <a:cubicBezTo>
                    <a:pt x="72" y="48"/>
                    <a:pt x="78" y="35"/>
                    <a:pt x="73" y="20"/>
                  </a:cubicBezTo>
                  <a:cubicBezTo>
                    <a:pt x="69" y="12"/>
                    <a:pt x="76" y="0"/>
                    <a:pt x="82" y="2"/>
                  </a:cubicBezTo>
                  <a:cubicBezTo>
                    <a:pt x="88" y="4"/>
                    <a:pt x="94" y="8"/>
                    <a:pt x="99" y="11"/>
                  </a:cubicBezTo>
                  <a:cubicBezTo>
                    <a:pt x="104" y="15"/>
                    <a:pt x="105" y="21"/>
                    <a:pt x="109" y="25"/>
                  </a:cubicBezTo>
                  <a:cubicBezTo>
                    <a:pt x="113" y="29"/>
                    <a:pt x="115" y="29"/>
                    <a:pt x="115" y="34"/>
                  </a:cubicBezTo>
                  <a:cubicBezTo>
                    <a:pt x="116" y="39"/>
                    <a:pt x="114" y="40"/>
                    <a:pt x="116" y="45"/>
                  </a:cubicBezTo>
                  <a:cubicBezTo>
                    <a:pt x="119" y="53"/>
                    <a:pt x="126" y="57"/>
                    <a:pt x="132" y="62"/>
                  </a:cubicBezTo>
                  <a:cubicBezTo>
                    <a:pt x="142" y="71"/>
                    <a:pt x="127" y="74"/>
                    <a:pt x="118" y="76"/>
                  </a:cubicBezTo>
                  <a:cubicBezTo>
                    <a:pt x="105" y="78"/>
                    <a:pt x="92" y="80"/>
                    <a:pt x="79" y="84"/>
                  </a:cubicBezTo>
                  <a:cubicBezTo>
                    <a:pt x="73" y="86"/>
                    <a:pt x="60" y="96"/>
                    <a:pt x="53" y="95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201"/>
            <p:cNvSpPr>
              <a:spLocks/>
            </p:cNvSpPr>
            <p:nvPr/>
          </p:nvSpPr>
          <p:spPr bwMode="auto">
            <a:xfrm>
              <a:off x="1159" y="2567"/>
              <a:ext cx="110" cy="152"/>
            </a:xfrm>
            <a:custGeom>
              <a:avLst/>
              <a:gdLst>
                <a:gd name="T0" fmla="*/ 158 w 44"/>
                <a:gd name="T1" fmla="*/ 149 h 57"/>
                <a:gd name="T2" fmla="*/ 1250 w 44"/>
                <a:gd name="T3" fmla="*/ 1309 h 57"/>
                <a:gd name="T4" fmla="*/ 1488 w 44"/>
                <a:gd name="T5" fmla="*/ 2880 h 57"/>
                <a:gd name="T6" fmla="*/ 938 w 44"/>
                <a:gd name="T7" fmla="*/ 1613 h 57"/>
                <a:gd name="T8" fmla="*/ 0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7">
                  <a:moveTo>
                    <a:pt x="4" y="3"/>
                  </a:moveTo>
                  <a:cubicBezTo>
                    <a:pt x="14" y="1"/>
                    <a:pt x="27" y="19"/>
                    <a:pt x="32" y="26"/>
                  </a:cubicBezTo>
                  <a:cubicBezTo>
                    <a:pt x="37" y="34"/>
                    <a:pt x="44" y="48"/>
                    <a:pt x="38" y="57"/>
                  </a:cubicBezTo>
                  <a:cubicBezTo>
                    <a:pt x="28" y="55"/>
                    <a:pt x="28" y="39"/>
                    <a:pt x="24" y="32"/>
                  </a:cubicBezTo>
                  <a:cubicBezTo>
                    <a:pt x="18" y="22"/>
                    <a:pt x="10" y="6"/>
                    <a:pt x="0" y="0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202"/>
            <p:cNvSpPr>
              <a:spLocks/>
            </p:cNvSpPr>
            <p:nvPr/>
          </p:nvSpPr>
          <p:spPr bwMode="auto">
            <a:xfrm>
              <a:off x="1097" y="2783"/>
              <a:ext cx="40" cy="91"/>
            </a:xfrm>
            <a:custGeom>
              <a:avLst/>
              <a:gdLst>
                <a:gd name="T0" fmla="*/ 550 w 16"/>
                <a:gd name="T1" fmla="*/ 252 h 34"/>
                <a:gd name="T2" fmla="*/ 238 w 16"/>
                <a:gd name="T3" fmla="*/ 918 h 34"/>
                <a:gd name="T4" fmla="*/ 395 w 16"/>
                <a:gd name="T5" fmla="*/ 1440 h 34"/>
                <a:gd name="T6" fmla="*/ 395 w 16"/>
                <a:gd name="T7" fmla="*/ 918 h 34"/>
                <a:gd name="T8" fmla="*/ 625 w 16"/>
                <a:gd name="T9" fmla="*/ 45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4">
                  <a:moveTo>
                    <a:pt x="14" y="5"/>
                  </a:moveTo>
                  <a:cubicBezTo>
                    <a:pt x="0" y="0"/>
                    <a:pt x="6" y="10"/>
                    <a:pt x="6" y="18"/>
                  </a:cubicBezTo>
                  <a:cubicBezTo>
                    <a:pt x="6" y="20"/>
                    <a:pt x="2" y="34"/>
                    <a:pt x="10" y="28"/>
                  </a:cubicBezTo>
                  <a:cubicBezTo>
                    <a:pt x="12" y="26"/>
                    <a:pt x="9" y="20"/>
                    <a:pt x="10" y="18"/>
                  </a:cubicBezTo>
                  <a:cubicBezTo>
                    <a:pt x="11" y="13"/>
                    <a:pt x="13" y="12"/>
                    <a:pt x="16" y="9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203"/>
            <p:cNvSpPr>
              <a:spLocks/>
            </p:cNvSpPr>
            <p:nvPr/>
          </p:nvSpPr>
          <p:spPr bwMode="auto">
            <a:xfrm>
              <a:off x="994" y="2700"/>
              <a:ext cx="143" cy="86"/>
            </a:xfrm>
            <a:custGeom>
              <a:avLst/>
              <a:gdLst>
                <a:gd name="T0" fmla="*/ 2102 w 57"/>
                <a:gd name="T1" fmla="*/ 1091 h 32"/>
                <a:gd name="T2" fmla="*/ 993 w 57"/>
                <a:gd name="T3" fmla="*/ 94 h 32"/>
                <a:gd name="T4" fmla="*/ 0 w 57"/>
                <a:gd name="T5" fmla="*/ 839 h 32"/>
                <a:gd name="T6" fmla="*/ 868 w 57"/>
                <a:gd name="T7" fmla="*/ 427 h 32"/>
                <a:gd name="T8" fmla="*/ 1581 w 57"/>
                <a:gd name="T9" fmla="*/ 736 h 32"/>
                <a:gd name="T10" fmla="*/ 1864 w 57"/>
                <a:gd name="T11" fmla="*/ 1357 h 32"/>
                <a:gd name="T12" fmla="*/ 2260 w 57"/>
                <a:gd name="T13" fmla="*/ 1459 h 32"/>
                <a:gd name="T14" fmla="*/ 2178 w 57"/>
                <a:gd name="T15" fmla="*/ 120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2">
                  <a:moveTo>
                    <a:pt x="53" y="21"/>
                  </a:moveTo>
                  <a:cubicBezTo>
                    <a:pt x="47" y="9"/>
                    <a:pt x="39" y="3"/>
                    <a:pt x="25" y="2"/>
                  </a:cubicBezTo>
                  <a:cubicBezTo>
                    <a:pt x="13" y="1"/>
                    <a:pt x="0" y="0"/>
                    <a:pt x="0" y="16"/>
                  </a:cubicBezTo>
                  <a:cubicBezTo>
                    <a:pt x="7" y="14"/>
                    <a:pt x="14" y="8"/>
                    <a:pt x="22" y="8"/>
                  </a:cubicBezTo>
                  <a:cubicBezTo>
                    <a:pt x="27" y="8"/>
                    <a:pt x="35" y="12"/>
                    <a:pt x="40" y="14"/>
                  </a:cubicBezTo>
                  <a:cubicBezTo>
                    <a:pt x="47" y="17"/>
                    <a:pt x="44" y="20"/>
                    <a:pt x="47" y="26"/>
                  </a:cubicBezTo>
                  <a:cubicBezTo>
                    <a:pt x="49" y="32"/>
                    <a:pt x="51" y="27"/>
                    <a:pt x="57" y="28"/>
                  </a:cubicBezTo>
                  <a:cubicBezTo>
                    <a:pt x="56" y="26"/>
                    <a:pt x="56" y="24"/>
                    <a:pt x="55" y="23"/>
                  </a:cubicBezTo>
                </a:path>
              </a:pathLst>
            </a:custGeom>
            <a:solidFill>
              <a:srgbClr val="34C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204"/>
            <p:cNvSpPr>
              <a:spLocks/>
            </p:cNvSpPr>
            <p:nvPr/>
          </p:nvSpPr>
          <p:spPr bwMode="auto">
            <a:xfrm>
              <a:off x="1147" y="3231"/>
              <a:ext cx="42" cy="37"/>
            </a:xfrm>
            <a:custGeom>
              <a:avLst/>
              <a:gdLst>
                <a:gd name="T0" fmla="*/ 0 w 17"/>
                <a:gd name="T1" fmla="*/ 0 h 14"/>
                <a:gd name="T2" fmla="*/ 410 w 17"/>
                <a:gd name="T3" fmla="*/ 238 h 14"/>
                <a:gd name="T4" fmla="*/ 635 w 17"/>
                <a:gd name="T5" fmla="*/ 685 h 14"/>
                <a:gd name="T6" fmla="*/ 183 w 17"/>
                <a:gd name="T7" fmla="*/ 539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cubicBezTo>
                    <a:pt x="6" y="2"/>
                    <a:pt x="6" y="1"/>
                    <a:pt x="11" y="5"/>
                  </a:cubicBezTo>
                  <a:cubicBezTo>
                    <a:pt x="13" y="7"/>
                    <a:pt x="17" y="11"/>
                    <a:pt x="17" y="14"/>
                  </a:cubicBezTo>
                  <a:cubicBezTo>
                    <a:pt x="13" y="12"/>
                    <a:pt x="9" y="11"/>
                    <a:pt x="5" y="11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205"/>
            <p:cNvSpPr>
              <a:spLocks/>
            </p:cNvSpPr>
            <p:nvPr/>
          </p:nvSpPr>
          <p:spPr bwMode="auto">
            <a:xfrm>
              <a:off x="1249" y="2932"/>
              <a:ext cx="68" cy="70"/>
            </a:xfrm>
            <a:custGeom>
              <a:avLst/>
              <a:gdLst>
                <a:gd name="T0" fmla="*/ 1007 w 27"/>
                <a:gd name="T1" fmla="*/ 1212 h 26"/>
                <a:gd name="T2" fmla="*/ 685 w 27"/>
                <a:gd name="T3" fmla="*/ 312 h 26"/>
                <a:gd name="T4" fmla="*/ 50 w 27"/>
                <a:gd name="T5" fmla="*/ 587 h 26"/>
                <a:gd name="T6" fmla="*/ 368 w 27"/>
                <a:gd name="T7" fmla="*/ 1268 h 26"/>
                <a:gd name="T8" fmla="*/ 881 w 27"/>
                <a:gd name="T9" fmla="*/ 1152 h 26"/>
                <a:gd name="T10" fmla="*/ 1007 w 27"/>
                <a:gd name="T11" fmla="*/ 121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3"/>
                  </a:moveTo>
                  <a:cubicBezTo>
                    <a:pt x="23" y="21"/>
                    <a:pt x="27" y="12"/>
                    <a:pt x="17" y="6"/>
                  </a:cubicBezTo>
                  <a:cubicBezTo>
                    <a:pt x="8" y="0"/>
                    <a:pt x="1" y="11"/>
                    <a:pt x="1" y="11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206"/>
            <p:cNvSpPr>
              <a:spLocks/>
            </p:cNvSpPr>
            <p:nvPr/>
          </p:nvSpPr>
          <p:spPr bwMode="auto">
            <a:xfrm>
              <a:off x="1254" y="2943"/>
              <a:ext cx="55" cy="59"/>
            </a:xfrm>
            <a:custGeom>
              <a:avLst/>
              <a:gdLst>
                <a:gd name="T0" fmla="*/ 125 w 22"/>
                <a:gd name="T1" fmla="*/ 252 h 22"/>
                <a:gd name="T2" fmla="*/ 625 w 22"/>
                <a:gd name="T3" fmla="*/ 150 h 22"/>
                <a:gd name="T4" fmla="*/ 708 w 22"/>
                <a:gd name="T5" fmla="*/ 826 h 22"/>
                <a:gd name="T6" fmla="*/ 208 w 22"/>
                <a:gd name="T7" fmla="*/ 928 h 22"/>
                <a:gd name="T8" fmla="*/ 125 w 22"/>
                <a:gd name="T9" fmla="*/ 2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5"/>
                  </a:moveTo>
                  <a:cubicBezTo>
                    <a:pt x="6" y="1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1"/>
                    <a:pt x="9" y="22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207"/>
            <p:cNvSpPr>
              <a:spLocks/>
            </p:cNvSpPr>
            <p:nvPr/>
          </p:nvSpPr>
          <p:spPr bwMode="auto">
            <a:xfrm>
              <a:off x="1269" y="295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93 h 9"/>
                <a:gd name="T4" fmla="*/ 332 w 9"/>
                <a:gd name="T5" fmla="*/ 363 h 9"/>
                <a:gd name="T6" fmla="*/ 130 w 9"/>
                <a:gd name="T7" fmla="*/ 397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9"/>
                    <a:pt x="4" y="9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208"/>
            <p:cNvSpPr>
              <a:spLocks/>
            </p:cNvSpPr>
            <p:nvPr/>
          </p:nvSpPr>
          <p:spPr bwMode="auto">
            <a:xfrm>
              <a:off x="1359" y="2863"/>
              <a:ext cx="33" cy="75"/>
            </a:xfrm>
            <a:custGeom>
              <a:avLst/>
              <a:gdLst>
                <a:gd name="T0" fmla="*/ 373 w 13"/>
                <a:gd name="T1" fmla="*/ 927 h 28"/>
                <a:gd name="T2" fmla="*/ 541 w 13"/>
                <a:gd name="T3" fmla="*/ 1441 h 28"/>
                <a:gd name="T4" fmla="*/ 490 w 13"/>
                <a:gd name="T5" fmla="*/ 1350 h 28"/>
                <a:gd name="T6" fmla="*/ 51 w 13"/>
                <a:gd name="T7" fmla="*/ 56 h 28"/>
                <a:gd name="T8" fmla="*/ 0 w 13"/>
                <a:gd name="T9" fmla="*/ 0 h 28"/>
                <a:gd name="T10" fmla="*/ 0 w 13"/>
                <a:gd name="T11" fmla="*/ 0 h 28"/>
                <a:gd name="T12" fmla="*/ 160 w 13"/>
                <a:gd name="T13" fmla="*/ 458 h 28"/>
                <a:gd name="T14" fmla="*/ 373 w 13"/>
                <a:gd name="T15" fmla="*/ 92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8">
                  <a:moveTo>
                    <a:pt x="9" y="18"/>
                  </a:moveTo>
                  <a:cubicBezTo>
                    <a:pt x="10" y="21"/>
                    <a:pt x="10" y="27"/>
                    <a:pt x="13" y="28"/>
                  </a:cubicBezTo>
                  <a:cubicBezTo>
                    <a:pt x="12" y="28"/>
                    <a:pt x="12" y="27"/>
                    <a:pt x="12" y="26"/>
                  </a:cubicBezTo>
                  <a:cubicBezTo>
                    <a:pt x="13" y="5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9"/>
                  </a:cubicBezTo>
                  <a:cubicBezTo>
                    <a:pt x="6" y="12"/>
                    <a:pt x="8" y="15"/>
                    <a:pt x="9" y="18"/>
                  </a:cubicBezTo>
                  <a:close/>
                </a:path>
              </a:pathLst>
            </a:custGeom>
            <a:solidFill>
              <a:srgbClr val="7DD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209"/>
            <p:cNvSpPr>
              <a:spLocks/>
            </p:cNvSpPr>
            <p:nvPr/>
          </p:nvSpPr>
          <p:spPr bwMode="auto">
            <a:xfrm>
              <a:off x="806" y="3124"/>
              <a:ext cx="208" cy="128"/>
            </a:xfrm>
            <a:custGeom>
              <a:avLst/>
              <a:gdLst>
                <a:gd name="T0" fmla="*/ 0 w 83"/>
                <a:gd name="T1" fmla="*/ 2275 h 48"/>
                <a:gd name="T2" fmla="*/ 1418 w 83"/>
                <a:gd name="T3" fmla="*/ 1728 h 48"/>
                <a:gd name="T4" fmla="*/ 2015 w 83"/>
                <a:gd name="T5" fmla="*/ 1459 h 48"/>
                <a:gd name="T6" fmla="*/ 2727 w 83"/>
                <a:gd name="T7" fmla="*/ 661 h 48"/>
                <a:gd name="T8" fmla="*/ 3198 w 83"/>
                <a:gd name="T9" fmla="*/ 363 h 48"/>
                <a:gd name="T10" fmla="*/ 3040 w 83"/>
                <a:gd name="T11" fmla="*/ 1003 h 48"/>
                <a:gd name="T12" fmla="*/ 3040 w 83"/>
                <a:gd name="T13" fmla="*/ 1877 h 48"/>
                <a:gd name="T14" fmla="*/ 3273 w 83"/>
                <a:gd name="T15" fmla="*/ 2424 h 48"/>
                <a:gd name="T16" fmla="*/ 2802 w 83"/>
                <a:gd name="T17" fmla="*/ 1912 h 48"/>
                <a:gd name="T18" fmla="*/ 2331 w 83"/>
                <a:gd name="T19" fmla="*/ 1728 h 48"/>
                <a:gd name="T20" fmla="*/ 1100 w 83"/>
                <a:gd name="T21" fmla="*/ 197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8">
                  <a:moveTo>
                    <a:pt x="0" y="45"/>
                  </a:moveTo>
                  <a:cubicBezTo>
                    <a:pt x="12" y="43"/>
                    <a:pt x="25" y="39"/>
                    <a:pt x="36" y="34"/>
                  </a:cubicBezTo>
                  <a:cubicBezTo>
                    <a:pt x="41" y="32"/>
                    <a:pt x="46" y="31"/>
                    <a:pt x="51" y="29"/>
                  </a:cubicBezTo>
                  <a:cubicBezTo>
                    <a:pt x="59" y="25"/>
                    <a:pt x="64" y="19"/>
                    <a:pt x="69" y="13"/>
                  </a:cubicBezTo>
                  <a:cubicBezTo>
                    <a:pt x="72" y="10"/>
                    <a:pt x="79" y="0"/>
                    <a:pt x="81" y="7"/>
                  </a:cubicBezTo>
                  <a:cubicBezTo>
                    <a:pt x="83" y="10"/>
                    <a:pt x="78" y="17"/>
                    <a:pt x="77" y="20"/>
                  </a:cubicBezTo>
                  <a:cubicBezTo>
                    <a:pt x="75" y="26"/>
                    <a:pt x="75" y="32"/>
                    <a:pt x="77" y="37"/>
                  </a:cubicBezTo>
                  <a:cubicBezTo>
                    <a:pt x="78" y="42"/>
                    <a:pt x="81" y="44"/>
                    <a:pt x="83" y="48"/>
                  </a:cubicBezTo>
                  <a:cubicBezTo>
                    <a:pt x="78" y="47"/>
                    <a:pt x="75" y="41"/>
                    <a:pt x="71" y="38"/>
                  </a:cubicBezTo>
                  <a:cubicBezTo>
                    <a:pt x="67" y="36"/>
                    <a:pt x="63" y="34"/>
                    <a:pt x="59" y="34"/>
                  </a:cubicBezTo>
                  <a:cubicBezTo>
                    <a:pt x="49" y="31"/>
                    <a:pt x="38" y="37"/>
                    <a:pt x="28" y="39"/>
                  </a:cubicBezTo>
                </a:path>
              </a:pathLst>
            </a:custGeom>
            <a:solidFill>
              <a:srgbClr val="34C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210"/>
            <p:cNvSpPr>
              <a:spLocks/>
            </p:cNvSpPr>
            <p:nvPr/>
          </p:nvSpPr>
          <p:spPr bwMode="auto">
            <a:xfrm>
              <a:off x="1099" y="3194"/>
              <a:ext cx="38" cy="61"/>
            </a:xfrm>
            <a:custGeom>
              <a:avLst/>
              <a:gdLst>
                <a:gd name="T0" fmla="*/ 213 w 15"/>
                <a:gd name="T1" fmla="*/ 56 h 23"/>
                <a:gd name="T2" fmla="*/ 0 w 15"/>
                <a:gd name="T3" fmla="*/ 1140 h 23"/>
                <a:gd name="T4" fmla="*/ 616 w 15"/>
                <a:gd name="T5" fmla="*/ 1048 h 23"/>
                <a:gd name="T6" fmla="*/ 327 w 15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5" y="1"/>
                  </a:moveTo>
                  <a:cubicBezTo>
                    <a:pt x="0" y="5"/>
                    <a:pt x="0" y="17"/>
                    <a:pt x="0" y="23"/>
                  </a:cubicBezTo>
                  <a:cubicBezTo>
                    <a:pt x="5" y="16"/>
                    <a:pt x="9" y="18"/>
                    <a:pt x="15" y="21"/>
                  </a:cubicBezTo>
                  <a:cubicBezTo>
                    <a:pt x="12" y="17"/>
                    <a:pt x="5" y="5"/>
                    <a:pt x="8" y="0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211"/>
            <p:cNvSpPr>
              <a:spLocks/>
            </p:cNvSpPr>
            <p:nvPr/>
          </p:nvSpPr>
          <p:spPr bwMode="auto">
            <a:xfrm>
              <a:off x="639" y="3252"/>
              <a:ext cx="115" cy="35"/>
            </a:xfrm>
            <a:custGeom>
              <a:avLst/>
              <a:gdLst>
                <a:gd name="T0" fmla="*/ 0 w 46"/>
                <a:gd name="T1" fmla="*/ 94 h 13"/>
                <a:gd name="T2" fmla="*/ 550 w 46"/>
                <a:gd name="T3" fmla="*/ 681 h 13"/>
                <a:gd name="T4" fmla="*/ 1800 w 46"/>
                <a:gd name="T5" fmla="*/ 59 h 13"/>
                <a:gd name="T6" fmla="*/ 313 w 46"/>
                <a:gd name="T7" fmla="*/ 94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3">
                  <a:moveTo>
                    <a:pt x="0" y="2"/>
                  </a:moveTo>
                  <a:cubicBezTo>
                    <a:pt x="6" y="5"/>
                    <a:pt x="10" y="8"/>
                    <a:pt x="14" y="13"/>
                  </a:cubicBezTo>
                  <a:cubicBezTo>
                    <a:pt x="19" y="2"/>
                    <a:pt x="41" y="13"/>
                    <a:pt x="46" y="1"/>
                  </a:cubicBezTo>
                  <a:cubicBezTo>
                    <a:pt x="34" y="6"/>
                    <a:pt x="19" y="0"/>
                    <a:pt x="8" y="2"/>
                  </a:cubicBezTo>
                </a:path>
              </a:pathLst>
            </a:custGeom>
            <a:solidFill>
              <a:srgbClr val="34C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212"/>
            <p:cNvSpPr>
              <a:spLocks/>
            </p:cNvSpPr>
            <p:nvPr/>
          </p:nvSpPr>
          <p:spPr bwMode="auto">
            <a:xfrm>
              <a:off x="446" y="3167"/>
              <a:ext cx="85" cy="37"/>
            </a:xfrm>
            <a:custGeom>
              <a:avLst/>
              <a:gdLst>
                <a:gd name="T0" fmla="*/ 0 w 34"/>
                <a:gd name="T1" fmla="*/ 391 h 14"/>
                <a:gd name="T2" fmla="*/ 1333 w 34"/>
                <a:gd name="T3" fmla="*/ 685 h 14"/>
                <a:gd name="T4" fmla="*/ 750 w 34"/>
                <a:gd name="T5" fmla="*/ 90 h 14"/>
                <a:gd name="T6" fmla="*/ 83 w 34"/>
                <a:gd name="T7" fmla="*/ 349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4">
                  <a:moveTo>
                    <a:pt x="0" y="8"/>
                  </a:moveTo>
                  <a:cubicBezTo>
                    <a:pt x="12" y="1"/>
                    <a:pt x="22" y="10"/>
                    <a:pt x="34" y="14"/>
                  </a:cubicBezTo>
                  <a:cubicBezTo>
                    <a:pt x="27" y="11"/>
                    <a:pt x="25" y="3"/>
                    <a:pt x="19" y="2"/>
                  </a:cubicBezTo>
                  <a:cubicBezTo>
                    <a:pt x="14" y="0"/>
                    <a:pt x="6" y="3"/>
                    <a:pt x="2" y="7"/>
                  </a:cubicBezTo>
                </a:path>
              </a:pathLst>
            </a:custGeom>
            <a:solidFill>
              <a:srgbClr val="34C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213"/>
            <p:cNvSpPr>
              <a:spLocks/>
            </p:cNvSpPr>
            <p:nvPr/>
          </p:nvSpPr>
          <p:spPr bwMode="auto">
            <a:xfrm>
              <a:off x="1332" y="3084"/>
              <a:ext cx="40" cy="46"/>
            </a:xfrm>
            <a:custGeom>
              <a:avLst/>
              <a:gdLst>
                <a:gd name="T0" fmla="*/ 0 w 16"/>
                <a:gd name="T1" fmla="*/ 162 h 17"/>
                <a:gd name="T2" fmla="*/ 238 w 16"/>
                <a:gd name="T3" fmla="*/ 755 h 17"/>
                <a:gd name="T4" fmla="*/ 625 w 16"/>
                <a:gd name="T5" fmla="*/ 695 h 17"/>
                <a:gd name="T6" fmla="*/ 0 w 1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7">
                  <a:moveTo>
                    <a:pt x="0" y="3"/>
                  </a:moveTo>
                  <a:cubicBezTo>
                    <a:pt x="0" y="7"/>
                    <a:pt x="2" y="12"/>
                    <a:pt x="6" y="14"/>
                  </a:cubicBezTo>
                  <a:cubicBezTo>
                    <a:pt x="9" y="16"/>
                    <a:pt x="16" y="17"/>
                    <a:pt x="16" y="13"/>
                  </a:cubicBezTo>
                  <a:cubicBezTo>
                    <a:pt x="8" y="13"/>
                    <a:pt x="10" y="0"/>
                    <a:pt x="0" y="0"/>
                  </a:cubicBezTo>
                </a:path>
              </a:pathLst>
            </a:custGeom>
            <a:solidFill>
              <a:srgbClr val="34C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214"/>
            <p:cNvSpPr>
              <a:spLocks/>
            </p:cNvSpPr>
            <p:nvPr/>
          </p:nvSpPr>
          <p:spPr bwMode="auto">
            <a:xfrm>
              <a:off x="1402" y="3092"/>
              <a:ext cx="40" cy="24"/>
            </a:xfrm>
            <a:custGeom>
              <a:avLst/>
              <a:gdLst>
                <a:gd name="T0" fmla="*/ 0 w 16"/>
                <a:gd name="T1" fmla="*/ 149 h 9"/>
                <a:gd name="T2" fmla="*/ 313 w 16"/>
                <a:gd name="T3" fmla="*/ 363 h 9"/>
                <a:gd name="T4" fmla="*/ 625 w 16"/>
                <a:gd name="T5" fmla="*/ 0 h 9"/>
                <a:gd name="T6" fmla="*/ 313 w 16"/>
                <a:gd name="T7" fmla="*/ 149 h 9"/>
                <a:gd name="T8" fmla="*/ 0 w 16"/>
                <a:gd name="T9" fmla="*/ 1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5" y="4"/>
                    <a:pt x="1" y="9"/>
                    <a:pt x="8" y="7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13" y="1"/>
                    <a:pt x="12" y="2"/>
                    <a:pt x="8" y="3"/>
                  </a:cubicBezTo>
                  <a:cubicBezTo>
                    <a:pt x="5" y="3"/>
                    <a:pt x="2" y="1"/>
                    <a:pt x="0" y="3"/>
                  </a:cubicBezTo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215"/>
            <p:cNvSpPr>
              <a:spLocks/>
            </p:cNvSpPr>
            <p:nvPr/>
          </p:nvSpPr>
          <p:spPr bwMode="auto">
            <a:xfrm>
              <a:off x="1102" y="2796"/>
              <a:ext cx="27" cy="27"/>
            </a:xfrm>
            <a:custGeom>
              <a:avLst/>
              <a:gdLst>
                <a:gd name="T0" fmla="*/ 253 w 11"/>
                <a:gd name="T1" fmla="*/ 0 h 10"/>
                <a:gd name="T2" fmla="*/ 223 w 11"/>
                <a:gd name="T3" fmla="*/ 532 h 10"/>
                <a:gd name="T4" fmla="*/ 398 w 1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7" y="0"/>
                  </a:moveTo>
                  <a:cubicBezTo>
                    <a:pt x="0" y="0"/>
                    <a:pt x="3" y="7"/>
                    <a:pt x="6" y="10"/>
                  </a:cubicBezTo>
                  <a:cubicBezTo>
                    <a:pt x="7" y="6"/>
                    <a:pt x="8" y="3"/>
                    <a:pt x="11" y="0"/>
                  </a:cubicBezTo>
                </a:path>
              </a:pathLst>
            </a:custGeom>
            <a:solidFill>
              <a:srgbClr val="68D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216"/>
            <p:cNvSpPr>
              <a:spLocks/>
            </p:cNvSpPr>
            <p:nvPr/>
          </p:nvSpPr>
          <p:spPr bwMode="auto">
            <a:xfrm>
              <a:off x="1002" y="2706"/>
              <a:ext cx="107" cy="34"/>
            </a:xfrm>
            <a:custGeom>
              <a:avLst/>
              <a:gdLst>
                <a:gd name="T0" fmla="*/ 105 w 43"/>
                <a:gd name="T1" fmla="*/ 178 h 13"/>
                <a:gd name="T2" fmla="*/ 537 w 43"/>
                <a:gd name="T3" fmla="*/ 55 h 13"/>
                <a:gd name="T4" fmla="*/ 953 w 43"/>
                <a:gd name="T5" fmla="*/ 55 h 13"/>
                <a:gd name="T6" fmla="*/ 1647 w 43"/>
                <a:gd name="T7" fmla="*/ 609 h 13"/>
                <a:gd name="T8" fmla="*/ 799 w 43"/>
                <a:gd name="T9" fmla="*/ 178 h 13"/>
                <a:gd name="T10" fmla="*/ 341 w 43"/>
                <a:gd name="T11" fmla="*/ 178 h 13"/>
                <a:gd name="T12" fmla="*/ 0 w 43"/>
                <a:gd name="T13" fmla="*/ 17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3">
                  <a:moveTo>
                    <a:pt x="3" y="4"/>
                  </a:moveTo>
                  <a:cubicBezTo>
                    <a:pt x="6" y="0"/>
                    <a:pt x="9" y="1"/>
                    <a:pt x="14" y="1"/>
                  </a:cubicBezTo>
                  <a:cubicBezTo>
                    <a:pt x="18" y="1"/>
                    <a:pt x="21" y="1"/>
                    <a:pt x="25" y="1"/>
                  </a:cubicBezTo>
                  <a:cubicBezTo>
                    <a:pt x="33" y="1"/>
                    <a:pt x="41" y="4"/>
                    <a:pt x="43" y="13"/>
                  </a:cubicBezTo>
                  <a:cubicBezTo>
                    <a:pt x="39" y="4"/>
                    <a:pt x="28" y="5"/>
                    <a:pt x="21" y="4"/>
                  </a:cubicBezTo>
                  <a:cubicBezTo>
                    <a:pt x="17" y="3"/>
                    <a:pt x="13" y="4"/>
                    <a:pt x="9" y="4"/>
                  </a:cubicBezTo>
                  <a:cubicBezTo>
                    <a:pt x="6" y="3"/>
                    <a:pt x="3" y="1"/>
                    <a:pt x="0" y="4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217"/>
            <p:cNvSpPr>
              <a:spLocks/>
            </p:cNvSpPr>
            <p:nvPr/>
          </p:nvSpPr>
          <p:spPr bwMode="auto">
            <a:xfrm>
              <a:off x="1137" y="2679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313 w 8"/>
                <a:gd name="T3" fmla="*/ 0 h 6"/>
                <a:gd name="T4" fmla="*/ 283 w 8"/>
                <a:gd name="T5" fmla="*/ 30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  <a:cubicBezTo>
                    <a:pt x="7" y="2"/>
                    <a:pt x="7" y="4"/>
                    <a:pt x="7" y="6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218"/>
            <p:cNvSpPr>
              <a:spLocks/>
            </p:cNvSpPr>
            <p:nvPr/>
          </p:nvSpPr>
          <p:spPr bwMode="auto">
            <a:xfrm>
              <a:off x="1147" y="2783"/>
              <a:ext cx="42" cy="168"/>
            </a:xfrm>
            <a:custGeom>
              <a:avLst/>
              <a:gdLst>
                <a:gd name="T0" fmla="*/ 635 w 17"/>
                <a:gd name="T1" fmla="*/ 0 h 63"/>
                <a:gd name="T2" fmla="*/ 452 w 17"/>
                <a:gd name="T3" fmla="*/ 3187 h 63"/>
                <a:gd name="T4" fmla="*/ 378 w 17"/>
                <a:gd name="T5" fmla="*/ 1821 h 63"/>
                <a:gd name="T6" fmla="*/ 410 w 17"/>
                <a:gd name="T7" fmla="*/ 1003 h 63"/>
                <a:gd name="T8" fmla="*/ 635 w 1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3">
                  <a:moveTo>
                    <a:pt x="17" y="0"/>
                  </a:moveTo>
                  <a:cubicBezTo>
                    <a:pt x="3" y="11"/>
                    <a:pt x="0" y="50"/>
                    <a:pt x="12" y="63"/>
                  </a:cubicBezTo>
                  <a:cubicBezTo>
                    <a:pt x="9" y="56"/>
                    <a:pt x="10" y="45"/>
                    <a:pt x="10" y="36"/>
                  </a:cubicBezTo>
                  <a:cubicBezTo>
                    <a:pt x="11" y="31"/>
                    <a:pt x="9" y="28"/>
                    <a:pt x="11" y="20"/>
                  </a:cubicBezTo>
                  <a:cubicBezTo>
                    <a:pt x="12" y="14"/>
                    <a:pt x="13" y="5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19"/>
            <p:cNvSpPr>
              <a:spLocks/>
            </p:cNvSpPr>
            <p:nvPr/>
          </p:nvSpPr>
          <p:spPr bwMode="auto">
            <a:xfrm>
              <a:off x="994" y="2767"/>
              <a:ext cx="88" cy="99"/>
            </a:xfrm>
            <a:custGeom>
              <a:avLst/>
              <a:gdLst>
                <a:gd name="T0" fmla="*/ 0 w 35"/>
                <a:gd name="T1" fmla="*/ 0 h 37"/>
                <a:gd name="T2" fmla="*/ 475 w 35"/>
                <a:gd name="T3" fmla="*/ 1225 h 37"/>
                <a:gd name="T4" fmla="*/ 1398 w 35"/>
                <a:gd name="T5" fmla="*/ 1897 h 37"/>
                <a:gd name="T6" fmla="*/ 606 w 35"/>
                <a:gd name="T7" fmla="*/ 974 h 37"/>
                <a:gd name="T8" fmla="*/ 0 w 35"/>
                <a:gd name="T9" fmla="*/ 5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cubicBezTo>
                    <a:pt x="0" y="7"/>
                    <a:pt x="8" y="19"/>
                    <a:pt x="12" y="24"/>
                  </a:cubicBezTo>
                  <a:cubicBezTo>
                    <a:pt x="18" y="31"/>
                    <a:pt x="27" y="33"/>
                    <a:pt x="35" y="37"/>
                  </a:cubicBezTo>
                  <a:cubicBezTo>
                    <a:pt x="27" y="31"/>
                    <a:pt x="20" y="27"/>
                    <a:pt x="15" y="19"/>
                  </a:cubicBezTo>
                  <a:cubicBezTo>
                    <a:pt x="11" y="13"/>
                    <a:pt x="3" y="7"/>
                    <a:pt x="0" y="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20"/>
            <p:cNvSpPr>
              <a:spLocks/>
            </p:cNvSpPr>
            <p:nvPr/>
          </p:nvSpPr>
          <p:spPr bwMode="auto">
            <a:xfrm>
              <a:off x="959" y="2746"/>
              <a:ext cx="123" cy="210"/>
            </a:xfrm>
            <a:custGeom>
              <a:avLst/>
              <a:gdLst>
                <a:gd name="T0" fmla="*/ 238 w 49"/>
                <a:gd name="T1" fmla="*/ 0 h 79"/>
                <a:gd name="T2" fmla="*/ 522 w 49"/>
                <a:gd name="T3" fmla="*/ 2105 h 79"/>
                <a:gd name="T4" fmla="*/ 1027 w 49"/>
                <a:gd name="T5" fmla="*/ 2988 h 79"/>
                <a:gd name="T6" fmla="*/ 1343 w 49"/>
                <a:gd name="T7" fmla="*/ 3942 h 79"/>
                <a:gd name="T8" fmla="*/ 1632 w 49"/>
                <a:gd name="T9" fmla="*/ 3341 h 79"/>
                <a:gd name="T10" fmla="*/ 1898 w 49"/>
                <a:gd name="T11" fmla="*/ 2889 h 79"/>
                <a:gd name="T12" fmla="*/ 1185 w 49"/>
                <a:gd name="T13" fmla="*/ 2198 h 79"/>
                <a:gd name="T14" fmla="*/ 238 w 49"/>
                <a:gd name="T15" fmla="*/ 694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79">
                  <a:moveTo>
                    <a:pt x="6" y="0"/>
                  </a:moveTo>
                  <a:cubicBezTo>
                    <a:pt x="0" y="11"/>
                    <a:pt x="7" y="33"/>
                    <a:pt x="13" y="42"/>
                  </a:cubicBezTo>
                  <a:cubicBezTo>
                    <a:pt x="18" y="48"/>
                    <a:pt x="23" y="53"/>
                    <a:pt x="26" y="60"/>
                  </a:cubicBezTo>
                  <a:cubicBezTo>
                    <a:pt x="29" y="66"/>
                    <a:pt x="30" y="74"/>
                    <a:pt x="34" y="79"/>
                  </a:cubicBezTo>
                  <a:cubicBezTo>
                    <a:pt x="38" y="76"/>
                    <a:pt x="38" y="71"/>
                    <a:pt x="41" y="67"/>
                  </a:cubicBezTo>
                  <a:cubicBezTo>
                    <a:pt x="43" y="64"/>
                    <a:pt x="47" y="62"/>
                    <a:pt x="48" y="58"/>
                  </a:cubicBezTo>
                  <a:cubicBezTo>
                    <a:pt x="49" y="50"/>
                    <a:pt x="35" y="48"/>
                    <a:pt x="30" y="44"/>
                  </a:cubicBezTo>
                  <a:cubicBezTo>
                    <a:pt x="20" y="37"/>
                    <a:pt x="8" y="28"/>
                    <a:pt x="6" y="14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21"/>
            <p:cNvSpPr>
              <a:spLocks/>
            </p:cNvSpPr>
            <p:nvPr/>
          </p:nvSpPr>
          <p:spPr bwMode="auto">
            <a:xfrm>
              <a:off x="1062" y="2882"/>
              <a:ext cx="52" cy="77"/>
            </a:xfrm>
            <a:custGeom>
              <a:avLst/>
              <a:gdLst>
                <a:gd name="T0" fmla="*/ 0 w 21"/>
                <a:gd name="T1" fmla="*/ 0 h 29"/>
                <a:gd name="T2" fmla="*/ 565 w 21"/>
                <a:gd name="T3" fmla="*/ 451 h 29"/>
                <a:gd name="T4" fmla="*/ 485 w 21"/>
                <a:gd name="T5" fmla="*/ 14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6" y="4"/>
                    <a:pt x="10" y="3"/>
                    <a:pt x="15" y="9"/>
                  </a:cubicBezTo>
                  <a:cubicBezTo>
                    <a:pt x="18" y="15"/>
                    <a:pt x="21" y="26"/>
                    <a:pt x="13" y="29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22"/>
            <p:cNvSpPr>
              <a:spLocks/>
            </p:cNvSpPr>
            <p:nvPr/>
          </p:nvSpPr>
          <p:spPr bwMode="auto">
            <a:xfrm>
              <a:off x="1017" y="2636"/>
              <a:ext cx="142" cy="120"/>
            </a:xfrm>
            <a:custGeom>
              <a:avLst/>
              <a:gdLst>
                <a:gd name="T0" fmla="*/ 725 w 57"/>
                <a:gd name="T1" fmla="*/ 456 h 45"/>
                <a:gd name="T2" fmla="*/ 1702 w 57"/>
                <a:gd name="T3" fmla="*/ 1459 h 45"/>
                <a:gd name="T4" fmla="*/ 1931 w 57"/>
                <a:gd name="T5" fmla="*/ 2125 h 45"/>
                <a:gd name="T6" fmla="*/ 2043 w 57"/>
                <a:gd name="T7" fmla="*/ 1365 h 45"/>
                <a:gd name="T8" fmla="*/ 1806 w 57"/>
                <a:gd name="T9" fmla="*/ 909 h 45"/>
                <a:gd name="T10" fmla="*/ 1111 w 57"/>
                <a:gd name="T11" fmla="*/ 512 h 45"/>
                <a:gd name="T12" fmla="*/ 0 w 57"/>
                <a:gd name="T13" fmla="*/ 0 h 45"/>
                <a:gd name="T14" fmla="*/ 924 w 57"/>
                <a:gd name="T15" fmla="*/ 66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45">
                  <a:moveTo>
                    <a:pt x="19" y="9"/>
                  </a:moveTo>
                  <a:cubicBezTo>
                    <a:pt x="26" y="16"/>
                    <a:pt x="37" y="20"/>
                    <a:pt x="44" y="29"/>
                  </a:cubicBezTo>
                  <a:cubicBezTo>
                    <a:pt x="46" y="31"/>
                    <a:pt x="49" y="41"/>
                    <a:pt x="50" y="42"/>
                  </a:cubicBezTo>
                  <a:cubicBezTo>
                    <a:pt x="57" y="45"/>
                    <a:pt x="54" y="31"/>
                    <a:pt x="53" y="27"/>
                  </a:cubicBezTo>
                  <a:cubicBezTo>
                    <a:pt x="52" y="21"/>
                    <a:pt x="52" y="21"/>
                    <a:pt x="47" y="18"/>
                  </a:cubicBezTo>
                  <a:cubicBezTo>
                    <a:pt x="41" y="15"/>
                    <a:pt x="35" y="12"/>
                    <a:pt x="29" y="10"/>
                  </a:cubicBezTo>
                  <a:cubicBezTo>
                    <a:pt x="19" y="6"/>
                    <a:pt x="10" y="2"/>
                    <a:pt x="0" y="0"/>
                  </a:cubicBezTo>
                  <a:cubicBezTo>
                    <a:pt x="4" y="4"/>
                    <a:pt x="18" y="10"/>
                    <a:pt x="24" y="13"/>
                  </a:cubicBezTo>
                </a:path>
              </a:pathLst>
            </a:custGeom>
            <a:solidFill>
              <a:srgbClr val="4A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23"/>
            <p:cNvSpPr>
              <a:spLocks/>
            </p:cNvSpPr>
            <p:nvPr/>
          </p:nvSpPr>
          <p:spPr bwMode="auto">
            <a:xfrm>
              <a:off x="449" y="2602"/>
              <a:ext cx="365" cy="314"/>
            </a:xfrm>
            <a:custGeom>
              <a:avLst/>
              <a:gdLst>
                <a:gd name="T0" fmla="*/ 0 w 146"/>
                <a:gd name="T1" fmla="*/ 5921 h 118"/>
                <a:gd name="T2" fmla="*/ 3208 w 146"/>
                <a:gd name="T3" fmla="*/ 907 h 118"/>
                <a:gd name="T4" fmla="*/ 5708 w 146"/>
                <a:gd name="T5" fmla="*/ 303 h 118"/>
                <a:gd name="T6" fmla="*/ 0 w 146"/>
                <a:gd name="T7" fmla="*/ 5921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118">
                  <a:moveTo>
                    <a:pt x="0" y="118"/>
                  </a:moveTo>
                  <a:cubicBezTo>
                    <a:pt x="10" y="73"/>
                    <a:pt x="30" y="36"/>
                    <a:pt x="82" y="18"/>
                  </a:cubicBezTo>
                  <a:cubicBezTo>
                    <a:pt x="135" y="0"/>
                    <a:pt x="146" y="6"/>
                    <a:pt x="146" y="6"/>
                  </a:cubicBezTo>
                  <a:cubicBezTo>
                    <a:pt x="121" y="12"/>
                    <a:pt x="33" y="18"/>
                    <a:pt x="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24"/>
            <p:cNvSpPr>
              <a:spLocks/>
            </p:cNvSpPr>
            <p:nvPr/>
          </p:nvSpPr>
          <p:spPr bwMode="auto">
            <a:xfrm>
              <a:off x="221" y="3242"/>
              <a:ext cx="143" cy="250"/>
            </a:xfrm>
            <a:custGeom>
              <a:avLst/>
              <a:gdLst>
                <a:gd name="T0" fmla="*/ 1422 w 57"/>
                <a:gd name="T1" fmla="*/ 0 h 94"/>
                <a:gd name="T2" fmla="*/ 2260 w 57"/>
                <a:gd name="T3" fmla="*/ 4705 h 94"/>
                <a:gd name="T4" fmla="*/ 1422 w 57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4">
                  <a:moveTo>
                    <a:pt x="36" y="0"/>
                  </a:moveTo>
                  <a:cubicBezTo>
                    <a:pt x="29" y="16"/>
                    <a:pt x="0" y="61"/>
                    <a:pt x="57" y="94"/>
                  </a:cubicBezTo>
                  <a:cubicBezTo>
                    <a:pt x="42" y="84"/>
                    <a:pt x="16" y="59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25"/>
            <p:cNvSpPr>
              <a:spLocks/>
            </p:cNvSpPr>
            <p:nvPr/>
          </p:nvSpPr>
          <p:spPr bwMode="auto">
            <a:xfrm>
              <a:off x="1089" y="3087"/>
              <a:ext cx="188" cy="131"/>
            </a:xfrm>
            <a:custGeom>
              <a:avLst/>
              <a:gdLst>
                <a:gd name="T0" fmla="*/ 283 w 75"/>
                <a:gd name="T1" fmla="*/ 1436 h 49"/>
                <a:gd name="T2" fmla="*/ 1547 w 75"/>
                <a:gd name="T3" fmla="*/ 401 h 49"/>
                <a:gd name="T4" fmla="*/ 2248 w 75"/>
                <a:gd name="T5" fmla="*/ 457 h 49"/>
                <a:gd name="T6" fmla="*/ 2960 w 75"/>
                <a:gd name="T7" fmla="*/ 457 h 49"/>
                <a:gd name="T8" fmla="*/ 867 w 75"/>
                <a:gd name="T9" fmla="*/ 307 h 49"/>
                <a:gd name="T10" fmla="*/ 238 w 75"/>
                <a:gd name="T11" fmla="*/ 973 h 49"/>
                <a:gd name="T12" fmla="*/ 0 w 75"/>
                <a:gd name="T13" fmla="*/ 2502 h 49"/>
                <a:gd name="T14" fmla="*/ 125 w 75"/>
                <a:gd name="T15" fmla="*/ 2101 h 49"/>
                <a:gd name="T16" fmla="*/ 396 w 75"/>
                <a:gd name="T17" fmla="*/ 1436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49">
                  <a:moveTo>
                    <a:pt x="7" y="28"/>
                  </a:moveTo>
                  <a:cubicBezTo>
                    <a:pt x="14" y="17"/>
                    <a:pt x="26" y="7"/>
                    <a:pt x="39" y="8"/>
                  </a:cubicBezTo>
                  <a:cubicBezTo>
                    <a:pt x="45" y="8"/>
                    <a:pt x="51" y="9"/>
                    <a:pt x="57" y="9"/>
                  </a:cubicBezTo>
                  <a:cubicBezTo>
                    <a:pt x="63" y="8"/>
                    <a:pt x="69" y="10"/>
                    <a:pt x="75" y="9"/>
                  </a:cubicBezTo>
                  <a:cubicBezTo>
                    <a:pt x="58" y="8"/>
                    <a:pt x="40" y="0"/>
                    <a:pt x="22" y="6"/>
                  </a:cubicBezTo>
                  <a:cubicBezTo>
                    <a:pt x="16" y="8"/>
                    <a:pt x="9" y="12"/>
                    <a:pt x="6" y="19"/>
                  </a:cubicBezTo>
                  <a:cubicBezTo>
                    <a:pt x="2" y="27"/>
                    <a:pt x="1" y="40"/>
                    <a:pt x="0" y="49"/>
                  </a:cubicBezTo>
                  <a:cubicBezTo>
                    <a:pt x="1" y="47"/>
                    <a:pt x="2" y="44"/>
                    <a:pt x="3" y="41"/>
                  </a:cubicBezTo>
                  <a:cubicBezTo>
                    <a:pt x="4" y="36"/>
                    <a:pt x="7" y="32"/>
                    <a:pt x="10" y="28"/>
                  </a:cubicBezTo>
                </a:path>
              </a:pathLst>
            </a:custGeom>
            <a:solidFill>
              <a:srgbClr val="34C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26"/>
            <p:cNvSpPr>
              <a:spLocks/>
            </p:cNvSpPr>
            <p:nvPr/>
          </p:nvSpPr>
          <p:spPr bwMode="auto">
            <a:xfrm>
              <a:off x="246" y="2474"/>
              <a:ext cx="1313" cy="1269"/>
            </a:xfrm>
            <a:custGeom>
              <a:avLst/>
              <a:gdLst>
                <a:gd name="T0" fmla="*/ 3096 w 525"/>
                <a:gd name="T1" fmla="*/ 6822 h 476"/>
                <a:gd name="T2" fmla="*/ 2471 w 525"/>
                <a:gd name="T3" fmla="*/ 11578 h 476"/>
                <a:gd name="T4" fmla="*/ 313 w 525"/>
                <a:gd name="T5" fmla="*/ 16254 h 476"/>
                <a:gd name="T6" fmla="*/ 4897 w 525"/>
                <a:gd name="T7" fmla="*/ 20917 h 476"/>
                <a:gd name="T8" fmla="*/ 13060 w 525"/>
                <a:gd name="T9" fmla="*/ 21416 h 476"/>
                <a:gd name="T10" fmla="*/ 20540 w 525"/>
                <a:gd name="T11" fmla="*/ 24044 h 476"/>
                <a:gd name="T12" fmla="*/ 13498 w 525"/>
                <a:gd name="T13" fmla="*/ 20917 h 476"/>
                <a:gd name="T14" fmla="*/ 5630 w 525"/>
                <a:gd name="T15" fmla="*/ 20200 h 476"/>
                <a:gd name="T16" fmla="*/ 1376 w 525"/>
                <a:gd name="T17" fmla="*/ 16369 h 476"/>
                <a:gd name="T18" fmla="*/ 2864 w 525"/>
                <a:gd name="T19" fmla="*/ 13946 h 476"/>
                <a:gd name="T20" fmla="*/ 4034 w 525"/>
                <a:gd name="T21" fmla="*/ 13831 h 476"/>
                <a:gd name="T22" fmla="*/ 6535 w 525"/>
                <a:gd name="T23" fmla="*/ 14799 h 476"/>
                <a:gd name="T24" fmla="*/ 9231 w 525"/>
                <a:gd name="T25" fmla="*/ 14705 h 476"/>
                <a:gd name="T26" fmla="*/ 11622 w 525"/>
                <a:gd name="T27" fmla="*/ 14649 h 476"/>
                <a:gd name="T28" fmla="*/ 12797 w 525"/>
                <a:gd name="T29" fmla="*/ 15764 h 476"/>
                <a:gd name="T30" fmla="*/ 13968 w 525"/>
                <a:gd name="T31" fmla="*/ 16766 h 476"/>
                <a:gd name="T32" fmla="*/ 14280 w 525"/>
                <a:gd name="T33" fmla="*/ 17278 h 476"/>
                <a:gd name="T34" fmla="*/ 14468 w 525"/>
                <a:gd name="T35" fmla="*/ 17470 h 476"/>
                <a:gd name="T36" fmla="*/ 14435 w 525"/>
                <a:gd name="T37" fmla="*/ 17278 h 476"/>
                <a:gd name="T38" fmla="*/ 14393 w 525"/>
                <a:gd name="T39" fmla="*/ 16710 h 476"/>
                <a:gd name="T40" fmla="*/ 14781 w 525"/>
                <a:gd name="T41" fmla="*/ 16980 h 476"/>
                <a:gd name="T42" fmla="*/ 15018 w 525"/>
                <a:gd name="T43" fmla="*/ 17014 h 476"/>
                <a:gd name="T44" fmla="*/ 15093 w 525"/>
                <a:gd name="T45" fmla="*/ 17129 h 476"/>
                <a:gd name="T46" fmla="*/ 15018 w 525"/>
                <a:gd name="T47" fmla="*/ 16673 h 476"/>
                <a:gd name="T48" fmla="*/ 15093 w 525"/>
                <a:gd name="T49" fmla="*/ 16766 h 476"/>
                <a:gd name="T50" fmla="*/ 15218 w 525"/>
                <a:gd name="T51" fmla="*/ 16766 h 476"/>
                <a:gd name="T52" fmla="*/ 15143 w 525"/>
                <a:gd name="T53" fmla="*/ 16468 h 476"/>
                <a:gd name="T54" fmla="*/ 15018 w 525"/>
                <a:gd name="T55" fmla="*/ 16105 h 476"/>
                <a:gd name="T56" fmla="*/ 14706 w 525"/>
                <a:gd name="T57" fmla="*/ 16012 h 476"/>
                <a:gd name="T58" fmla="*/ 14623 w 525"/>
                <a:gd name="T59" fmla="*/ 15857 h 476"/>
                <a:gd name="T60" fmla="*/ 14080 w 525"/>
                <a:gd name="T61" fmla="*/ 15799 h 476"/>
                <a:gd name="T62" fmla="*/ 13455 w 525"/>
                <a:gd name="T63" fmla="*/ 15047 h 476"/>
                <a:gd name="T64" fmla="*/ 13580 w 525"/>
                <a:gd name="T65" fmla="*/ 14649 h 476"/>
                <a:gd name="T66" fmla="*/ 13998 w 525"/>
                <a:gd name="T67" fmla="*/ 14948 h 476"/>
                <a:gd name="T68" fmla="*/ 14310 w 525"/>
                <a:gd name="T69" fmla="*/ 15345 h 476"/>
                <a:gd name="T70" fmla="*/ 14435 w 525"/>
                <a:gd name="T71" fmla="*/ 15500 h 476"/>
                <a:gd name="T72" fmla="*/ 14435 w 525"/>
                <a:gd name="T73" fmla="*/ 15196 h 476"/>
                <a:gd name="T74" fmla="*/ 14623 w 525"/>
                <a:gd name="T75" fmla="*/ 15252 h 476"/>
                <a:gd name="T76" fmla="*/ 14861 w 525"/>
                <a:gd name="T77" fmla="*/ 15345 h 476"/>
                <a:gd name="T78" fmla="*/ 14936 w 525"/>
                <a:gd name="T79" fmla="*/ 15500 h 476"/>
                <a:gd name="T80" fmla="*/ 14781 w 525"/>
                <a:gd name="T81" fmla="*/ 14855 h 476"/>
                <a:gd name="T82" fmla="*/ 15018 w 525"/>
                <a:gd name="T83" fmla="*/ 14948 h 476"/>
                <a:gd name="T84" fmla="*/ 14706 w 525"/>
                <a:gd name="T85" fmla="*/ 14287 h 476"/>
                <a:gd name="T86" fmla="*/ 14235 w 525"/>
                <a:gd name="T87" fmla="*/ 14036 h 476"/>
                <a:gd name="T88" fmla="*/ 13810 w 525"/>
                <a:gd name="T89" fmla="*/ 13796 h 476"/>
                <a:gd name="T90" fmla="*/ 13580 w 525"/>
                <a:gd name="T91" fmla="*/ 13375 h 476"/>
                <a:gd name="T92" fmla="*/ 13655 w 525"/>
                <a:gd name="T93" fmla="*/ 13077 h 476"/>
                <a:gd name="T94" fmla="*/ 13580 w 525"/>
                <a:gd name="T95" fmla="*/ 13226 h 476"/>
                <a:gd name="T96" fmla="*/ 15061 w 525"/>
                <a:gd name="T97" fmla="*/ 12223 h 476"/>
                <a:gd name="T98" fmla="*/ 15769 w 525"/>
                <a:gd name="T99" fmla="*/ 12167 h 476"/>
                <a:gd name="T100" fmla="*/ 17102 w 525"/>
                <a:gd name="T101" fmla="*/ 12735 h 476"/>
                <a:gd name="T102" fmla="*/ 18194 w 525"/>
                <a:gd name="T103" fmla="*/ 12466 h 476"/>
                <a:gd name="T104" fmla="*/ 18852 w 525"/>
                <a:gd name="T105" fmla="*/ 11920 h 476"/>
                <a:gd name="T106" fmla="*/ 18457 w 525"/>
                <a:gd name="T107" fmla="*/ 10307 h 476"/>
                <a:gd name="T108" fmla="*/ 17882 w 525"/>
                <a:gd name="T109" fmla="*/ 8699 h 476"/>
                <a:gd name="T110" fmla="*/ 17444 w 525"/>
                <a:gd name="T111" fmla="*/ 7427 h 476"/>
                <a:gd name="T112" fmla="*/ 16739 w 525"/>
                <a:gd name="T113" fmla="*/ 6156 h 476"/>
                <a:gd name="T114" fmla="*/ 15999 w 525"/>
                <a:gd name="T115" fmla="*/ 4756 h 476"/>
                <a:gd name="T116" fmla="*/ 15143 w 525"/>
                <a:gd name="T117" fmla="*/ 2125 h 476"/>
                <a:gd name="T118" fmla="*/ 14123 w 525"/>
                <a:gd name="T119" fmla="*/ 2367 h 476"/>
                <a:gd name="T120" fmla="*/ 14280 w 525"/>
                <a:gd name="T121" fmla="*/ 3788 h 476"/>
                <a:gd name="T122" fmla="*/ 13685 w 525"/>
                <a:gd name="T123" fmla="*/ 3695 h 476"/>
                <a:gd name="T124" fmla="*/ 3096 w 525"/>
                <a:gd name="T125" fmla="*/ 6822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5"/>
                  </a:moveTo>
                  <a:cubicBezTo>
                    <a:pt x="63" y="190"/>
                    <a:pt x="69" y="211"/>
                    <a:pt x="63" y="229"/>
                  </a:cubicBezTo>
                  <a:cubicBezTo>
                    <a:pt x="56" y="246"/>
                    <a:pt x="19" y="270"/>
                    <a:pt x="8" y="322"/>
                  </a:cubicBezTo>
                  <a:cubicBezTo>
                    <a:pt x="0" y="356"/>
                    <a:pt x="24" y="394"/>
                    <a:pt x="125" y="414"/>
                  </a:cubicBezTo>
                  <a:cubicBezTo>
                    <a:pt x="227" y="435"/>
                    <a:pt x="284" y="422"/>
                    <a:pt x="334" y="424"/>
                  </a:cubicBezTo>
                  <a:cubicBezTo>
                    <a:pt x="385" y="426"/>
                    <a:pt x="490" y="425"/>
                    <a:pt x="525" y="476"/>
                  </a:cubicBezTo>
                  <a:cubicBezTo>
                    <a:pt x="490" y="425"/>
                    <a:pt x="396" y="416"/>
                    <a:pt x="345" y="414"/>
                  </a:cubicBezTo>
                  <a:cubicBezTo>
                    <a:pt x="295" y="412"/>
                    <a:pt x="246" y="420"/>
                    <a:pt x="144" y="400"/>
                  </a:cubicBezTo>
                  <a:cubicBezTo>
                    <a:pt x="60" y="378"/>
                    <a:pt x="28" y="358"/>
                    <a:pt x="35" y="324"/>
                  </a:cubicBezTo>
                  <a:cubicBezTo>
                    <a:pt x="40" y="302"/>
                    <a:pt x="68" y="279"/>
                    <a:pt x="73" y="276"/>
                  </a:cubicBezTo>
                  <a:cubicBezTo>
                    <a:pt x="82" y="270"/>
                    <a:pt x="92" y="268"/>
                    <a:pt x="103" y="274"/>
                  </a:cubicBezTo>
                  <a:cubicBezTo>
                    <a:pt x="121" y="282"/>
                    <a:pt x="156" y="294"/>
                    <a:pt x="167" y="293"/>
                  </a:cubicBezTo>
                  <a:cubicBezTo>
                    <a:pt x="179" y="293"/>
                    <a:pt x="214" y="296"/>
                    <a:pt x="236" y="291"/>
                  </a:cubicBezTo>
                  <a:cubicBezTo>
                    <a:pt x="259" y="286"/>
                    <a:pt x="277" y="273"/>
                    <a:pt x="297" y="290"/>
                  </a:cubicBezTo>
                  <a:cubicBezTo>
                    <a:pt x="305" y="296"/>
                    <a:pt x="318" y="306"/>
                    <a:pt x="327" y="312"/>
                  </a:cubicBezTo>
                  <a:cubicBezTo>
                    <a:pt x="335" y="318"/>
                    <a:pt x="354" y="328"/>
                    <a:pt x="357" y="332"/>
                  </a:cubicBezTo>
                  <a:cubicBezTo>
                    <a:pt x="359" y="336"/>
                    <a:pt x="364" y="341"/>
                    <a:pt x="365" y="342"/>
                  </a:cubicBezTo>
                  <a:cubicBezTo>
                    <a:pt x="367" y="344"/>
                    <a:pt x="367" y="347"/>
                    <a:pt x="370" y="346"/>
                  </a:cubicBezTo>
                  <a:cubicBezTo>
                    <a:pt x="372" y="345"/>
                    <a:pt x="369" y="343"/>
                    <a:pt x="369" y="342"/>
                  </a:cubicBezTo>
                  <a:cubicBezTo>
                    <a:pt x="369" y="340"/>
                    <a:pt x="370" y="334"/>
                    <a:pt x="368" y="331"/>
                  </a:cubicBezTo>
                  <a:cubicBezTo>
                    <a:pt x="370" y="332"/>
                    <a:pt x="375" y="335"/>
                    <a:pt x="378" y="336"/>
                  </a:cubicBezTo>
                  <a:cubicBezTo>
                    <a:pt x="381" y="337"/>
                    <a:pt x="382" y="336"/>
                    <a:pt x="384" y="337"/>
                  </a:cubicBezTo>
                  <a:cubicBezTo>
                    <a:pt x="385" y="338"/>
                    <a:pt x="385" y="340"/>
                    <a:pt x="386" y="339"/>
                  </a:cubicBezTo>
                  <a:cubicBezTo>
                    <a:pt x="388" y="338"/>
                    <a:pt x="387" y="335"/>
                    <a:pt x="384" y="330"/>
                  </a:cubicBezTo>
                  <a:cubicBezTo>
                    <a:pt x="384" y="330"/>
                    <a:pt x="385" y="330"/>
                    <a:pt x="386" y="332"/>
                  </a:cubicBezTo>
                  <a:cubicBezTo>
                    <a:pt x="387" y="333"/>
                    <a:pt x="389" y="332"/>
                    <a:pt x="389" y="332"/>
                  </a:cubicBezTo>
                  <a:cubicBezTo>
                    <a:pt x="389" y="332"/>
                    <a:pt x="388" y="329"/>
                    <a:pt x="387" y="326"/>
                  </a:cubicBezTo>
                  <a:cubicBezTo>
                    <a:pt x="386" y="323"/>
                    <a:pt x="385" y="321"/>
                    <a:pt x="384" y="319"/>
                  </a:cubicBezTo>
                  <a:cubicBezTo>
                    <a:pt x="382" y="317"/>
                    <a:pt x="376" y="317"/>
                    <a:pt x="376" y="317"/>
                  </a:cubicBezTo>
                  <a:cubicBezTo>
                    <a:pt x="376" y="317"/>
                    <a:pt x="375" y="315"/>
                    <a:pt x="374" y="314"/>
                  </a:cubicBezTo>
                  <a:cubicBezTo>
                    <a:pt x="372" y="312"/>
                    <a:pt x="361" y="313"/>
                    <a:pt x="360" y="313"/>
                  </a:cubicBezTo>
                  <a:cubicBezTo>
                    <a:pt x="359" y="312"/>
                    <a:pt x="345" y="300"/>
                    <a:pt x="344" y="298"/>
                  </a:cubicBezTo>
                  <a:cubicBezTo>
                    <a:pt x="342" y="295"/>
                    <a:pt x="345" y="290"/>
                    <a:pt x="347" y="290"/>
                  </a:cubicBezTo>
                  <a:cubicBezTo>
                    <a:pt x="349" y="291"/>
                    <a:pt x="355" y="292"/>
                    <a:pt x="358" y="296"/>
                  </a:cubicBezTo>
                  <a:cubicBezTo>
                    <a:pt x="360" y="298"/>
                    <a:pt x="364" y="302"/>
                    <a:pt x="366" y="304"/>
                  </a:cubicBezTo>
                  <a:cubicBezTo>
                    <a:pt x="369" y="306"/>
                    <a:pt x="367" y="307"/>
                    <a:pt x="369" y="307"/>
                  </a:cubicBezTo>
                  <a:cubicBezTo>
                    <a:pt x="370" y="307"/>
                    <a:pt x="371" y="305"/>
                    <a:pt x="369" y="301"/>
                  </a:cubicBezTo>
                  <a:cubicBezTo>
                    <a:pt x="369" y="301"/>
                    <a:pt x="371" y="301"/>
                    <a:pt x="374" y="302"/>
                  </a:cubicBezTo>
                  <a:cubicBezTo>
                    <a:pt x="376" y="302"/>
                    <a:pt x="379" y="303"/>
                    <a:pt x="380" y="304"/>
                  </a:cubicBezTo>
                  <a:cubicBezTo>
                    <a:pt x="381" y="306"/>
                    <a:pt x="381" y="309"/>
                    <a:pt x="382" y="307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3"/>
                    <a:pt x="380" y="285"/>
                    <a:pt x="376" y="283"/>
                  </a:cubicBezTo>
                  <a:cubicBezTo>
                    <a:pt x="373" y="280"/>
                    <a:pt x="366" y="279"/>
                    <a:pt x="364" y="278"/>
                  </a:cubicBezTo>
                  <a:cubicBezTo>
                    <a:pt x="361" y="277"/>
                    <a:pt x="358" y="275"/>
                    <a:pt x="353" y="273"/>
                  </a:cubicBezTo>
                  <a:cubicBezTo>
                    <a:pt x="348" y="271"/>
                    <a:pt x="350" y="271"/>
                    <a:pt x="347" y="265"/>
                  </a:cubicBezTo>
                  <a:cubicBezTo>
                    <a:pt x="347" y="264"/>
                    <a:pt x="347" y="262"/>
                    <a:pt x="349" y="259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1"/>
                  </a:cubicBezTo>
                  <a:cubicBezTo>
                    <a:pt x="416" y="239"/>
                    <a:pt x="430" y="249"/>
                    <a:pt x="437" y="252"/>
                  </a:cubicBezTo>
                  <a:cubicBezTo>
                    <a:pt x="445" y="256"/>
                    <a:pt x="459" y="248"/>
                    <a:pt x="465" y="247"/>
                  </a:cubicBezTo>
                  <a:cubicBezTo>
                    <a:pt x="470" y="246"/>
                    <a:pt x="478" y="244"/>
                    <a:pt x="482" y="236"/>
                  </a:cubicBezTo>
                  <a:cubicBezTo>
                    <a:pt x="487" y="228"/>
                    <a:pt x="478" y="217"/>
                    <a:pt x="472" y="204"/>
                  </a:cubicBezTo>
                  <a:cubicBezTo>
                    <a:pt x="467" y="191"/>
                    <a:pt x="459" y="181"/>
                    <a:pt x="457" y="172"/>
                  </a:cubicBezTo>
                  <a:cubicBezTo>
                    <a:pt x="458" y="151"/>
                    <a:pt x="446" y="147"/>
                    <a:pt x="446" y="147"/>
                  </a:cubicBezTo>
                  <a:cubicBezTo>
                    <a:pt x="446" y="147"/>
                    <a:pt x="434" y="136"/>
                    <a:pt x="428" y="122"/>
                  </a:cubicBezTo>
                  <a:cubicBezTo>
                    <a:pt x="421" y="108"/>
                    <a:pt x="417" y="103"/>
                    <a:pt x="409" y="94"/>
                  </a:cubicBezTo>
                  <a:cubicBezTo>
                    <a:pt x="409" y="94"/>
                    <a:pt x="411" y="62"/>
                    <a:pt x="387" y="42"/>
                  </a:cubicBezTo>
                  <a:cubicBezTo>
                    <a:pt x="363" y="22"/>
                    <a:pt x="357" y="31"/>
                    <a:pt x="361" y="47"/>
                  </a:cubicBezTo>
                  <a:cubicBezTo>
                    <a:pt x="364" y="62"/>
                    <a:pt x="365" y="75"/>
                    <a:pt x="365" y="75"/>
                  </a:cubicBezTo>
                  <a:cubicBezTo>
                    <a:pt x="365" y="75"/>
                    <a:pt x="361" y="78"/>
                    <a:pt x="350" y="73"/>
                  </a:cubicBezTo>
                  <a:cubicBezTo>
                    <a:pt x="183" y="0"/>
                    <a:pt x="92" y="91"/>
                    <a:pt x="79" y="13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27"/>
            <p:cNvSpPr>
              <a:spLocks/>
            </p:cNvSpPr>
            <p:nvPr/>
          </p:nvSpPr>
          <p:spPr bwMode="auto">
            <a:xfrm>
              <a:off x="926" y="2631"/>
              <a:ext cx="236" cy="288"/>
            </a:xfrm>
            <a:custGeom>
              <a:avLst/>
              <a:gdLst>
                <a:gd name="T0" fmla="*/ 3738 w 94"/>
                <a:gd name="T1" fmla="*/ 2675 h 108"/>
                <a:gd name="T2" fmla="*/ 1152 w 94"/>
                <a:gd name="T3" fmla="*/ 1216 h 108"/>
                <a:gd name="T4" fmla="*/ 1948 w 94"/>
                <a:gd name="T5" fmla="*/ 4552 h 108"/>
                <a:gd name="T6" fmla="*/ 2975 w 94"/>
                <a:gd name="T7" fmla="*/ 5461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8">
                  <a:moveTo>
                    <a:pt x="94" y="53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6"/>
                    <a:pt x="49" y="90"/>
                  </a:cubicBezTo>
                  <a:cubicBezTo>
                    <a:pt x="60" y="95"/>
                    <a:pt x="72" y="100"/>
                    <a:pt x="75" y="10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28"/>
            <p:cNvSpPr>
              <a:spLocks/>
            </p:cNvSpPr>
            <p:nvPr/>
          </p:nvSpPr>
          <p:spPr bwMode="auto">
            <a:xfrm>
              <a:off x="1099" y="2794"/>
              <a:ext cx="33" cy="72"/>
            </a:xfrm>
            <a:custGeom>
              <a:avLst/>
              <a:gdLst>
                <a:gd name="T0" fmla="*/ 541 w 13"/>
                <a:gd name="T1" fmla="*/ 0 h 27"/>
                <a:gd name="T2" fmla="*/ 160 w 13"/>
                <a:gd name="T3" fmla="*/ 512 h 27"/>
                <a:gd name="T4" fmla="*/ 327 w 13"/>
                <a:gd name="T5" fmla="*/ 136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cubicBezTo>
                    <a:pt x="2" y="0"/>
                    <a:pt x="0" y="3"/>
                    <a:pt x="4" y="10"/>
                  </a:cubicBezTo>
                  <a:cubicBezTo>
                    <a:pt x="9" y="16"/>
                    <a:pt x="1" y="23"/>
                    <a:pt x="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229"/>
            <p:cNvSpPr>
              <a:spLocks/>
            </p:cNvSpPr>
            <p:nvPr/>
          </p:nvSpPr>
          <p:spPr bwMode="auto">
            <a:xfrm>
              <a:off x="1292" y="3111"/>
              <a:ext cx="65" cy="157"/>
            </a:xfrm>
            <a:custGeom>
              <a:avLst/>
              <a:gdLst>
                <a:gd name="T0" fmla="*/ 1020 w 26"/>
                <a:gd name="T1" fmla="*/ 0 h 59"/>
                <a:gd name="T2" fmla="*/ 238 w 26"/>
                <a:gd name="T3" fmla="*/ 2959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cubicBezTo>
                    <a:pt x="19" y="9"/>
                    <a:pt x="0" y="39"/>
                    <a:pt x="6" y="5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230"/>
            <p:cNvSpPr>
              <a:spLocks/>
            </p:cNvSpPr>
            <p:nvPr/>
          </p:nvSpPr>
          <p:spPr bwMode="auto">
            <a:xfrm>
              <a:off x="1274" y="3108"/>
              <a:ext cx="75" cy="142"/>
            </a:xfrm>
            <a:custGeom>
              <a:avLst/>
              <a:gdLst>
                <a:gd name="T0" fmla="*/ 1175 w 30"/>
                <a:gd name="T1" fmla="*/ 0 h 53"/>
                <a:gd name="T2" fmla="*/ 0 w 30"/>
                <a:gd name="T3" fmla="*/ 2727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4" y="6"/>
                    <a:pt x="1" y="44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231"/>
            <p:cNvSpPr>
              <a:spLocks/>
            </p:cNvSpPr>
            <p:nvPr/>
          </p:nvSpPr>
          <p:spPr bwMode="auto">
            <a:xfrm>
              <a:off x="1247" y="3103"/>
              <a:ext cx="97" cy="117"/>
            </a:xfrm>
            <a:custGeom>
              <a:avLst/>
              <a:gdLst>
                <a:gd name="T0" fmla="*/ 1490 w 39"/>
                <a:gd name="T1" fmla="*/ 0 h 44"/>
                <a:gd name="T2" fmla="*/ 0 w 39"/>
                <a:gd name="T3" fmla="*/ 2199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4">
                  <a:moveTo>
                    <a:pt x="39" y="0"/>
                  </a:moveTo>
                  <a:cubicBezTo>
                    <a:pt x="29" y="7"/>
                    <a:pt x="5" y="37"/>
                    <a:pt x="0" y="4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232"/>
            <p:cNvSpPr>
              <a:spLocks/>
            </p:cNvSpPr>
            <p:nvPr/>
          </p:nvSpPr>
          <p:spPr bwMode="auto">
            <a:xfrm>
              <a:off x="1439" y="3026"/>
              <a:ext cx="43" cy="16"/>
            </a:xfrm>
            <a:custGeom>
              <a:avLst/>
              <a:gdLst>
                <a:gd name="T0" fmla="*/ 698 w 17"/>
                <a:gd name="T1" fmla="*/ 0 h 6"/>
                <a:gd name="T2" fmla="*/ 0 w 17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2" y="1"/>
                    <a:pt x="1" y="5"/>
                    <a:pt x="0" y="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33"/>
            <p:cNvSpPr>
              <a:spLocks/>
            </p:cNvSpPr>
            <p:nvPr/>
          </p:nvSpPr>
          <p:spPr bwMode="auto">
            <a:xfrm>
              <a:off x="1439" y="3012"/>
              <a:ext cx="23" cy="24"/>
            </a:xfrm>
            <a:custGeom>
              <a:avLst/>
              <a:gdLst>
                <a:gd name="T0" fmla="*/ 386 w 9"/>
                <a:gd name="T1" fmla="*/ 0 h 9"/>
                <a:gd name="T2" fmla="*/ 0 w 9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6" y="2"/>
                    <a:pt x="1" y="7"/>
                    <a:pt x="0" y="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234"/>
            <p:cNvSpPr>
              <a:spLocks/>
            </p:cNvSpPr>
            <p:nvPr/>
          </p:nvSpPr>
          <p:spPr bwMode="auto">
            <a:xfrm>
              <a:off x="1434" y="2978"/>
              <a:ext cx="33" cy="50"/>
            </a:xfrm>
            <a:custGeom>
              <a:avLst/>
              <a:gdLst>
                <a:gd name="T0" fmla="*/ 541 w 13"/>
                <a:gd name="T1" fmla="*/ 0 h 19"/>
                <a:gd name="T2" fmla="*/ 0 w 13"/>
                <a:gd name="T3" fmla="*/ 913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8" y="3"/>
                    <a:pt x="1" y="15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235"/>
            <p:cNvSpPr>
              <a:spLocks/>
            </p:cNvSpPr>
            <p:nvPr/>
          </p:nvSpPr>
          <p:spPr bwMode="auto">
            <a:xfrm>
              <a:off x="1327" y="3122"/>
              <a:ext cx="35" cy="136"/>
            </a:xfrm>
            <a:custGeom>
              <a:avLst/>
              <a:gdLst>
                <a:gd name="T0" fmla="*/ 550 w 14"/>
                <a:gd name="T1" fmla="*/ 0 h 51"/>
                <a:gd name="T2" fmla="*/ 83 w 14"/>
                <a:gd name="T3" fmla="*/ 2581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cubicBezTo>
                    <a:pt x="10" y="4"/>
                    <a:pt x="0" y="35"/>
                    <a:pt x="2" y="5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236"/>
            <p:cNvSpPr>
              <a:spLocks/>
            </p:cNvSpPr>
            <p:nvPr/>
          </p:nvSpPr>
          <p:spPr bwMode="auto">
            <a:xfrm>
              <a:off x="1217" y="3098"/>
              <a:ext cx="127" cy="77"/>
            </a:xfrm>
            <a:custGeom>
              <a:avLst/>
              <a:gdLst>
                <a:gd name="T0" fmla="*/ 1960 w 51"/>
                <a:gd name="T1" fmla="*/ 0 h 29"/>
                <a:gd name="T2" fmla="*/ 0 w 51"/>
                <a:gd name="T3" fmla="*/ 1439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7" y="2"/>
                    <a:pt x="14" y="23"/>
                    <a:pt x="0" y="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237"/>
            <p:cNvSpPr>
              <a:spLocks/>
            </p:cNvSpPr>
            <p:nvPr/>
          </p:nvSpPr>
          <p:spPr bwMode="auto">
            <a:xfrm>
              <a:off x="1442" y="3042"/>
              <a:ext cx="27" cy="5"/>
            </a:xfrm>
            <a:custGeom>
              <a:avLst/>
              <a:gdLst>
                <a:gd name="T0" fmla="*/ 0 w 11"/>
                <a:gd name="T1" fmla="*/ 83 h 2"/>
                <a:gd name="T2" fmla="*/ 398 w 11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3" y="1"/>
                    <a:pt x="6" y="0"/>
                    <a:pt x="11" y="2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238"/>
            <p:cNvSpPr>
              <a:spLocks/>
            </p:cNvSpPr>
            <p:nvPr/>
          </p:nvSpPr>
          <p:spPr bwMode="auto">
            <a:xfrm>
              <a:off x="1249" y="2932"/>
              <a:ext cx="68" cy="70"/>
            </a:xfrm>
            <a:custGeom>
              <a:avLst/>
              <a:gdLst>
                <a:gd name="T0" fmla="*/ 1007 w 27"/>
                <a:gd name="T1" fmla="*/ 1212 h 26"/>
                <a:gd name="T2" fmla="*/ 685 w 27"/>
                <a:gd name="T3" fmla="*/ 312 h 26"/>
                <a:gd name="T4" fmla="*/ 50 w 27"/>
                <a:gd name="T5" fmla="*/ 587 h 26"/>
                <a:gd name="T6" fmla="*/ 368 w 27"/>
                <a:gd name="T7" fmla="*/ 1268 h 26"/>
                <a:gd name="T8" fmla="*/ 881 w 27"/>
                <a:gd name="T9" fmla="*/ 1152 h 26"/>
                <a:gd name="T10" fmla="*/ 1007 w 27"/>
                <a:gd name="T11" fmla="*/ 121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3"/>
                  </a:moveTo>
                  <a:cubicBezTo>
                    <a:pt x="23" y="21"/>
                    <a:pt x="27" y="12"/>
                    <a:pt x="17" y="6"/>
                  </a:cubicBezTo>
                  <a:cubicBezTo>
                    <a:pt x="8" y="0"/>
                    <a:pt x="1" y="11"/>
                    <a:pt x="1" y="11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3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239"/>
            <p:cNvSpPr>
              <a:spLocks/>
            </p:cNvSpPr>
            <p:nvPr/>
          </p:nvSpPr>
          <p:spPr bwMode="auto">
            <a:xfrm>
              <a:off x="1254" y="2943"/>
              <a:ext cx="55" cy="59"/>
            </a:xfrm>
            <a:custGeom>
              <a:avLst/>
              <a:gdLst>
                <a:gd name="T0" fmla="*/ 125 w 22"/>
                <a:gd name="T1" fmla="*/ 252 h 22"/>
                <a:gd name="T2" fmla="*/ 625 w 22"/>
                <a:gd name="T3" fmla="*/ 150 h 22"/>
                <a:gd name="T4" fmla="*/ 708 w 22"/>
                <a:gd name="T5" fmla="*/ 826 h 22"/>
                <a:gd name="T6" fmla="*/ 208 w 22"/>
                <a:gd name="T7" fmla="*/ 928 h 22"/>
                <a:gd name="T8" fmla="*/ 125 w 22"/>
                <a:gd name="T9" fmla="*/ 25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5"/>
                  </a:moveTo>
                  <a:cubicBezTo>
                    <a:pt x="6" y="1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1"/>
                    <a:pt x="9" y="22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Freeform 240"/>
            <p:cNvSpPr>
              <a:spLocks/>
            </p:cNvSpPr>
            <p:nvPr/>
          </p:nvSpPr>
          <p:spPr bwMode="auto">
            <a:xfrm>
              <a:off x="1269" y="295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93 h 9"/>
                <a:gd name="T4" fmla="*/ 332 w 9"/>
                <a:gd name="T5" fmla="*/ 363 h 9"/>
                <a:gd name="T6" fmla="*/ 130 w 9"/>
                <a:gd name="T7" fmla="*/ 397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9"/>
                    <a:pt x="4" y="9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Freeform 241"/>
            <p:cNvSpPr>
              <a:spLocks/>
            </p:cNvSpPr>
            <p:nvPr/>
          </p:nvSpPr>
          <p:spPr bwMode="auto">
            <a:xfrm>
              <a:off x="714" y="3258"/>
              <a:ext cx="80" cy="40"/>
            </a:xfrm>
            <a:custGeom>
              <a:avLst/>
              <a:gdLst>
                <a:gd name="T0" fmla="*/ 1250 w 32"/>
                <a:gd name="T1" fmla="*/ 760 h 15"/>
                <a:gd name="T2" fmla="*/ 708 w 32"/>
                <a:gd name="T3" fmla="*/ 307 h 15"/>
                <a:gd name="T4" fmla="*/ 0 w 3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7" y="10"/>
                    <a:pt x="23" y="7"/>
                    <a:pt x="18" y="6"/>
                  </a:cubicBezTo>
                  <a:cubicBezTo>
                    <a:pt x="14" y="5"/>
                    <a:pt x="1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242"/>
            <p:cNvSpPr>
              <a:spLocks/>
            </p:cNvSpPr>
            <p:nvPr/>
          </p:nvSpPr>
          <p:spPr bwMode="auto">
            <a:xfrm>
              <a:off x="691" y="3263"/>
              <a:ext cx="70" cy="40"/>
            </a:xfrm>
            <a:custGeom>
              <a:avLst/>
              <a:gdLst>
                <a:gd name="T0" fmla="*/ 1095 w 28"/>
                <a:gd name="T1" fmla="*/ 760 h 15"/>
                <a:gd name="T2" fmla="*/ 863 w 28"/>
                <a:gd name="T3" fmla="*/ 397 h 15"/>
                <a:gd name="T4" fmla="*/ 0 w 2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cubicBezTo>
                    <a:pt x="26" y="12"/>
                    <a:pt x="24" y="8"/>
                    <a:pt x="22" y="8"/>
                  </a:cubicBezTo>
                  <a:cubicBezTo>
                    <a:pt x="20" y="7"/>
                    <a:pt x="2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243"/>
            <p:cNvSpPr>
              <a:spLocks/>
            </p:cNvSpPr>
            <p:nvPr/>
          </p:nvSpPr>
          <p:spPr bwMode="auto">
            <a:xfrm>
              <a:off x="676" y="3263"/>
              <a:ext cx="8" cy="19"/>
            </a:xfrm>
            <a:custGeom>
              <a:avLst/>
              <a:gdLst>
                <a:gd name="T0" fmla="*/ 149 w 3"/>
                <a:gd name="T1" fmla="*/ 383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4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244"/>
            <p:cNvSpPr>
              <a:spLocks/>
            </p:cNvSpPr>
            <p:nvPr/>
          </p:nvSpPr>
          <p:spPr bwMode="auto">
            <a:xfrm>
              <a:off x="576" y="3234"/>
              <a:ext cx="238" cy="106"/>
            </a:xfrm>
            <a:custGeom>
              <a:avLst/>
              <a:gdLst>
                <a:gd name="T0" fmla="*/ 0 w 95"/>
                <a:gd name="T1" fmla="*/ 0 h 40"/>
                <a:gd name="T2" fmla="*/ 208 w 95"/>
                <a:gd name="T3" fmla="*/ 148 h 40"/>
                <a:gd name="T4" fmla="*/ 1180 w 95"/>
                <a:gd name="T5" fmla="*/ 689 h 40"/>
                <a:gd name="T6" fmla="*/ 1576 w 95"/>
                <a:gd name="T7" fmla="*/ 1375 h 40"/>
                <a:gd name="T8" fmla="*/ 1651 w 95"/>
                <a:gd name="T9" fmla="*/ 1524 h 40"/>
                <a:gd name="T10" fmla="*/ 1701 w 95"/>
                <a:gd name="T11" fmla="*/ 1622 h 40"/>
                <a:gd name="T12" fmla="*/ 1731 w 95"/>
                <a:gd name="T13" fmla="*/ 1524 h 40"/>
                <a:gd name="T14" fmla="*/ 1776 w 95"/>
                <a:gd name="T15" fmla="*/ 1341 h 40"/>
                <a:gd name="T16" fmla="*/ 1701 w 95"/>
                <a:gd name="T17" fmla="*/ 893 h 40"/>
                <a:gd name="T18" fmla="*/ 2277 w 95"/>
                <a:gd name="T19" fmla="*/ 1039 h 40"/>
                <a:gd name="T20" fmla="*/ 2673 w 95"/>
                <a:gd name="T21" fmla="*/ 1677 h 40"/>
                <a:gd name="T22" fmla="*/ 2874 w 95"/>
                <a:gd name="T23" fmla="*/ 1882 h 40"/>
                <a:gd name="T24" fmla="*/ 2956 w 95"/>
                <a:gd name="T25" fmla="*/ 1974 h 40"/>
                <a:gd name="T26" fmla="*/ 2956 w 95"/>
                <a:gd name="T27" fmla="*/ 1882 h 40"/>
                <a:gd name="T28" fmla="*/ 2906 w 95"/>
                <a:gd name="T29" fmla="*/ 1285 h 40"/>
                <a:gd name="T30" fmla="*/ 3194 w 95"/>
                <a:gd name="T31" fmla="*/ 1375 h 40"/>
                <a:gd name="T32" fmla="*/ 3427 w 95"/>
                <a:gd name="T33" fmla="*/ 1524 h 40"/>
                <a:gd name="T34" fmla="*/ 3507 w 95"/>
                <a:gd name="T35" fmla="*/ 1524 h 40"/>
                <a:gd name="T36" fmla="*/ 3507 w 95"/>
                <a:gd name="T37" fmla="*/ 1434 h 40"/>
                <a:gd name="T38" fmla="*/ 3427 w 95"/>
                <a:gd name="T39" fmla="*/ 1195 h 40"/>
                <a:gd name="T40" fmla="*/ 3615 w 95"/>
                <a:gd name="T41" fmla="*/ 1195 h 40"/>
                <a:gd name="T42" fmla="*/ 3740 w 95"/>
                <a:gd name="T43" fmla="*/ 1230 h 40"/>
                <a:gd name="T44" fmla="*/ 3665 w 95"/>
                <a:gd name="T45" fmla="*/ 1081 h 40"/>
                <a:gd name="T46" fmla="*/ 3352 w 95"/>
                <a:gd name="T47" fmla="*/ 689 h 40"/>
                <a:gd name="T48" fmla="*/ 2831 w 95"/>
                <a:gd name="T49" fmla="*/ 451 h 40"/>
                <a:gd name="T50" fmla="*/ 1380 w 95"/>
                <a:gd name="T51" fmla="*/ 392 h 40"/>
                <a:gd name="T52" fmla="*/ 0 w 95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0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10" y="5"/>
                    <a:pt x="26" y="11"/>
                    <a:pt x="30" y="14"/>
                  </a:cubicBezTo>
                  <a:cubicBezTo>
                    <a:pt x="33" y="15"/>
                    <a:pt x="37" y="23"/>
                    <a:pt x="40" y="28"/>
                  </a:cubicBezTo>
                  <a:cubicBezTo>
                    <a:pt x="40" y="29"/>
                    <a:pt x="41" y="30"/>
                    <a:pt x="42" y="31"/>
                  </a:cubicBezTo>
                  <a:cubicBezTo>
                    <a:pt x="43" y="32"/>
                    <a:pt x="43" y="33"/>
                    <a:pt x="43" y="33"/>
                  </a:cubicBezTo>
                  <a:cubicBezTo>
                    <a:pt x="44" y="34"/>
                    <a:pt x="44" y="33"/>
                    <a:pt x="44" y="31"/>
                  </a:cubicBezTo>
                  <a:cubicBezTo>
                    <a:pt x="44" y="30"/>
                    <a:pt x="45" y="28"/>
                    <a:pt x="45" y="27"/>
                  </a:cubicBezTo>
                  <a:cubicBezTo>
                    <a:pt x="44" y="23"/>
                    <a:pt x="43" y="18"/>
                    <a:pt x="43" y="18"/>
                  </a:cubicBezTo>
                  <a:cubicBezTo>
                    <a:pt x="43" y="18"/>
                    <a:pt x="55" y="18"/>
                    <a:pt x="58" y="21"/>
                  </a:cubicBezTo>
                  <a:cubicBezTo>
                    <a:pt x="61" y="24"/>
                    <a:pt x="67" y="31"/>
                    <a:pt x="68" y="34"/>
                  </a:cubicBezTo>
                  <a:cubicBezTo>
                    <a:pt x="69" y="35"/>
                    <a:pt x="71" y="36"/>
                    <a:pt x="73" y="38"/>
                  </a:cubicBezTo>
                  <a:cubicBezTo>
                    <a:pt x="74" y="38"/>
                    <a:pt x="74" y="40"/>
                    <a:pt x="75" y="40"/>
                  </a:cubicBezTo>
                  <a:cubicBezTo>
                    <a:pt x="76" y="40"/>
                    <a:pt x="75" y="39"/>
                    <a:pt x="75" y="38"/>
                  </a:cubicBezTo>
                  <a:cubicBezTo>
                    <a:pt x="75" y="34"/>
                    <a:pt x="74" y="26"/>
                    <a:pt x="74" y="26"/>
                  </a:cubicBezTo>
                  <a:cubicBezTo>
                    <a:pt x="74" y="26"/>
                    <a:pt x="78" y="27"/>
                    <a:pt x="81" y="28"/>
                  </a:cubicBezTo>
                  <a:cubicBezTo>
                    <a:pt x="83" y="29"/>
                    <a:pt x="86" y="30"/>
                    <a:pt x="87" y="31"/>
                  </a:cubicBezTo>
                  <a:cubicBezTo>
                    <a:pt x="88" y="31"/>
                    <a:pt x="88" y="32"/>
                    <a:pt x="89" y="31"/>
                  </a:cubicBezTo>
                  <a:cubicBezTo>
                    <a:pt x="90" y="31"/>
                    <a:pt x="90" y="30"/>
                    <a:pt x="89" y="29"/>
                  </a:cubicBezTo>
                  <a:cubicBezTo>
                    <a:pt x="88" y="27"/>
                    <a:pt x="88" y="25"/>
                    <a:pt x="87" y="24"/>
                  </a:cubicBezTo>
                  <a:cubicBezTo>
                    <a:pt x="87" y="23"/>
                    <a:pt x="90" y="23"/>
                    <a:pt x="92" y="24"/>
                  </a:cubicBezTo>
                  <a:cubicBezTo>
                    <a:pt x="93" y="25"/>
                    <a:pt x="94" y="27"/>
                    <a:pt x="95" y="25"/>
                  </a:cubicBezTo>
                  <a:cubicBezTo>
                    <a:pt x="95" y="24"/>
                    <a:pt x="94" y="23"/>
                    <a:pt x="93" y="22"/>
                  </a:cubicBezTo>
                  <a:cubicBezTo>
                    <a:pt x="91" y="20"/>
                    <a:pt x="87" y="16"/>
                    <a:pt x="85" y="14"/>
                  </a:cubicBezTo>
                  <a:cubicBezTo>
                    <a:pt x="82" y="12"/>
                    <a:pt x="78" y="10"/>
                    <a:pt x="72" y="9"/>
                  </a:cubicBezTo>
                  <a:cubicBezTo>
                    <a:pt x="57" y="9"/>
                    <a:pt x="42" y="8"/>
                    <a:pt x="35" y="8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245"/>
            <p:cNvSpPr>
              <a:spLocks/>
            </p:cNvSpPr>
            <p:nvPr/>
          </p:nvSpPr>
          <p:spPr bwMode="auto">
            <a:xfrm>
              <a:off x="1137" y="3319"/>
              <a:ext cx="70" cy="35"/>
            </a:xfrm>
            <a:custGeom>
              <a:avLst/>
              <a:gdLst>
                <a:gd name="T0" fmla="*/ 1095 w 28"/>
                <a:gd name="T1" fmla="*/ 681 h 13"/>
                <a:gd name="T2" fmla="*/ 675 w 28"/>
                <a:gd name="T3" fmla="*/ 312 h 13"/>
                <a:gd name="T4" fmla="*/ 0 w 2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25" y="9"/>
                    <a:pt x="20" y="6"/>
                    <a:pt x="17" y="6"/>
                  </a:cubicBezTo>
                  <a:cubicBezTo>
                    <a:pt x="14" y="5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246"/>
            <p:cNvSpPr>
              <a:spLocks/>
            </p:cNvSpPr>
            <p:nvPr/>
          </p:nvSpPr>
          <p:spPr bwMode="auto">
            <a:xfrm>
              <a:off x="1137" y="3332"/>
              <a:ext cx="30" cy="24"/>
            </a:xfrm>
            <a:custGeom>
              <a:avLst/>
              <a:gdLst>
                <a:gd name="T0" fmla="*/ 470 w 12"/>
                <a:gd name="T1" fmla="*/ 456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7"/>
                    <a:pt x="2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247"/>
            <p:cNvSpPr>
              <a:spLocks/>
            </p:cNvSpPr>
            <p:nvPr/>
          </p:nvSpPr>
          <p:spPr bwMode="auto">
            <a:xfrm>
              <a:off x="1129" y="3220"/>
              <a:ext cx="40" cy="56"/>
            </a:xfrm>
            <a:custGeom>
              <a:avLst/>
              <a:gdLst>
                <a:gd name="T0" fmla="*/ 625 w 16"/>
                <a:gd name="T1" fmla="*/ 1059 h 21"/>
                <a:gd name="T2" fmla="*/ 395 w 16"/>
                <a:gd name="T3" fmla="*/ 397 h 21"/>
                <a:gd name="T4" fmla="*/ 0 w 1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4" y="17"/>
                    <a:pt x="13" y="12"/>
                    <a:pt x="10" y="8"/>
                  </a:cubicBezTo>
                  <a:cubicBezTo>
                    <a:pt x="6" y="4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248"/>
            <p:cNvSpPr>
              <a:spLocks/>
            </p:cNvSpPr>
            <p:nvPr/>
          </p:nvSpPr>
          <p:spPr bwMode="auto">
            <a:xfrm>
              <a:off x="1164" y="3228"/>
              <a:ext cx="28" cy="30"/>
            </a:xfrm>
            <a:custGeom>
              <a:avLst/>
              <a:gdLst>
                <a:gd name="T0" fmla="*/ 461 w 11"/>
                <a:gd name="T1" fmla="*/ 611 h 11"/>
                <a:gd name="T2" fmla="*/ 0 w 11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9" y="8"/>
                    <a:pt x="4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249"/>
            <p:cNvSpPr>
              <a:spLocks/>
            </p:cNvSpPr>
            <p:nvPr/>
          </p:nvSpPr>
          <p:spPr bwMode="auto">
            <a:xfrm>
              <a:off x="1087" y="3172"/>
              <a:ext cx="27" cy="99"/>
            </a:xfrm>
            <a:custGeom>
              <a:avLst/>
              <a:gdLst>
                <a:gd name="T0" fmla="*/ 326 w 11"/>
                <a:gd name="T1" fmla="*/ 1897 h 37"/>
                <a:gd name="T2" fmla="*/ 398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9" y="37"/>
                  </a:moveTo>
                  <a:cubicBezTo>
                    <a:pt x="3" y="30"/>
                    <a:pt x="0" y="24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250"/>
            <p:cNvSpPr>
              <a:spLocks/>
            </p:cNvSpPr>
            <p:nvPr/>
          </p:nvSpPr>
          <p:spPr bwMode="auto">
            <a:xfrm>
              <a:off x="1162" y="3316"/>
              <a:ext cx="25" cy="3"/>
            </a:xfrm>
            <a:custGeom>
              <a:avLst/>
              <a:gdLst>
                <a:gd name="T0" fmla="*/ 395 w 10"/>
                <a:gd name="T1" fmla="*/ 81 h 1"/>
                <a:gd name="T2" fmla="*/ 0 w 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cubicBezTo>
                    <a:pt x="7" y="0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251"/>
            <p:cNvSpPr>
              <a:spLocks/>
            </p:cNvSpPr>
            <p:nvPr/>
          </p:nvSpPr>
          <p:spPr bwMode="auto">
            <a:xfrm>
              <a:off x="1157" y="2671"/>
              <a:ext cx="2" cy="19"/>
            </a:xfrm>
            <a:custGeom>
              <a:avLst/>
              <a:gdLst>
                <a:gd name="T0" fmla="*/ 16 w 1"/>
                <a:gd name="T1" fmla="*/ 0 h 7"/>
                <a:gd name="T2" fmla="*/ 0 w 1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1" y="5"/>
                    <a:pt x="0" y="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Oval 252"/>
            <p:cNvSpPr>
              <a:spLocks noChangeArrowheads="1"/>
            </p:cNvSpPr>
            <p:nvPr/>
          </p:nvSpPr>
          <p:spPr bwMode="auto">
            <a:xfrm>
              <a:off x="1267" y="2956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42" name="Freeform 253"/>
            <p:cNvSpPr>
              <a:spLocks/>
            </p:cNvSpPr>
            <p:nvPr/>
          </p:nvSpPr>
          <p:spPr bwMode="auto">
            <a:xfrm>
              <a:off x="1152" y="2756"/>
              <a:ext cx="22" cy="22"/>
            </a:xfrm>
            <a:custGeom>
              <a:avLst/>
              <a:gdLst>
                <a:gd name="T0" fmla="*/ 71 w 9"/>
                <a:gd name="T1" fmla="*/ 462 h 8"/>
                <a:gd name="T2" fmla="*/ 323 w 9"/>
                <a:gd name="T3" fmla="*/ 61 h 8"/>
                <a:gd name="T4" fmla="*/ 0 w 9"/>
                <a:gd name="T5" fmla="*/ 16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5" y="6"/>
                    <a:pt x="9" y="5"/>
                    <a:pt x="9" y="1"/>
                  </a:cubicBezTo>
                  <a:cubicBezTo>
                    <a:pt x="6" y="0"/>
                    <a:pt x="2" y="1"/>
                    <a:pt x="0" y="3"/>
                  </a:cubicBezTo>
                </a:path>
              </a:pathLst>
            </a:custGeom>
            <a:solidFill>
              <a:srgbClr val="7DDD82"/>
            </a:solidFill>
            <a:ln w="15875" cap="flat">
              <a:solidFill>
                <a:srgbClr val="7DDD8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254"/>
            <p:cNvSpPr>
              <a:spLocks/>
            </p:cNvSpPr>
            <p:nvPr/>
          </p:nvSpPr>
          <p:spPr bwMode="auto">
            <a:xfrm>
              <a:off x="1139" y="3330"/>
              <a:ext cx="8" cy="13"/>
            </a:xfrm>
            <a:custGeom>
              <a:avLst/>
              <a:gdLst>
                <a:gd name="T0" fmla="*/ 149 w 3"/>
                <a:gd name="T1" fmla="*/ 0 h 5"/>
                <a:gd name="T2" fmla="*/ 0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</a:path>
              </a:pathLst>
            </a:custGeom>
            <a:solidFill>
              <a:srgbClr val="4AD050"/>
            </a:solidFill>
            <a:ln w="15875" cap="flat">
              <a:solidFill>
                <a:srgbClr val="7DDD8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255"/>
            <p:cNvSpPr>
              <a:spLocks/>
            </p:cNvSpPr>
            <p:nvPr/>
          </p:nvSpPr>
          <p:spPr bwMode="auto">
            <a:xfrm>
              <a:off x="1132" y="3223"/>
              <a:ext cx="7" cy="8"/>
            </a:xfrm>
            <a:custGeom>
              <a:avLst/>
              <a:gdLst>
                <a:gd name="T0" fmla="*/ 0 w 3"/>
                <a:gd name="T1" fmla="*/ 149 h 3"/>
                <a:gd name="T2" fmla="*/ 86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solidFill>
              <a:srgbClr val="4AD050"/>
            </a:solidFill>
            <a:ln w="15875" cap="flat">
              <a:solidFill>
                <a:srgbClr val="7DDD8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Freeform 256"/>
            <p:cNvSpPr>
              <a:spLocks/>
            </p:cNvSpPr>
            <p:nvPr/>
          </p:nvSpPr>
          <p:spPr bwMode="auto">
            <a:xfrm>
              <a:off x="1147" y="3239"/>
              <a:ext cx="10" cy="5"/>
            </a:xfrm>
            <a:custGeom>
              <a:avLst/>
              <a:gdLst>
                <a:gd name="T0" fmla="*/ 0 w 4"/>
                <a:gd name="T1" fmla="*/ 83 h 2"/>
                <a:gd name="T2" fmla="*/ 158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</a:path>
              </a:pathLst>
            </a:custGeom>
            <a:solidFill>
              <a:srgbClr val="4AD050"/>
            </a:solidFill>
            <a:ln w="15875" cap="flat">
              <a:solidFill>
                <a:srgbClr val="7DDD8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9" name="Groupe 29"/>
          <p:cNvGrpSpPr/>
          <p:nvPr/>
        </p:nvGrpSpPr>
        <p:grpSpPr>
          <a:xfrm>
            <a:off x="3852061" y="1145881"/>
            <a:ext cx="2683159" cy="1938854"/>
            <a:chOff x="5304687" y="4910485"/>
            <a:chExt cx="2301616" cy="896190"/>
          </a:xfrm>
        </p:grpSpPr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04687" y="4910485"/>
              <a:ext cx="2255716" cy="896190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 rotWithShape="1">
            <a:blip r:embed="rId8"/>
            <a:srcRect l="58488" t="46435" b="29726"/>
            <a:stretch/>
          </p:blipFill>
          <p:spPr>
            <a:xfrm flipH="1">
              <a:off x="6633430" y="5319931"/>
              <a:ext cx="972873" cy="229969"/>
            </a:xfrm>
            <a:prstGeom prst="rect">
              <a:avLst/>
            </a:prstGeom>
          </p:spPr>
        </p:pic>
        <p:sp>
          <p:nvSpPr>
            <p:cNvPr id="152" name="ZoneTexte 151"/>
            <p:cNvSpPr txBox="1"/>
            <p:nvPr/>
          </p:nvSpPr>
          <p:spPr>
            <a:xfrm>
              <a:off x="7170925" y="5540358"/>
              <a:ext cx="328828" cy="21339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NN</a:t>
              </a:r>
            </a:p>
            <a:p>
              <a:endParaRPr lang="fr-FR" sz="1200" dirty="0"/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6699930" y="5540358"/>
              <a:ext cx="361055" cy="21339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WN</a:t>
              </a:r>
            </a:p>
            <a:p>
              <a:endParaRPr lang="fr-FR" sz="1200" dirty="0"/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6179126" y="5540358"/>
              <a:ext cx="367415" cy="21339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NW</a:t>
              </a:r>
            </a:p>
            <a:p>
              <a:endParaRPr lang="fr-FR" sz="1200" dirty="0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5762657" y="5540358"/>
              <a:ext cx="400416" cy="21339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WW</a:t>
              </a:r>
            </a:p>
            <a:p>
              <a:endParaRPr lang="fr-FR" sz="1200" dirty="0"/>
            </a:p>
          </p:txBody>
        </p:sp>
      </p:grpSp>
      <p:sp>
        <p:nvSpPr>
          <p:cNvPr id="157" name="ZoneTexte 156"/>
          <p:cNvSpPr txBox="1"/>
          <p:nvPr/>
        </p:nvSpPr>
        <p:spPr>
          <a:xfrm>
            <a:off x="2865934" y="1826326"/>
            <a:ext cx="4602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NW</a:t>
            </a:r>
            <a:endParaRPr lang="fr-FR" sz="1400" dirty="0"/>
          </a:p>
        </p:txBody>
      </p:sp>
      <p:sp>
        <p:nvSpPr>
          <p:cNvPr id="158" name="ZoneTexte 157"/>
          <p:cNvSpPr txBox="1"/>
          <p:nvPr/>
        </p:nvSpPr>
        <p:spPr>
          <a:xfrm>
            <a:off x="2868288" y="2389096"/>
            <a:ext cx="4602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WN</a:t>
            </a:r>
            <a:endParaRPr lang="fr-FR" sz="1400" dirty="0"/>
          </a:p>
        </p:txBody>
      </p:sp>
      <p:sp>
        <p:nvSpPr>
          <p:cNvPr id="159" name="ZoneTexte 158"/>
          <p:cNvSpPr txBox="1"/>
          <p:nvPr/>
        </p:nvSpPr>
        <p:spPr>
          <a:xfrm>
            <a:off x="2896466" y="2951867"/>
            <a:ext cx="41645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NN</a:t>
            </a:r>
            <a:endParaRPr lang="fr-FR" sz="1400" dirty="0"/>
          </a:p>
        </p:txBody>
      </p:sp>
      <p:sp>
        <p:nvSpPr>
          <p:cNvPr id="160" name="ZoneTexte 159"/>
          <p:cNvSpPr txBox="1"/>
          <p:nvPr/>
        </p:nvSpPr>
        <p:spPr>
          <a:xfrm>
            <a:off x="2840111" y="1263556"/>
            <a:ext cx="50411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WW</a:t>
            </a:r>
            <a:endParaRPr lang="fr-FR" sz="1400" dirty="0"/>
          </a:p>
        </p:txBody>
      </p:sp>
      <p:sp>
        <p:nvSpPr>
          <p:cNvPr id="161" name="ZoneTexte 160"/>
          <p:cNvSpPr txBox="1"/>
          <p:nvPr/>
        </p:nvSpPr>
        <p:spPr>
          <a:xfrm>
            <a:off x="1694195" y="5585888"/>
            <a:ext cx="4602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NW</a:t>
            </a:r>
            <a:endParaRPr lang="fr-FR" sz="1400" dirty="0"/>
          </a:p>
        </p:txBody>
      </p:sp>
      <p:sp>
        <p:nvSpPr>
          <p:cNvPr id="162" name="ZoneTexte 161"/>
          <p:cNvSpPr txBox="1"/>
          <p:nvPr/>
        </p:nvSpPr>
        <p:spPr>
          <a:xfrm>
            <a:off x="1668372" y="5374378"/>
            <a:ext cx="50411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WW</a:t>
            </a:r>
            <a:endParaRPr lang="fr-FR" sz="1400" dirty="0"/>
          </a:p>
        </p:txBody>
      </p:sp>
      <p:sp>
        <p:nvSpPr>
          <p:cNvPr id="163" name="ZoneTexte 162"/>
          <p:cNvSpPr txBox="1"/>
          <p:nvPr/>
        </p:nvSpPr>
        <p:spPr>
          <a:xfrm>
            <a:off x="6081275" y="5616661"/>
            <a:ext cx="4602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WN</a:t>
            </a:r>
            <a:endParaRPr lang="fr-FR" sz="1400" dirty="0"/>
          </a:p>
        </p:txBody>
      </p:sp>
      <p:sp>
        <p:nvSpPr>
          <p:cNvPr id="164" name="ZoneTexte 163"/>
          <p:cNvSpPr txBox="1"/>
          <p:nvPr/>
        </p:nvSpPr>
        <p:spPr>
          <a:xfrm>
            <a:off x="6094686" y="5423139"/>
            <a:ext cx="41645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NN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0532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240323" y="156876"/>
            <a:ext cx="10112564" cy="416690"/>
          </a:xfrm>
        </p:spPr>
        <p:txBody>
          <a:bodyPr>
            <a:noAutofit/>
          </a:bodyPr>
          <a:lstStyle/>
          <a:p>
            <a:r>
              <a:rPr lang="fr-FR" sz="2400" b="1" dirty="0"/>
              <a:t>Causes de l’</a:t>
            </a:r>
            <a:r>
              <a:rPr lang="fr-FR" sz="2400" b="1" dirty="0" err="1"/>
              <a:t>insulino</a:t>
            </a:r>
            <a:r>
              <a:rPr lang="fr-FR" sz="2400" b="1" dirty="0"/>
              <a:t>-résistance</a:t>
            </a:r>
          </a:p>
        </p:txBody>
      </p:sp>
      <p:grpSp>
        <p:nvGrpSpPr>
          <p:cNvPr id="5" name="Group 1835"/>
          <p:cNvGrpSpPr>
            <a:grpSpLocks noChangeAspect="1"/>
          </p:cNvGrpSpPr>
          <p:nvPr/>
        </p:nvGrpSpPr>
        <p:grpSpPr bwMode="auto">
          <a:xfrm>
            <a:off x="3946182" y="3036373"/>
            <a:ext cx="2159000" cy="646112"/>
            <a:chOff x="463" y="3452"/>
            <a:chExt cx="1046" cy="313"/>
          </a:xfrm>
        </p:grpSpPr>
        <p:grpSp>
          <p:nvGrpSpPr>
            <p:cNvPr id="6" name="Group 1836"/>
            <p:cNvGrpSpPr>
              <a:grpSpLocks noChangeAspect="1"/>
            </p:cNvGrpSpPr>
            <p:nvPr/>
          </p:nvGrpSpPr>
          <p:grpSpPr bwMode="auto">
            <a:xfrm>
              <a:off x="463" y="3456"/>
              <a:ext cx="62" cy="144"/>
              <a:chOff x="2693" y="2933"/>
              <a:chExt cx="175" cy="403"/>
            </a:xfrm>
          </p:grpSpPr>
          <p:sp>
            <p:nvSpPr>
              <p:cNvPr id="224" name="Oval 183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5" name="Oval 183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6" name="Freeform 183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184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184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Oval 184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7" name="Group 1843"/>
            <p:cNvGrpSpPr>
              <a:grpSpLocks noChangeAspect="1"/>
            </p:cNvGrpSpPr>
            <p:nvPr/>
          </p:nvGrpSpPr>
          <p:grpSpPr bwMode="auto">
            <a:xfrm rot="10800000">
              <a:off x="463" y="3621"/>
              <a:ext cx="62" cy="144"/>
              <a:chOff x="2693" y="2933"/>
              <a:chExt cx="175" cy="403"/>
            </a:xfrm>
          </p:grpSpPr>
          <p:sp>
            <p:nvSpPr>
              <p:cNvPr id="218" name="Oval 184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9" name="Oval 184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0" name="Freeform 184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84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184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Oval 184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8" name="Group 1850"/>
            <p:cNvGrpSpPr>
              <a:grpSpLocks noChangeAspect="1"/>
            </p:cNvGrpSpPr>
            <p:nvPr/>
          </p:nvGrpSpPr>
          <p:grpSpPr bwMode="auto">
            <a:xfrm>
              <a:off x="529" y="3456"/>
              <a:ext cx="62" cy="144"/>
              <a:chOff x="2693" y="2933"/>
              <a:chExt cx="175" cy="403"/>
            </a:xfrm>
          </p:grpSpPr>
          <p:sp>
            <p:nvSpPr>
              <p:cNvPr id="212" name="Oval 185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3" name="Oval 185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4" name="Freeform 185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85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85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Oval 185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9" name="Group 1857"/>
            <p:cNvGrpSpPr>
              <a:grpSpLocks noChangeAspect="1"/>
            </p:cNvGrpSpPr>
            <p:nvPr/>
          </p:nvGrpSpPr>
          <p:grpSpPr bwMode="auto">
            <a:xfrm rot="10800000">
              <a:off x="529" y="3621"/>
              <a:ext cx="62" cy="144"/>
              <a:chOff x="2693" y="2933"/>
              <a:chExt cx="175" cy="403"/>
            </a:xfrm>
          </p:grpSpPr>
          <p:sp>
            <p:nvSpPr>
              <p:cNvPr id="206" name="Oval 185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7" name="Oval 185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8" name="Freeform 186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186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186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Oval 186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0" name="Group 1864"/>
            <p:cNvGrpSpPr>
              <a:grpSpLocks noChangeAspect="1"/>
            </p:cNvGrpSpPr>
            <p:nvPr/>
          </p:nvGrpSpPr>
          <p:grpSpPr bwMode="auto">
            <a:xfrm>
              <a:off x="593" y="3456"/>
              <a:ext cx="62" cy="144"/>
              <a:chOff x="2693" y="2933"/>
              <a:chExt cx="175" cy="403"/>
            </a:xfrm>
          </p:grpSpPr>
          <p:sp>
            <p:nvSpPr>
              <p:cNvPr id="200" name="Oval 186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1" name="Oval 186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2" name="Freeform 186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86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86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Oval 187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1" name="Group 1871"/>
            <p:cNvGrpSpPr>
              <a:grpSpLocks noChangeAspect="1"/>
            </p:cNvGrpSpPr>
            <p:nvPr/>
          </p:nvGrpSpPr>
          <p:grpSpPr bwMode="auto">
            <a:xfrm rot="10800000">
              <a:off x="593" y="3621"/>
              <a:ext cx="62" cy="144"/>
              <a:chOff x="2693" y="2933"/>
              <a:chExt cx="175" cy="403"/>
            </a:xfrm>
          </p:grpSpPr>
          <p:sp>
            <p:nvSpPr>
              <p:cNvPr id="194" name="Oval 187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5" name="Oval 187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6" name="Freeform 187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87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87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Oval 187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2" name="Group 1878"/>
            <p:cNvGrpSpPr>
              <a:grpSpLocks noChangeAspect="1"/>
            </p:cNvGrpSpPr>
            <p:nvPr/>
          </p:nvGrpSpPr>
          <p:grpSpPr bwMode="auto">
            <a:xfrm>
              <a:off x="658" y="3456"/>
              <a:ext cx="62" cy="144"/>
              <a:chOff x="2693" y="2933"/>
              <a:chExt cx="175" cy="403"/>
            </a:xfrm>
          </p:grpSpPr>
          <p:sp>
            <p:nvSpPr>
              <p:cNvPr id="188" name="Oval 187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9" name="Oval 188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0" name="Freeform 188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88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88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Oval 188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3" name="Group 1885"/>
            <p:cNvGrpSpPr>
              <a:grpSpLocks noChangeAspect="1"/>
            </p:cNvGrpSpPr>
            <p:nvPr/>
          </p:nvGrpSpPr>
          <p:grpSpPr bwMode="auto">
            <a:xfrm rot="10800000">
              <a:off x="658" y="3621"/>
              <a:ext cx="62" cy="144"/>
              <a:chOff x="2693" y="2933"/>
              <a:chExt cx="175" cy="403"/>
            </a:xfrm>
          </p:grpSpPr>
          <p:sp>
            <p:nvSpPr>
              <p:cNvPr id="182" name="Oval 188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3" name="Oval 188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4" name="Freeform 188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188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189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Oval 189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4" name="Group 1892"/>
            <p:cNvGrpSpPr>
              <a:grpSpLocks noChangeAspect="1"/>
            </p:cNvGrpSpPr>
            <p:nvPr/>
          </p:nvGrpSpPr>
          <p:grpSpPr bwMode="auto">
            <a:xfrm>
              <a:off x="726" y="3454"/>
              <a:ext cx="62" cy="144"/>
              <a:chOff x="2693" y="2933"/>
              <a:chExt cx="175" cy="403"/>
            </a:xfrm>
          </p:grpSpPr>
          <p:sp>
            <p:nvSpPr>
              <p:cNvPr id="176" name="Oval 189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7" name="Oval 189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8" name="Freeform 189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189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189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Oval 189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5" name="Group 1899"/>
            <p:cNvGrpSpPr>
              <a:grpSpLocks noChangeAspect="1"/>
            </p:cNvGrpSpPr>
            <p:nvPr/>
          </p:nvGrpSpPr>
          <p:grpSpPr bwMode="auto">
            <a:xfrm rot="10800000">
              <a:off x="726" y="3619"/>
              <a:ext cx="62" cy="144"/>
              <a:chOff x="2693" y="2933"/>
              <a:chExt cx="175" cy="403"/>
            </a:xfrm>
          </p:grpSpPr>
          <p:sp>
            <p:nvSpPr>
              <p:cNvPr id="170" name="Oval 190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1" name="Oval 190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2" name="Freeform 190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190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190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190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6" name="Group 1906"/>
            <p:cNvGrpSpPr>
              <a:grpSpLocks noChangeAspect="1"/>
            </p:cNvGrpSpPr>
            <p:nvPr/>
          </p:nvGrpSpPr>
          <p:grpSpPr bwMode="auto">
            <a:xfrm>
              <a:off x="792" y="3454"/>
              <a:ext cx="62" cy="144"/>
              <a:chOff x="2693" y="2933"/>
              <a:chExt cx="175" cy="403"/>
            </a:xfrm>
          </p:grpSpPr>
          <p:sp>
            <p:nvSpPr>
              <p:cNvPr id="164" name="Oval 190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5" name="Oval 190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6" name="Freeform 190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91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91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Oval 191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7" name="Group 1913"/>
            <p:cNvGrpSpPr>
              <a:grpSpLocks noChangeAspect="1"/>
            </p:cNvGrpSpPr>
            <p:nvPr/>
          </p:nvGrpSpPr>
          <p:grpSpPr bwMode="auto">
            <a:xfrm rot="10800000">
              <a:off x="792" y="3619"/>
              <a:ext cx="62" cy="144"/>
              <a:chOff x="2693" y="2933"/>
              <a:chExt cx="175" cy="403"/>
            </a:xfrm>
          </p:grpSpPr>
          <p:sp>
            <p:nvSpPr>
              <p:cNvPr id="158" name="Oval 191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9" name="Oval 191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0" name="Freeform 191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91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91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Oval 191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8" name="Group 1920"/>
            <p:cNvGrpSpPr>
              <a:grpSpLocks noChangeAspect="1"/>
            </p:cNvGrpSpPr>
            <p:nvPr/>
          </p:nvGrpSpPr>
          <p:grpSpPr bwMode="auto">
            <a:xfrm>
              <a:off x="856" y="3454"/>
              <a:ext cx="62" cy="144"/>
              <a:chOff x="2693" y="2933"/>
              <a:chExt cx="175" cy="403"/>
            </a:xfrm>
          </p:grpSpPr>
          <p:sp>
            <p:nvSpPr>
              <p:cNvPr id="152" name="Oval 192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3" name="Oval 192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4" name="Freeform 192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92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92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Oval 192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9" name="Group 1927"/>
            <p:cNvGrpSpPr>
              <a:grpSpLocks noChangeAspect="1"/>
            </p:cNvGrpSpPr>
            <p:nvPr/>
          </p:nvGrpSpPr>
          <p:grpSpPr bwMode="auto">
            <a:xfrm rot="10800000">
              <a:off x="856" y="3619"/>
              <a:ext cx="62" cy="144"/>
              <a:chOff x="2693" y="2933"/>
              <a:chExt cx="175" cy="403"/>
            </a:xfrm>
          </p:grpSpPr>
          <p:sp>
            <p:nvSpPr>
              <p:cNvPr id="146" name="Oval 192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7" name="Oval 192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8" name="Freeform 193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93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93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Oval 193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0" name="Group 1934"/>
            <p:cNvGrpSpPr>
              <a:grpSpLocks noChangeAspect="1"/>
            </p:cNvGrpSpPr>
            <p:nvPr/>
          </p:nvGrpSpPr>
          <p:grpSpPr bwMode="auto">
            <a:xfrm>
              <a:off x="921" y="3454"/>
              <a:ext cx="62" cy="144"/>
              <a:chOff x="2693" y="2933"/>
              <a:chExt cx="175" cy="403"/>
            </a:xfrm>
          </p:grpSpPr>
          <p:sp>
            <p:nvSpPr>
              <p:cNvPr id="140" name="Oval 193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1" name="Oval 193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2" name="Freeform 193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93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93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Oval 194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1" name="Group 1941"/>
            <p:cNvGrpSpPr>
              <a:grpSpLocks noChangeAspect="1"/>
            </p:cNvGrpSpPr>
            <p:nvPr/>
          </p:nvGrpSpPr>
          <p:grpSpPr bwMode="auto">
            <a:xfrm rot="10800000">
              <a:off x="921" y="3619"/>
              <a:ext cx="62" cy="144"/>
              <a:chOff x="2693" y="2933"/>
              <a:chExt cx="175" cy="403"/>
            </a:xfrm>
          </p:grpSpPr>
          <p:sp>
            <p:nvSpPr>
              <p:cNvPr id="134" name="Oval 194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5" name="Oval 194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6" name="Freeform 194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94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94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Oval 194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2" name="Group 1948"/>
            <p:cNvGrpSpPr>
              <a:grpSpLocks noChangeAspect="1"/>
            </p:cNvGrpSpPr>
            <p:nvPr/>
          </p:nvGrpSpPr>
          <p:grpSpPr bwMode="auto">
            <a:xfrm>
              <a:off x="989" y="3454"/>
              <a:ext cx="62" cy="144"/>
              <a:chOff x="2693" y="2933"/>
              <a:chExt cx="175" cy="403"/>
            </a:xfrm>
          </p:grpSpPr>
          <p:sp>
            <p:nvSpPr>
              <p:cNvPr id="128" name="Oval 194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9" name="Oval 195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0" name="Freeform 195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95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95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Oval 195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3" name="Group 1955"/>
            <p:cNvGrpSpPr>
              <a:grpSpLocks noChangeAspect="1"/>
            </p:cNvGrpSpPr>
            <p:nvPr/>
          </p:nvGrpSpPr>
          <p:grpSpPr bwMode="auto">
            <a:xfrm rot="10800000">
              <a:off x="989" y="3619"/>
              <a:ext cx="62" cy="144"/>
              <a:chOff x="2693" y="2933"/>
              <a:chExt cx="175" cy="403"/>
            </a:xfrm>
          </p:grpSpPr>
          <p:sp>
            <p:nvSpPr>
              <p:cNvPr id="122" name="Oval 195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3" name="Oval 195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4" name="Freeform 195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95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96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Oval 196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4" name="Group 1962"/>
            <p:cNvGrpSpPr>
              <a:grpSpLocks noChangeAspect="1"/>
            </p:cNvGrpSpPr>
            <p:nvPr/>
          </p:nvGrpSpPr>
          <p:grpSpPr bwMode="auto">
            <a:xfrm>
              <a:off x="1055" y="3454"/>
              <a:ext cx="62" cy="144"/>
              <a:chOff x="2693" y="2933"/>
              <a:chExt cx="175" cy="403"/>
            </a:xfrm>
          </p:grpSpPr>
          <p:sp>
            <p:nvSpPr>
              <p:cNvPr id="116" name="Oval 196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7" name="Oval 196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8" name="Freeform 196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196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96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Oval 196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5" name="Group 1969"/>
            <p:cNvGrpSpPr>
              <a:grpSpLocks noChangeAspect="1"/>
            </p:cNvGrpSpPr>
            <p:nvPr/>
          </p:nvGrpSpPr>
          <p:grpSpPr bwMode="auto">
            <a:xfrm rot="10800000">
              <a:off x="1055" y="3619"/>
              <a:ext cx="62" cy="144"/>
              <a:chOff x="2693" y="2933"/>
              <a:chExt cx="175" cy="403"/>
            </a:xfrm>
          </p:grpSpPr>
          <p:sp>
            <p:nvSpPr>
              <p:cNvPr id="110" name="Oval 197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1" name="Oval 197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2" name="Freeform 197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197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197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Oval 197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6" name="Group 1976"/>
            <p:cNvGrpSpPr>
              <a:grpSpLocks noChangeAspect="1"/>
            </p:cNvGrpSpPr>
            <p:nvPr/>
          </p:nvGrpSpPr>
          <p:grpSpPr bwMode="auto">
            <a:xfrm>
              <a:off x="1119" y="3454"/>
              <a:ext cx="62" cy="144"/>
              <a:chOff x="2693" y="2933"/>
              <a:chExt cx="175" cy="403"/>
            </a:xfrm>
          </p:grpSpPr>
          <p:sp>
            <p:nvSpPr>
              <p:cNvPr id="104" name="Oval 197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5" name="Oval 197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6" name="Freeform 197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198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198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Oval 198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7" name="Group 1983"/>
            <p:cNvGrpSpPr>
              <a:grpSpLocks noChangeAspect="1"/>
            </p:cNvGrpSpPr>
            <p:nvPr/>
          </p:nvGrpSpPr>
          <p:grpSpPr bwMode="auto">
            <a:xfrm rot="10800000">
              <a:off x="1119" y="3619"/>
              <a:ext cx="62" cy="144"/>
              <a:chOff x="2693" y="2933"/>
              <a:chExt cx="175" cy="403"/>
            </a:xfrm>
          </p:grpSpPr>
          <p:sp>
            <p:nvSpPr>
              <p:cNvPr id="98" name="Oval 198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9" name="Oval 198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0" name="Freeform 198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98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98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Oval 198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8" name="Group 1990"/>
            <p:cNvGrpSpPr>
              <a:grpSpLocks noChangeAspect="1"/>
            </p:cNvGrpSpPr>
            <p:nvPr/>
          </p:nvGrpSpPr>
          <p:grpSpPr bwMode="auto">
            <a:xfrm>
              <a:off x="1184" y="3454"/>
              <a:ext cx="62" cy="144"/>
              <a:chOff x="2693" y="2933"/>
              <a:chExt cx="175" cy="403"/>
            </a:xfrm>
          </p:grpSpPr>
          <p:sp>
            <p:nvSpPr>
              <p:cNvPr id="92" name="Oval 199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3" name="Oval 199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4" name="Freeform 199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199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199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Oval 199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9" name="Group 1997"/>
            <p:cNvGrpSpPr>
              <a:grpSpLocks noChangeAspect="1"/>
            </p:cNvGrpSpPr>
            <p:nvPr/>
          </p:nvGrpSpPr>
          <p:grpSpPr bwMode="auto">
            <a:xfrm rot="10800000">
              <a:off x="1184" y="3619"/>
              <a:ext cx="62" cy="144"/>
              <a:chOff x="2693" y="2933"/>
              <a:chExt cx="175" cy="403"/>
            </a:xfrm>
          </p:grpSpPr>
          <p:sp>
            <p:nvSpPr>
              <p:cNvPr id="86" name="Oval 199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7" name="Oval 199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8" name="Freeform 200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200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200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Oval 200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0" name="Group 2004"/>
            <p:cNvGrpSpPr>
              <a:grpSpLocks noChangeAspect="1"/>
            </p:cNvGrpSpPr>
            <p:nvPr/>
          </p:nvGrpSpPr>
          <p:grpSpPr bwMode="auto">
            <a:xfrm>
              <a:off x="1252" y="3452"/>
              <a:ext cx="62" cy="144"/>
              <a:chOff x="2693" y="2933"/>
              <a:chExt cx="175" cy="403"/>
            </a:xfrm>
          </p:grpSpPr>
          <p:sp>
            <p:nvSpPr>
              <p:cNvPr id="80" name="Oval 200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1" name="Oval 200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2" name="Freeform 200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200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200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Oval 201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1" name="Group 2011"/>
            <p:cNvGrpSpPr>
              <a:grpSpLocks noChangeAspect="1"/>
            </p:cNvGrpSpPr>
            <p:nvPr/>
          </p:nvGrpSpPr>
          <p:grpSpPr bwMode="auto">
            <a:xfrm rot="10800000">
              <a:off x="1252" y="3617"/>
              <a:ext cx="62" cy="144"/>
              <a:chOff x="2693" y="2933"/>
              <a:chExt cx="175" cy="403"/>
            </a:xfrm>
          </p:grpSpPr>
          <p:sp>
            <p:nvSpPr>
              <p:cNvPr id="74" name="Oval 201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5" name="Oval 201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6" name="Freeform 201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201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201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Oval 201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2" name="Group 2018"/>
            <p:cNvGrpSpPr>
              <a:grpSpLocks noChangeAspect="1"/>
            </p:cNvGrpSpPr>
            <p:nvPr/>
          </p:nvGrpSpPr>
          <p:grpSpPr bwMode="auto">
            <a:xfrm>
              <a:off x="1318" y="3452"/>
              <a:ext cx="62" cy="144"/>
              <a:chOff x="2693" y="2933"/>
              <a:chExt cx="175" cy="403"/>
            </a:xfrm>
          </p:grpSpPr>
          <p:sp>
            <p:nvSpPr>
              <p:cNvPr id="68" name="Oval 201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9" name="Oval 202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0" name="Freeform 202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202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202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Oval 202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3" name="Group 2025"/>
            <p:cNvGrpSpPr>
              <a:grpSpLocks noChangeAspect="1"/>
            </p:cNvGrpSpPr>
            <p:nvPr/>
          </p:nvGrpSpPr>
          <p:grpSpPr bwMode="auto">
            <a:xfrm rot="10800000">
              <a:off x="1318" y="3617"/>
              <a:ext cx="62" cy="144"/>
              <a:chOff x="2693" y="2933"/>
              <a:chExt cx="175" cy="403"/>
            </a:xfrm>
          </p:grpSpPr>
          <p:sp>
            <p:nvSpPr>
              <p:cNvPr id="62" name="Oval 202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3" name="Oval 202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4" name="Freeform 202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202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203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Oval 203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4" name="Group 2032"/>
            <p:cNvGrpSpPr>
              <a:grpSpLocks noChangeAspect="1"/>
            </p:cNvGrpSpPr>
            <p:nvPr/>
          </p:nvGrpSpPr>
          <p:grpSpPr bwMode="auto">
            <a:xfrm>
              <a:off x="1382" y="3452"/>
              <a:ext cx="62" cy="144"/>
              <a:chOff x="2693" y="2933"/>
              <a:chExt cx="175" cy="403"/>
            </a:xfrm>
          </p:grpSpPr>
          <p:sp>
            <p:nvSpPr>
              <p:cNvPr id="56" name="Oval 203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7" name="Oval 203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8" name="Freeform 203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203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203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Oval 203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5" name="Group 2039"/>
            <p:cNvGrpSpPr>
              <a:grpSpLocks noChangeAspect="1"/>
            </p:cNvGrpSpPr>
            <p:nvPr/>
          </p:nvGrpSpPr>
          <p:grpSpPr bwMode="auto">
            <a:xfrm rot="10800000">
              <a:off x="1382" y="3617"/>
              <a:ext cx="62" cy="144"/>
              <a:chOff x="2693" y="2933"/>
              <a:chExt cx="175" cy="403"/>
            </a:xfrm>
          </p:grpSpPr>
          <p:sp>
            <p:nvSpPr>
              <p:cNvPr id="50" name="Oval 204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1" name="Oval 204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2" name="Freeform 204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204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204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Oval 204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6" name="Group 2046"/>
            <p:cNvGrpSpPr>
              <a:grpSpLocks noChangeAspect="1"/>
            </p:cNvGrpSpPr>
            <p:nvPr/>
          </p:nvGrpSpPr>
          <p:grpSpPr bwMode="auto">
            <a:xfrm>
              <a:off x="1447" y="3452"/>
              <a:ext cx="62" cy="144"/>
              <a:chOff x="2693" y="2933"/>
              <a:chExt cx="175" cy="403"/>
            </a:xfrm>
          </p:grpSpPr>
          <p:sp>
            <p:nvSpPr>
              <p:cNvPr id="44" name="Oval 204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5" name="Oval 204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6" name="Freeform 204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05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05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Oval 205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7" name="Group 2053"/>
            <p:cNvGrpSpPr>
              <a:grpSpLocks noChangeAspect="1"/>
            </p:cNvGrpSpPr>
            <p:nvPr/>
          </p:nvGrpSpPr>
          <p:grpSpPr bwMode="auto">
            <a:xfrm rot="10800000">
              <a:off x="1447" y="3617"/>
              <a:ext cx="62" cy="144"/>
              <a:chOff x="2693" y="2933"/>
              <a:chExt cx="175" cy="403"/>
            </a:xfrm>
          </p:grpSpPr>
          <p:sp>
            <p:nvSpPr>
              <p:cNvPr id="38" name="Oval 205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39" name="Oval 205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0" name="Freeform 205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05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05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205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</p:grpSp>
      <p:sp>
        <p:nvSpPr>
          <p:cNvPr id="230" name="Rectangle 229"/>
          <p:cNvSpPr/>
          <p:nvPr/>
        </p:nvSpPr>
        <p:spPr>
          <a:xfrm>
            <a:off x="4839246" y="2857032"/>
            <a:ext cx="69876" cy="86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/>
          <p:cNvSpPr/>
          <p:nvPr/>
        </p:nvSpPr>
        <p:spPr>
          <a:xfrm>
            <a:off x="5114393" y="2857032"/>
            <a:ext cx="69876" cy="86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/>
          <p:cNvSpPr/>
          <p:nvPr/>
        </p:nvSpPr>
        <p:spPr>
          <a:xfrm>
            <a:off x="4856027" y="2483081"/>
            <a:ext cx="351694" cy="33745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3697341" y="240143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Insuline</a:t>
            </a:r>
            <a:endParaRPr lang="fr-FR" dirty="0"/>
          </a:p>
        </p:txBody>
      </p:sp>
      <p:sp>
        <p:nvSpPr>
          <p:cNvPr id="235" name="ZoneTexte 234"/>
          <p:cNvSpPr txBox="1"/>
          <p:nvPr/>
        </p:nvSpPr>
        <p:spPr>
          <a:xfrm>
            <a:off x="4509134" y="4477570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PI3K/AKT</a:t>
            </a:r>
            <a:endParaRPr lang="fr-FR" dirty="0"/>
          </a:p>
        </p:txBody>
      </p:sp>
      <p:sp>
        <p:nvSpPr>
          <p:cNvPr id="236" name="Flèche vers le bas 235"/>
          <p:cNvSpPr/>
          <p:nvPr/>
        </p:nvSpPr>
        <p:spPr>
          <a:xfrm>
            <a:off x="4842296" y="3944170"/>
            <a:ext cx="300296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8" name="Group 38"/>
          <p:cNvGrpSpPr>
            <a:grpSpLocks/>
          </p:cNvGrpSpPr>
          <p:nvPr/>
        </p:nvGrpSpPr>
        <p:grpSpPr bwMode="auto">
          <a:xfrm rot="3404781">
            <a:off x="3344870" y="3828964"/>
            <a:ext cx="572713" cy="1069768"/>
            <a:chOff x="814" y="1146"/>
            <a:chExt cx="1063" cy="2525"/>
          </a:xfrm>
        </p:grpSpPr>
        <p:sp>
          <p:nvSpPr>
            <p:cNvPr id="239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72" name="Image 2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1092" y="3822592"/>
            <a:ext cx="724884" cy="423109"/>
          </a:xfrm>
          <a:prstGeom prst="rect">
            <a:avLst/>
          </a:prstGeom>
        </p:spPr>
      </p:pic>
      <p:grpSp>
        <p:nvGrpSpPr>
          <p:cNvPr id="274" name="Group 3"/>
          <p:cNvGrpSpPr>
            <a:grpSpLocks/>
          </p:cNvGrpSpPr>
          <p:nvPr/>
        </p:nvGrpSpPr>
        <p:grpSpPr bwMode="auto">
          <a:xfrm>
            <a:off x="3453826" y="4534240"/>
            <a:ext cx="764402" cy="447227"/>
            <a:chOff x="1872" y="1257"/>
            <a:chExt cx="2002" cy="1766"/>
          </a:xfrm>
        </p:grpSpPr>
        <p:sp>
          <p:nvSpPr>
            <p:cNvPr id="275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0" name="Multiplier 291"/>
          <p:cNvSpPr/>
          <p:nvPr/>
        </p:nvSpPr>
        <p:spPr>
          <a:xfrm>
            <a:off x="4672737" y="3824731"/>
            <a:ext cx="639413" cy="592989"/>
          </a:xfrm>
          <a:prstGeom prst="mathMultiply">
            <a:avLst>
              <a:gd name="adj1" fmla="val 6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ZoneTexte 290"/>
          <p:cNvSpPr txBox="1"/>
          <p:nvPr/>
        </p:nvSpPr>
        <p:spPr>
          <a:xfrm>
            <a:off x="503426" y="916133"/>
            <a:ext cx="29299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Dépôts ectopiques de lipides</a:t>
            </a:r>
            <a:endParaRPr lang="fr-FR" b="1" dirty="0"/>
          </a:p>
        </p:txBody>
      </p:sp>
      <p:grpSp>
        <p:nvGrpSpPr>
          <p:cNvPr id="292" name="Groupe 293"/>
          <p:cNvGrpSpPr/>
          <p:nvPr/>
        </p:nvGrpSpPr>
        <p:grpSpPr>
          <a:xfrm>
            <a:off x="792824" y="1772129"/>
            <a:ext cx="1091130" cy="629182"/>
            <a:chOff x="4068689" y="3432103"/>
            <a:chExt cx="2086718" cy="1384341"/>
          </a:xfrm>
        </p:grpSpPr>
        <p:pic>
          <p:nvPicPr>
            <p:cNvPr id="293" name="Image 29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8689" y="3432103"/>
              <a:ext cx="1858555" cy="1268044"/>
            </a:xfrm>
            <a:prstGeom prst="rect">
              <a:avLst/>
            </a:prstGeom>
          </p:spPr>
        </p:pic>
        <p:sp>
          <p:nvSpPr>
            <p:cNvPr id="294" name="Rectangle 293"/>
            <p:cNvSpPr/>
            <p:nvPr/>
          </p:nvSpPr>
          <p:spPr>
            <a:xfrm>
              <a:off x="5567881" y="4472412"/>
              <a:ext cx="587526" cy="344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5" name="Group 38"/>
          <p:cNvGrpSpPr>
            <a:grpSpLocks/>
          </p:cNvGrpSpPr>
          <p:nvPr/>
        </p:nvGrpSpPr>
        <p:grpSpPr bwMode="auto">
          <a:xfrm rot="8654912">
            <a:off x="1091873" y="1589802"/>
            <a:ext cx="406128" cy="900648"/>
            <a:chOff x="814" y="1146"/>
            <a:chExt cx="1063" cy="2525"/>
          </a:xfrm>
        </p:grpSpPr>
        <p:sp>
          <p:nvSpPr>
            <p:cNvPr id="296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7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8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9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0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1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2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3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4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5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6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7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8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9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0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1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2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3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4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5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6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7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8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9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0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1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2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3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4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5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6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7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8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329" name="Connecteur droit avec flèche 328"/>
          <p:cNvCxnSpPr/>
          <p:nvPr/>
        </p:nvCxnSpPr>
        <p:spPr>
          <a:xfrm>
            <a:off x="2387602" y="2039708"/>
            <a:ext cx="986731" cy="731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ZoneTexte 329"/>
          <p:cNvSpPr txBox="1"/>
          <p:nvPr/>
        </p:nvSpPr>
        <p:spPr>
          <a:xfrm>
            <a:off x="7366621" y="925051"/>
            <a:ext cx="14813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Inflammation</a:t>
            </a:r>
            <a:endParaRPr lang="fr-FR" b="1" dirty="0"/>
          </a:p>
        </p:txBody>
      </p:sp>
      <p:grpSp>
        <p:nvGrpSpPr>
          <p:cNvPr id="331" name="Group 589"/>
          <p:cNvGrpSpPr>
            <a:grpSpLocks/>
          </p:cNvGrpSpPr>
          <p:nvPr/>
        </p:nvGrpSpPr>
        <p:grpSpPr bwMode="auto">
          <a:xfrm>
            <a:off x="7690097" y="1662655"/>
            <a:ext cx="795864" cy="769626"/>
            <a:chOff x="4318" y="762"/>
            <a:chExt cx="894" cy="972"/>
          </a:xfrm>
        </p:grpSpPr>
        <p:sp>
          <p:nvSpPr>
            <p:cNvPr id="332" name="Freeform 578"/>
            <p:cNvSpPr>
              <a:spLocks/>
            </p:cNvSpPr>
            <p:nvPr/>
          </p:nvSpPr>
          <p:spPr bwMode="auto">
            <a:xfrm>
              <a:off x="4318" y="762"/>
              <a:ext cx="894" cy="972"/>
            </a:xfrm>
            <a:custGeom>
              <a:avLst/>
              <a:gdLst>
                <a:gd name="T0" fmla="*/ 1664 w 447"/>
                <a:gd name="T1" fmla="*/ 1300 h 456"/>
                <a:gd name="T2" fmla="*/ 1684 w 447"/>
                <a:gd name="T3" fmla="*/ 919 h 456"/>
                <a:gd name="T4" fmla="*/ 1576 w 447"/>
                <a:gd name="T5" fmla="*/ 595 h 456"/>
                <a:gd name="T6" fmla="*/ 1536 w 447"/>
                <a:gd name="T7" fmla="*/ 514 h 456"/>
                <a:gd name="T8" fmla="*/ 1520 w 447"/>
                <a:gd name="T9" fmla="*/ 296 h 456"/>
                <a:gd name="T10" fmla="*/ 1484 w 447"/>
                <a:gd name="T11" fmla="*/ 213 h 456"/>
                <a:gd name="T12" fmla="*/ 1404 w 447"/>
                <a:gd name="T13" fmla="*/ 290 h 456"/>
                <a:gd name="T14" fmla="*/ 1452 w 447"/>
                <a:gd name="T15" fmla="*/ 168 h 456"/>
                <a:gd name="T16" fmla="*/ 1348 w 447"/>
                <a:gd name="T17" fmla="*/ 264 h 456"/>
                <a:gd name="T18" fmla="*/ 1204 w 447"/>
                <a:gd name="T19" fmla="*/ 109 h 456"/>
                <a:gd name="T20" fmla="*/ 1152 w 447"/>
                <a:gd name="T21" fmla="*/ 153 h 456"/>
                <a:gd name="T22" fmla="*/ 764 w 447"/>
                <a:gd name="T23" fmla="*/ 160 h 456"/>
                <a:gd name="T24" fmla="*/ 644 w 447"/>
                <a:gd name="T25" fmla="*/ 81 h 456"/>
                <a:gd name="T26" fmla="*/ 632 w 447"/>
                <a:gd name="T27" fmla="*/ 200 h 456"/>
                <a:gd name="T28" fmla="*/ 412 w 447"/>
                <a:gd name="T29" fmla="*/ 177 h 456"/>
                <a:gd name="T30" fmla="*/ 392 w 447"/>
                <a:gd name="T31" fmla="*/ 217 h 456"/>
                <a:gd name="T32" fmla="*/ 312 w 447"/>
                <a:gd name="T33" fmla="*/ 414 h 456"/>
                <a:gd name="T34" fmla="*/ 200 w 447"/>
                <a:gd name="T35" fmla="*/ 509 h 456"/>
                <a:gd name="T36" fmla="*/ 140 w 447"/>
                <a:gd name="T37" fmla="*/ 627 h 456"/>
                <a:gd name="T38" fmla="*/ 88 w 447"/>
                <a:gd name="T39" fmla="*/ 723 h 456"/>
                <a:gd name="T40" fmla="*/ 148 w 447"/>
                <a:gd name="T41" fmla="*/ 1273 h 456"/>
                <a:gd name="T42" fmla="*/ 220 w 447"/>
                <a:gd name="T43" fmla="*/ 1690 h 456"/>
                <a:gd name="T44" fmla="*/ 248 w 447"/>
                <a:gd name="T45" fmla="*/ 1678 h 456"/>
                <a:gd name="T46" fmla="*/ 348 w 447"/>
                <a:gd name="T47" fmla="*/ 1767 h 456"/>
                <a:gd name="T48" fmla="*/ 320 w 447"/>
                <a:gd name="T49" fmla="*/ 1980 h 456"/>
                <a:gd name="T50" fmla="*/ 432 w 447"/>
                <a:gd name="T51" fmla="*/ 1872 h 456"/>
                <a:gd name="T52" fmla="*/ 728 w 447"/>
                <a:gd name="T53" fmla="*/ 2040 h 456"/>
                <a:gd name="T54" fmla="*/ 1308 w 447"/>
                <a:gd name="T55" fmla="*/ 1682 h 456"/>
                <a:gd name="T56" fmla="*/ 1376 w 447"/>
                <a:gd name="T57" fmla="*/ 1678 h 456"/>
                <a:gd name="T58" fmla="*/ 1476 w 447"/>
                <a:gd name="T59" fmla="*/ 1667 h 456"/>
                <a:gd name="T60" fmla="*/ 1700 w 447"/>
                <a:gd name="T61" fmla="*/ 1750 h 456"/>
                <a:gd name="T62" fmla="*/ 1556 w 447"/>
                <a:gd name="T63" fmla="*/ 1609 h 456"/>
                <a:gd name="T64" fmla="*/ 1412 w 447"/>
                <a:gd name="T65" fmla="*/ 1449 h 456"/>
                <a:gd name="T66" fmla="*/ 1620 w 447"/>
                <a:gd name="T67" fmla="*/ 1562 h 456"/>
                <a:gd name="T68" fmla="*/ 1636 w 447"/>
                <a:gd name="T69" fmla="*/ 1381 h 456"/>
                <a:gd name="T70" fmla="*/ 1776 w 447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7" h="456">
                  <a:moveTo>
                    <a:pt x="438" y="310"/>
                  </a:moveTo>
                  <a:cubicBezTo>
                    <a:pt x="431" y="302"/>
                    <a:pt x="426" y="294"/>
                    <a:pt x="416" y="286"/>
                  </a:cubicBezTo>
                  <a:cubicBezTo>
                    <a:pt x="410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2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8" y="129"/>
                    <a:pt x="401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1" y="64"/>
                  </a:cubicBezTo>
                  <a:cubicBezTo>
                    <a:pt x="350" y="62"/>
                    <a:pt x="350" y="61"/>
                    <a:pt x="351" y="59"/>
                  </a:cubicBezTo>
                  <a:cubicBezTo>
                    <a:pt x="352" y="51"/>
                    <a:pt x="362" y="45"/>
                    <a:pt x="363" y="37"/>
                  </a:cubicBezTo>
                  <a:cubicBezTo>
                    <a:pt x="366" y="23"/>
                    <a:pt x="357" y="26"/>
                    <a:pt x="352" y="34"/>
                  </a:cubicBezTo>
                  <a:cubicBezTo>
                    <a:pt x="347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4" y="14"/>
                    <a:pt x="315" y="5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4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1" y="35"/>
                  </a:cubicBezTo>
                  <a:cubicBezTo>
                    <a:pt x="177" y="38"/>
                    <a:pt x="179" y="35"/>
                    <a:pt x="174" y="33"/>
                  </a:cubicBezTo>
                  <a:cubicBezTo>
                    <a:pt x="168" y="30"/>
                    <a:pt x="164" y="19"/>
                    <a:pt x="161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8" y="39"/>
                    <a:pt x="158" y="44"/>
                  </a:cubicBezTo>
                  <a:cubicBezTo>
                    <a:pt x="148" y="50"/>
                    <a:pt x="138" y="54"/>
                    <a:pt x="128" y="54"/>
                  </a:cubicBezTo>
                  <a:cubicBezTo>
                    <a:pt x="118" y="54"/>
                    <a:pt x="108" y="41"/>
                    <a:pt x="103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4"/>
                    <a:pt x="98" y="48"/>
                  </a:cubicBezTo>
                  <a:cubicBezTo>
                    <a:pt x="107" y="51"/>
                    <a:pt x="118" y="55"/>
                    <a:pt x="106" y="70"/>
                  </a:cubicBezTo>
                  <a:cubicBezTo>
                    <a:pt x="102" y="75"/>
                    <a:pt x="96" y="90"/>
                    <a:pt x="78" y="91"/>
                  </a:cubicBezTo>
                  <a:cubicBezTo>
                    <a:pt x="60" y="92"/>
                    <a:pt x="28" y="65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8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3" y="149"/>
                  </a:cubicBezTo>
                  <a:cubicBezTo>
                    <a:pt x="0" y="160"/>
                    <a:pt x="16" y="154"/>
                    <a:pt x="22" y="159"/>
                  </a:cubicBezTo>
                  <a:cubicBezTo>
                    <a:pt x="29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4" y="358"/>
                    <a:pt x="58" y="363"/>
                    <a:pt x="55" y="372"/>
                  </a:cubicBezTo>
                  <a:cubicBezTo>
                    <a:pt x="51" y="381"/>
                    <a:pt x="50" y="389"/>
                    <a:pt x="57" y="393"/>
                  </a:cubicBezTo>
                  <a:cubicBezTo>
                    <a:pt x="64" y="397"/>
                    <a:pt x="62" y="377"/>
                    <a:pt x="62" y="369"/>
                  </a:cubicBezTo>
                  <a:cubicBezTo>
                    <a:pt x="62" y="360"/>
                    <a:pt x="69" y="363"/>
                    <a:pt x="74" y="372"/>
                  </a:cubicBezTo>
                  <a:cubicBezTo>
                    <a:pt x="79" y="381"/>
                    <a:pt x="82" y="386"/>
                    <a:pt x="87" y="389"/>
                  </a:cubicBezTo>
                  <a:cubicBezTo>
                    <a:pt x="91" y="392"/>
                    <a:pt x="87" y="403"/>
                    <a:pt x="87" y="411"/>
                  </a:cubicBezTo>
                  <a:cubicBezTo>
                    <a:pt x="87" y="418"/>
                    <a:pt x="76" y="431"/>
                    <a:pt x="80" y="436"/>
                  </a:cubicBezTo>
                  <a:cubicBezTo>
                    <a:pt x="83" y="442"/>
                    <a:pt x="87" y="435"/>
                    <a:pt x="91" y="425"/>
                  </a:cubicBezTo>
                  <a:cubicBezTo>
                    <a:pt x="96" y="414"/>
                    <a:pt x="102" y="402"/>
                    <a:pt x="108" y="412"/>
                  </a:cubicBezTo>
                  <a:cubicBezTo>
                    <a:pt x="113" y="422"/>
                    <a:pt x="119" y="422"/>
                    <a:pt x="140" y="425"/>
                  </a:cubicBezTo>
                  <a:cubicBezTo>
                    <a:pt x="162" y="427"/>
                    <a:pt x="169" y="443"/>
                    <a:pt x="182" y="449"/>
                  </a:cubicBezTo>
                  <a:cubicBezTo>
                    <a:pt x="195" y="456"/>
                    <a:pt x="214" y="451"/>
                    <a:pt x="232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1"/>
                    <a:pt x="344" y="369"/>
                  </a:cubicBezTo>
                  <a:cubicBezTo>
                    <a:pt x="336" y="357"/>
                    <a:pt x="335" y="354"/>
                    <a:pt x="339" y="349"/>
                  </a:cubicBezTo>
                  <a:cubicBezTo>
                    <a:pt x="349" y="337"/>
                    <a:pt x="365" y="358"/>
                    <a:pt x="369" y="367"/>
                  </a:cubicBezTo>
                  <a:cubicBezTo>
                    <a:pt x="374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5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5" y="317"/>
                    <a:pt x="377" y="329"/>
                  </a:cubicBezTo>
                  <a:cubicBezTo>
                    <a:pt x="386" y="335"/>
                    <a:pt x="392" y="348"/>
                    <a:pt x="405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3" y="292"/>
                    <a:pt x="396" y="300"/>
                    <a:pt x="409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7" y="324"/>
                    <a:pt x="445" y="318"/>
                    <a:pt x="438" y="310"/>
                  </a:cubicBezTo>
                  <a:close/>
                </a:path>
              </a:pathLst>
            </a:custGeom>
            <a:solidFill>
              <a:srgbClr val="CC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Freeform 579"/>
            <p:cNvSpPr>
              <a:spLocks/>
            </p:cNvSpPr>
            <p:nvPr/>
          </p:nvSpPr>
          <p:spPr bwMode="auto">
            <a:xfrm>
              <a:off x="4444" y="1035"/>
              <a:ext cx="518" cy="546"/>
            </a:xfrm>
            <a:custGeom>
              <a:avLst/>
              <a:gdLst>
                <a:gd name="T0" fmla="*/ 272 w 259"/>
                <a:gd name="T1" fmla="*/ 0 h 256"/>
                <a:gd name="T2" fmla="*/ 24 w 259"/>
                <a:gd name="T3" fmla="*/ 495 h 256"/>
                <a:gd name="T4" fmla="*/ 104 w 259"/>
                <a:gd name="T5" fmla="*/ 806 h 256"/>
                <a:gd name="T6" fmla="*/ 324 w 259"/>
                <a:gd name="T7" fmla="*/ 1000 h 256"/>
                <a:gd name="T8" fmla="*/ 648 w 259"/>
                <a:gd name="T9" fmla="*/ 1092 h 256"/>
                <a:gd name="T10" fmla="*/ 908 w 259"/>
                <a:gd name="T11" fmla="*/ 695 h 256"/>
                <a:gd name="T12" fmla="*/ 952 w 259"/>
                <a:gd name="T13" fmla="*/ 459 h 256"/>
                <a:gd name="T14" fmla="*/ 696 w 259"/>
                <a:gd name="T15" fmla="*/ 386 h 256"/>
                <a:gd name="T16" fmla="*/ 588 w 259"/>
                <a:gd name="T17" fmla="*/ 309 h 256"/>
                <a:gd name="T18" fmla="*/ 524 w 259"/>
                <a:gd name="T19" fmla="*/ 149 h 256"/>
                <a:gd name="T20" fmla="*/ 272 w 259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9" h="256">
                  <a:moveTo>
                    <a:pt x="68" y="0"/>
                  </a:moveTo>
                  <a:cubicBezTo>
                    <a:pt x="15" y="7"/>
                    <a:pt x="0" y="63"/>
                    <a:pt x="6" y="109"/>
                  </a:cubicBezTo>
                  <a:cubicBezTo>
                    <a:pt x="9" y="131"/>
                    <a:pt x="15" y="157"/>
                    <a:pt x="26" y="177"/>
                  </a:cubicBezTo>
                  <a:cubicBezTo>
                    <a:pt x="38" y="198"/>
                    <a:pt x="61" y="208"/>
                    <a:pt x="81" y="220"/>
                  </a:cubicBezTo>
                  <a:cubicBezTo>
                    <a:pt x="106" y="237"/>
                    <a:pt x="131" y="256"/>
                    <a:pt x="162" y="240"/>
                  </a:cubicBezTo>
                  <a:cubicBezTo>
                    <a:pt x="196" y="223"/>
                    <a:pt x="208" y="182"/>
                    <a:pt x="227" y="153"/>
                  </a:cubicBezTo>
                  <a:cubicBezTo>
                    <a:pt x="239" y="135"/>
                    <a:pt x="259" y="120"/>
                    <a:pt x="238" y="101"/>
                  </a:cubicBezTo>
                  <a:cubicBezTo>
                    <a:pt x="223" y="87"/>
                    <a:pt x="193" y="92"/>
                    <a:pt x="174" y="85"/>
                  </a:cubicBezTo>
                  <a:cubicBezTo>
                    <a:pt x="165" y="82"/>
                    <a:pt x="151" y="79"/>
                    <a:pt x="147" y="68"/>
                  </a:cubicBezTo>
                  <a:cubicBezTo>
                    <a:pt x="139" y="52"/>
                    <a:pt x="149" y="48"/>
                    <a:pt x="131" y="33"/>
                  </a:cubicBezTo>
                  <a:cubicBezTo>
                    <a:pt x="113" y="16"/>
                    <a:pt x="93" y="3"/>
                    <a:pt x="68" y="0"/>
                  </a:cubicBezTo>
                  <a:close/>
                </a:path>
              </a:pathLst>
            </a:custGeom>
            <a:solidFill>
              <a:srgbClr val="E0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4" name="Freeform 580"/>
            <p:cNvSpPr>
              <a:spLocks/>
            </p:cNvSpPr>
            <p:nvPr/>
          </p:nvSpPr>
          <p:spPr bwMode="auto">
            <a:xfrm>
              <a:off x="4352" y="915"/>
              <a:ext cx="256" cy="459"/>
            </a:xfrm>
            <a:custGeom>
              <a:avLst/>
              <a:gdLst>
                <a:gd name="T0" fmla="*/ 512 w 128"/>
                <a:gd name="T1" fmla="*/ 0 h 215"/>
                <a:gd name="T2" fmla="*/ 140 w 128"/>
                <a:gd name="T3" fmla="*/ 980 h 215"/>
                <a:gd name="T4" fmla="*/ 512 w 128"/>
                <a:gd name="T5" fmla="*/ 0 h 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15">
                  <a:moveTo>
                    <a:pt x="128" y="0"/>
                  </a:moveTo>
                  <a:cubicBezTo>
                    <a:pt x="71" y="19"/>
                    <a:pt x="0" y="101"/>
                    <a:pt x="35" y="215"/>
                  </a:cubicBezTo>
                  <a:cubicBezTo>
                    <a:pt x="27" y="188"/>
                    <a:pt x="29" y="63"/>
                    <a:pt x="1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Freeform 581"/>
            <p:cNvSpPr>
              <a:spLocks/>
            </p:cNvSpPr>
            <p:nvPr/>
          </p:nvSpPr>
          <p:spPr bwMode="auto">
            <a:xfrm>
              <a:off x="4548" y="1069"/>
              <a:ext cx="604" cy="640"/>
            </a:xfrm>
            <a:custGeom>
              <a:avLst/>
              <a:gdLst>
                <a:gd name="T0" fmla="*/ 0 w 302"/>
                <a:gd name="T1" fmla="*/ 1184 h 300"/>
                <a:gd name="T2" fmla="*/ 244 w 302"/>
                <a:gd name="T3" fmla="*/ 1316 h 300"/>
                <a:gd name="T4" fmla="*/ 452 w 302"/>
                <a:gd name="T5" fmla="*/ 1269 h 300"/>
                <a:gd name="T6" fmla="*/ 652 w 302"/>
                <a:gd name="T7" fmla="*/ 1092 h 300"/>
                <a:gd name="T8" fmla="*/ 804 w 302"/>
                <a:gd name="T9" fmla="*/ 924 h 300"/>
                <a:gd name="T10" fmla="*/ 872 w 302"/>
                <a:gd name="T11" fmla="*/ 892 h 300"/>
                <a:gd name="T12" fmla="*/ 904 w 302"/>
                <a:gd name="T13" fmla="*/ 800 h 300"/>
                <a:gd name="T14" fmla="*/ 1044 w 302"/>
                <a:gd name="T15" fmla="*/ 732 h 300"/>
                <a:gd name="T16" fmla="*/ 1084 w 302"/>
                <a:gd name="T17" fmla="*/ 651 h 300"/>
                <a:gd name="T18" fmla="*/ 1160 w 302"/>
                <a:gd name="T19" fmla="*/ 578 h 300"/>
                <a:gd name="T20" fmla="*/ 1180 w 302"/>
                <a:gd name="T21" fmla="*/ 273 h 300"/>
                <a:gd name="T22" fmla="*/ 1052 w 302"/>
                <a:gd name="T23" fmla="*/ 0 h 300"/>
                <a:gd name="T24" fmla="*/ 1040 w 302"/>
                <a:gd name="T25" fmla="*/ 542 h 300"/>
                <a:gd name="T26" fmla="*/ 832 w 302"/>
                <a:gd name="T27" fmla="*/ 691 h 300"/>
                <a:gd name="T28" fmla="*/ 668 w 302"/>
                <a:gd name="T29" fmla="*/ 919 h 300"/>
                <a:gd name="T30" fmla="*/ 488 w 302"/>
                <a:gd name="T31" fmla="*/ 1111 h 300"/>
                <a:gd name="T32" fmla="*/ 344 w 302"/>
                <a:gd name="T33" fmla="*/ 1237 h 300"/>
                <a:gd name="T34" fmla="*/ 172 w 302"/>
                <a:gd name="T35" fmla="*/ 1220 h 300"/>
                <a:gd name="T36" fmla="*/ 8 w 302"/>
                <a:gd name="T37" fmla="*/ 1165 h 3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2" h="300">
                  <a:moveTo>
                    <a:pt x="0" y="260"/>
                  </a:moveTo>
                  <a:cubicBezTo>
                    <a:pt x="18" y="272"/>
                    <a:pt x="42" y="278"/>
                    <a:pt x="61" y="289"/>
                  </a:cubicBezTo>
                  <a:cubicBezTo>
                    <a:pt x="81" y="300"/>
                    <a:pt x="95" y="291"/>
                    <a:pt x="113" y="279"/>
                  </a:cubicBezTo>
                  <a:cubicBezTo>
                    <a:pt x="131" y="267"/>
                    <a:pt x="146" y="252"/>
                    <a:pt x="163" y="240"/>
                  </a:cubicBezTo>
                  <a:cubicBezTo>
                    <a:pt x="179" y="229"/>
                    <a:pt x="187" y="214"/>
                    <a:pt x="201" y="203"/>
                  </a:cubicBezTo>
                  <a:cubicBezTo>
                    <a:pt x="205" y="200"/>
                    <a:pt x="214" y="199"/>
                    <a:pt x="218" y="196"/>
                  </a:cubicBezTo>
                  <a:cubicBezTo>
                    <a:pt x="223" y="190"/>
                    <a:pt x="220" y="182"/>
                    <a:pt x="226" y="176"/>
                  </a:cubicBezTo>
                  <a:cubicBezTo>
                    <a:pt x="238" y="163"/>
                    <a:pt x="251" y="178"/>
                    <a:pt x="261" y="161"/>
                  </a:cubicBezTo>
                  <a:cubicBezTo>
                    <a:pt x="266" y="153"/>
                    <a:pt x="264" y="150"/>
                    <a:pt x="271" y="143"/>
                  </a:cubicBezTo>
                  <a:cubicBezTo>
                    <a:pt x="277" y="138"/>
                    <a:pt x="285" y="135"/>
                    <a:pt x="290" y="127"/>
                  </a:cubicBezTo>
                  <a:cubicBezTo>
                    <a:pt x="302" y="110"/>
                    <a:pt x="298" y="80"/>
                    <a:pt x="295" y="60"/>
                  </a:cubicBezTo>
                  <a:cubicBezTo>
                    <a:pt x="292" y="38"/>
                    <a:pt x="283" y="13"/>
                    <a:pt x="263" y="0"/>
                  </a:cubicBezTo>
                  <a:cubicBezTo>
                    <a:pt x="279" y="37"/>
                    <a:pt x="294" y="85"/>
                    <a:pt x="260" y="119"/>
                  </a:cubicBezTo>
                  <a:cubicBezTo>
                    <a:pt x="246" y="133"/>
                    <a:pt x="223" y="139"/>
                    <a:pt x="208" y="152"/>
                  </a:cubicBezTo>
                  <a:cubicBezTo>
                    <a:pt x="191" y="166"/>
                    <a:pt x="179" y="184"/>
                    <a:pt x="167" y="202"/>
                  </a:cubicBezTo>
                  <a:cubicBezTo>
                    <a:pt x="155" y="221"/>
                    <a:pt x="141" y="232"/>
                    <a:pt x="122" y="244"/>
                  </a:cubicBezTo>
                  <a:cubicBezTo>
                    <a:pt x="111" y="252"/>
                    <a:pt x="98" y="267"/>
                    <a:pt x="86" y="272"/>
                  </a:cubicBezTo>
                  <a:cubicBezTo>
                    <a:pt x="73" y="277"/>
                    <a:pt x="55" y="270"/>
                    <a:pt x="43" y="268"/>
                  </a:cubicBezTo>
                  <a:cubicBezTo>
                    <a:pt x="30" y="266"/>
                    <a:pt x="12" y="264"/>
                    <a:pt x="2" y="256"/>
                  </a:cubicBezTo>
                </a:path>
              </a:pathLst>
            </a:custGeom>
            <a:solidFill>
              <a:srgbClr val="B0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Freeform 582"/>
            <p:cNvSpPr>
              <a:spLocks/>
            </p:cNvSpPr>
            <p:nvPr/>
          </p:nvSpPr>
          <p:spPr bwMode="auto">
            <a:xfrm>
              <a:off x="4480" y="1286"/>
              <a:ext cx="410" cy="267"/>
            </a:xfrm>
            <a:custGeom>
              <a:avLst/>
              <a:gdLst>
                <a:gd name="T0" fmla="*/ 0 w 205"/>
                <a:gd name="T1" fmla="*/ 0 h 125"/>
                <a:gd name="T2" fmla="*/ 124 w 205"/>
                <a:gd name="T3" fmla="*/ 320 h 125"/>
                <a:gd name="T4" fmla="*/ 416 w 205"/>
                <a:gd name="T5" fmla="*/ 521 h 125"/>
                <a:gd name="T6" fmla="*/ 644 w 205"/>
                <a:gd name="T7" fmla="*/ 434 h 125"/>
                <a:gd name="T8" fmla="*/ 820 w 205"/>
                <a:gd name="T9" fmla="*/ 124 h 125"/>
                <a:gd name="T10" fmla="*/ 532 w 205"/>
                <a:gd name="T11" fmla="*/ 434 h 125"/>
                <a:gd name="T12" fmla="*/ 256 w 205"/>
                <a:gd name="T13" fmla="*/ 350 h 125"/>
                <a:gd name="T14" fmla="*/ 0 w 205"/>
                <a:gd name="T15" fmla="*/ 0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125">
                  <a:moveTo>
                    <a:pt x="0" y="0"/>
                  </a:moveTo>
                  <a:cubicBezTo>
                    <a:pt x="9" y="40"/>
                    <a:pt x="7" y="49"/>
                    <a:pt x="31" y="70"/>
                  </a:cubicBezTo>
                  <a:cubicBezTo>
                    <a:pt x="55" y="90"/>
                    <a:pt x="83" y="103"/>
                    <a:pt x="104" y="114"/>
                  </a:cubicBezTo>
                  <a:cubicBezTo>
                    <a:pt x="125" y="125"/>
                    <a:pt x="147" y="112"/>
                    <a:pt x="161" y="95"/>
                  </a:cubicBezTo>
                  <a:cubicBezTo>
                    <a:pt x="175" y="78"/>
                    <a:pt x="186" y="47"/>
                    <a:pt x="205" y="27"/>
                  </a:cubicBezTo>
                  <a:cubicBezTo>
                    <a:pt x="189" y="43"/>
                    <a:pt x="166" y="86"/>
                    <a:pt x="133" y="95"/>
                  </a:cubicBezTo>
                  <a:cubicBezTo>
                    <a:pt x="99" y="105"/>
                    <a:pt x="88" y="92"/>
                    <a:pt x="64" y="77"/>
                  </a:cubicBezTo>
                  <a:cubicBezTo>
                    <a:pt x="32" y="56"/>
                    <a:pt x="9" y="37"/>
                    <a:pt x="0" y="0"/>
                  </a:cubicBezTo>
                </a:path>
              </a:pathLst>
            </a:custGeom>
            <a:solidFill>
              <a:srgbClr val="C69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583"/>
            <p:cNvSpPr>
              <a:spLocks/>
            </p:cNvSpPr>
            <p:nvPr/>
          </p:nvSpPr>
          <p:spPr bwMode="auto">
            <a:xfrm>
              <a:off x="4690" y="1116"/>
              <a:ext cx="188" cy="143"/>
            </a:xfrm>
            <a:custGeom>
              <a:avLst/>
              <a:gdLst>
                <a:gd name="T0" fmla="*/ 0 w 94"/>
                <a:gd name="T1" fmla="*/ 0 h 67"/>
                <a:gd name="T2" fmla="*/ 40 w 94"/>
                <a:gd name="T3" fmla="*/ 92 h 67"/>
                <a:gd name="T4" fmla="*/ 156 w 94"/>
                <a:gd name="T5" fmla="*/ 245 h 67"/>
                <a:gd name="T6" fmla="*/ 376 w 94"/>
                <a:gd name="T7" fmla="*/ 282 h 67"/>
                <a:gd name="T8" fmla="*/ 100 w 94"/>
                <a:gd name="T9" fmla="*/ 265 h 67"/>
                <a:gd name="T10" fmla="*/ 0 w 94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67">
                  <a:moveTo>
                    <a:pt x="0" y="0"/>
                  </a:moveTo>
                  <a:cubicBezTo>
                    <a:pt x="4" y="6"/>
                    <a:pt x="8" y="14"/>
                    <a:pt x="10" y="20"/>
                  </a:cubicBezTo>
                  <a:cubicBezTo>
                    <a:pt x="15" y="34"/>
                    <a:pt x="17" y="47"/>
                    <a:pt x="39" y="54"/>
                  </a:cubicBezTo>
                  <a:cubicBezTo>
                    <a:pt x="67" y="63"/>
                    <a:pt x="94" y="62"/>
                    <a:pt x="94" y="62"/>
                  </a:cubicBezTo>
                  <a:cubicBezTo>
                    <a:pt x="70" y="65"/>
                    <a:pt x="41" y="67"/>
                    <a:pt x="25" y="58"/>
                  </a:cubicBezTo>
                  <a:cubicBezTo>
                    <a:pt x="10" y="48"/>
                    <a:pt x="3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Freeform 584"/>
            <p:cNvSpPr>
              <a:spLocks/>
            </p:cNvSpPr>
            <p:nvPr/>
          </p:nvSpPr>
          <p:spPr bwMode="auto">
            <a:xfrm>
              <a:off x="4318" y="762"/>
              <a:ext cx="892" cy="972"/>
            </a:xfrm>
            <a:custGeom>
              <a:avLst/>
              <a:gdLst>
                <a:gd name="T0" fmla="*/ 1664 w 446"/>
                <a:gd name="T1" fmla="*/ 1305 h 456"/>
                <a:gd name="T2" fmla="*/ 1684 w 446"/>
                <a:gd name="T3" fmla="*/ 919 h 456"/>
                <a:gd name="T4" fmla="*/ 1576 w 446"/>
                <a:gd name="T5" fmla="*/ 595 h 456"/>
                <a:gd name="T6" fmla="*/ 1536 w 446"/>
                <a:gd name="T7" fmla="*/ 514 h 456"/>
                <a:gd name="T8" fmla="*/ 1520 w 446"/>
                <a:gd name="T9" fmla="*/ 296 h 456"/>
                <a:gd name="T10" fmla="*/ 1484 w 446"/>
                <a:gd name="T11" fmla="*/ 213 h 456"/>
                <a:gd name="T12" fmla="*/ 1400 w 446"/>
                <a:gd name="T13" fmla="*/ 290 h 456"/>
                <a:gd name="T14" fmla="*/ 1452 w 446"/>
                <a:gd name="T15" fmla="*/ 168 h 456"/>
                <a:gd name="T16" fmla="*/ 1348 w 446"/>
                <a:gd name="T17" fmla="*/ 264 h 456"/>
                <a:gd name="T18" fmla="*/ 1204 w 446"/>
                <a:gd name="T19" fmla="*/ 109 h 456"/>
                <a:gd name="T20" fmla="*/ 1152 w 446"/>
                <a:gd name="T21" fmla="*/ 153 h 456"/>
                <a:gd name="T22" fmla="*/ 760 w 446"/>
                <a:gd name="T23" fmla="*/ 160 h 456"/>
                <a:gd name="T24" fmla="*/ 640 w 446"/>
                <a:gd name="T25" fmla="*/ 81 h 456"/>
                <a:gd name="T26" fmla="*/ 632 w 446"/>
                <a:gd name="T27" fmla="*/ 205 h 456"/>
                <a:gd name="T28" fmla="*/ 408 w 446"/>
                <a:gd name="T29" fmla="*/ 177 h 456"/>
                <a:gd name="T30" fmla="*/ 392 w 446"/>
                <a:gd name="T31" fmla="*/ 217 h 456"/>
                <a:gd name="T32" fmla="*/ 308 w 446"/>
                <a:gd name="T33" fmla="*/ 414 h 456"/>
                <a:gd name="T34" fmla="*/ 200 w 446"/>
                <a:gd name="T35" fmla="*/ 509 h 456"/>
                <a:gd name="T36" fmla="*/ 140 w 446"/>
                <a:gd name="T37" fmla="*/ 627 h 456"/>
                <a:gd name="T38" fmla="*/ 88 w 446"/>
                <a:gd name="T39" fmla="*/ 723 h 456"/>
                <a:gd name="T40" fmla="*/ 148 w 446"/>
                <a:gd name="T41" fmla="*/ 1273 h 456"/>
                <a:gd name="T42" fmla="*/ 216 w 446"/>
                <a:gd name="T43" fmla="*/ 1690 h 456"/>
                <a:gd name="T44" fmla="*/ 248 w 446"/>
                <a:gd name="T45" fmla="*/ 1678 h 456"/>
                <a:gd name="T46" fmla="*/ 344 w 446"/>
                <a:gd name="T47" fmla="*/ 1767 h 456"/>
                <a:gd name="T48" fmla="*/ 316 w 446"/>
                <a:gd name="T49" fmla="*/ 1987 h 456"/>
                <a:gd name="T50" fmla="*/ 428 w 446"/>
                <a:gd name="T51" fmla="*/ 1872 h 456"/>
                <a:gd name="T52" fmla="*/ 728 w 446"/>
                <a:gd name="T53" fmla="*/ 2044 h 456"/>
                <a:gd name="T54" fmla="*/ 1308 w 446"/>
                <a:gd name="T55" fmla="*/ 1682 h 456"/>
                <a:gd name="T56" fmla="*/ 1372 w 446"/>
                <a:gd name="T57" fmla="*/ 1678 h 456"/>
                <a:gd name="T58" fmla="*/ 1476 w 446"/>
                <a:gd name="T59" fmla="*/ 1667 h 456"/>
                <a:gd name="T60" fmla="*/ 1700 w 446"/>
                <a:gd name="T61" fmla="*/ 1750 h 456"/>
                <a:gd name="T62" fmla="*/ 1556 w 446"/>
                <a:gd name="T63" fmla="*/ 1609 h 456"/>
                <a:gd name="T64" fmla="*/ 1412 w 446"/>
                <a:gd name="T65" fmla="*/ 1449 h 456"/>
                <a:gd name="T66" fmla="*/ 1616 w 446"/>
                <a:gd name="T67" fmla="*/ 1562 h 456"/>
                <a:gd name="T68" fmla="*/ 1632 w 446"/>
                <a:gd name="T69" fmla="*/ 1381 h 456"/>
                <a:gd name="T70" fmla="*/ 1776 w 446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6" h="456">
                  <a:moveTo>
                    <a:pt x="438" y="310"/>
                  </a:moveTo>
                  <a:cubicBezTo>
                    <a:pt x="431" y="302"/>
                    <a:pt x="426" y="294"/>
                    <a:pt x="416" y="287"/>
                  </a:cubicBezTo>
                  <a:cubicBezTo>
                    <a:pt x="409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1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7" y="129"/>
                    <a:pt x="400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0" y="64"/>
                  </a:cubicBezTo>
                  <a:cubicBezTo>
                    <a:pt x="350" y="62"/>
                    <a:pt x="350" y="61"/>
                    <a:pt x="350" y="59"/>
                  </a:cubicBezTo>
                  <a:cubicBezTo>
                    <a:pt x="352" y="51"/>
                    <a:pt x="361" y="45"/>
                    <a:pt x="363" y="37"/>
                  </a:cubicBezTo>
                  <a:cubicBezTo>
                    <a:pt x="365" y="24"/>
                    <a:pt x="357" y="26"/>
                    <a:pt x="351" y="35"/>
                  </a:cubicBezTo>
                  <a:cubicBezTo>
                    <a:pt x="346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3" y="14"/>
                    <a:pt x="314" y="6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3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0" y="35"/>
                  </a:cubicBezTo>
                  <a:cubicBezTo>
                    <a:pt x="177" y="38"/>
                    <a:pt x="179" y="36"/>
                    <a:pt x="174" y="33"/>
                  </a:cubicBezTo>
                  <a:cubicBezTo>
                    <a:pt x="168" y="30"/>
                    <a:pt x="164" y="19"/>
                    <a:pt x="160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7" y="39"/>
                    <a:pt x="158" y="45"/>
                  </a:cubicBezTo>
                  <a:cubicBezTo>
                    <a:pt x="148" y="50"/>
                    <a:pt x="137" y="54"/>
                    <a:pt x="128" y="54"/>
                  </a:cubicBezTo>
                  <a:cubicBezTo>
                    <a:pt x="118" y="54"/>
                    <a:pt x="108" y="41"/>
                    <a:pt x="102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5"/>
                    <a:pt x="98" y="48"/>
                  </a:cubicBezTo>
                  <a:cubicBezTo>
                    <a:pt x="107" y="52"/>
                    <a:pt x="118" y="55"/>
                    <a:pt x="106" y="70"/>
                  </a:cubicBezTo>
                  <a:cubicBezTo>
                    <a:pt x="102" y="75"/>
                    <a:pt x="95" y="90"/>
                    <a:pt x="77" y="91"/>
                  </a:cubicBezTo>
                  <a:cubicBezTo>
                    <a:pt x="60" y="92"/>
                    <a:pt x="28" y="66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7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2" y="149"/>
                  </a:cubicBezTo>
                  <a:cubicBezTo>
                    <a:pt x="0" y="160"/>
                    <a:pt x="15" y="154"/>
                    <a:pt x="22" y="159"/>
                  </a:cubicBezTo>
                  <a:cubicBezTo>
                    <a:pt x="28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3" y="358"/>
                    <a:pt x="58" y="363"/>
                    <a:pt x="54" y="372"/>
                  </a:cubicBezTo>
                  <a:cubicBezTo>
                    <a:pt x="51" y="381"/>
                    <a:pt x="49" y="389"/>
                    <a:pt x="56" y="393"/>
                  </a:cubicBezTo>
                  <a:cubicBezTo>
                    <a:pt x="63" y="397"/>
                    <a:pt x="62" y="377"/>
                    <a:pt x="62" y="369"/>
                  </a:cubicBezTo>
                  <a:cubicBezTo>
                    <a:pt x="62" y="361"/>
                    <a:pt x="69" y="363"/>
                    <a:pt x="74" y="372"/>
                  </a:cubicBezTo>
                  <a:cubicBezTo>
                    <a:pt x="79" y="381"/>
                    <a:pt x="82" y="386"/>
                    <a:pt x="86" y="389"/>
                  </a:cubicBezTo>
                  <a:cubicBezTo>
                    <a:pt x="91" y="393"/>
                    <a:pt x="86" y="403"/>
                    <a:pt x="86" y="411"/>
                  </a:cubicBezTo>
                  <a:cubicBezTo>
                    <a:pt x="86" y="418"/>
                    <a:pt x="76" y="431"/>
                    <a:pt x="79" y="437"/>
                  </a:cubicBezTo>
                  <a:cubicBezTo>
                    <a:pt x="83" y="442"/>
                    <a:pt x="86" y="435"/>
                    <a:pt x="91" y="425"/>
                  </a:cubicBezTo>
                  <a:cubicBezTo>
                    <a:pt x="96" y="414"/>
                    <a:pt x="102" y="402"/>
                    <a:pt x="107" y="412"/>
                  </a:cubicBezTo>
                  <a:cubicBezTo>
                    <a:pt x="113" y="422"/>
                    <a:pt x="118" y="422"/>
                    <a:pt x="140" y="425"/>
                  </a:cubicBezTo>
                  <a:cubicBezTo>
                    <a:pt x="162" y="427"/>
                    <a:pt x="168" y="443"/>
                    <a:pt x="182" y="450"/>
                  </a:cubicBezTo>
                  <a:cubicBezTo>
                    <a:pt x="195" y="456"/>
                    <a:pt x="214" y="451"/>
                    <a:pt x="231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2"/>
                    <a:pt x="343" y="369"/>
                  </a:cubicBezTo>
                  <a:cubicBezTo>
                    <a:pt x="335" y="357"/>
                    <a:pt x="335" y="354"/>
                    <a:pt x="339" y="349"/>
                  </a:cubicBezTo>
                  <a:cubicBezTo>
                    <a:pt x="349" y="338"/>
                    <a:pt x="364" y="358"/>
                    <a:pt x="369" y="367"/>
                  </a:cubicBezTo>
                  <a:cubicBezTo>
                    <a:pt x="373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6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4" y="317"/>
                    <a:pt x="376" y="329"/>
                  </a:cubicBezTo>
                  <a:cubicBezTo>
                    <a:pt x="386" y="335"/>
                    <a:pt x="392" y="348"/>
                    <a:pt x="404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2" y="292"/>
                    <a:pt x="396" y="300"/>
                    <a:pt x="408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6" y="324"/>
                    <a:pt x="445" y="318"/>
                    <a:pt x="438" y="310"/>
                  </a:cubicBezTo>
                  <a:close/>
                </a:path>
              </a:pathLst>
            </a:custGeom>
            <a:noFill/>
            <a:ln w="6350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Freeform 585"/>
            <p:cNvSpPr>
              <a:spLocks/>
            </p:cNvSpPr>
            <p:nvPr/>
          </p:nvSpPr>
          <p:spPr bwMode="auto">
            <a:xfrm>
              <a:off x="4444" y="1033"/>
              <a:ext cx="516" cy="544"/>
            </a:xfrm>
            <a:custGeom>
              <a:avLst/>
              <a:gdLst>
                <a:gd name="T0" fmla="*/ 272 w 258"/>
                <a:gd name="T1" fmla="*/ 0 h 255"/>
                <a:gd name="T2" fmla="*/ 24 w 258"/>
                <a:gd name="T3" fmla="*/ 497 h 255"/>
                <a:gd name="T4" fmla="*/ 104 w 258"/>
                <a:gd name="T5" fmla="*/ 800 h 255"/>
                <a:gd name="T6" fmla="*/ 320 w 258"/>
                <a:gd name="T7" fmla="*/ 1001 h 255"/>
                <a:gd name="T8" fmla="*/ 648 w 258"/>
                <a:gd name="T9" fmla="*/ 1092 h 255"/>
                <a:gd name="T10" fmla="*/ 908 w 258"/>
                <a:gd name="T11" fmla="*/ 695 h 255"/>
                <a:gd name="T12" fmla="*/ 948 w 258"/>
                <a:gd name="T13" fmla="*/ 459 h 255"/>
                <a:gd name="T14" fmla="*/ 692 w 258"/>
                <a:gd name="T15" fmla="*/ 386 h 255"/>
                <a:gd name="T16" fmla="*/ 584 w 258"/>
                <a:gd name="T17" fmla="*/ 309 h 255"/>
                <a:gd name="T18" fmla="*/ 524 w 258"/>
                <a:gd name="T19" fmla="*/ 149 h 255"/>
                <a:gd name="T20" fmla="*/ 272 w 258"/>
                <a:gd name="T21" fmla="*/ 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8" h="255">
                  <a:moveTo>
                    <a:pt x="68" y="0"/>
                  </a:moveTo>
                  <a:cubicBezTo>
                    <a:pt x="15" y="6"/>
                    <a:pt x="0" y="63"/>
                    <a:pt x="6" y="109"/>
                  </a:cubicBezTo>
                  <a:cubicBezTo>
                    <a:pt x="9" y="131"/>
                    <a:pt x="15" y="157"/>
                    <a:pt x="26" y="176"/>
                  </a:cubicBezTo>
                  <a:cubicBezTo>
                    <a:pt x="37" y="198"/>
                    <a:pt x="60" y="208"/>
                    <a:pt x="80" y="220"/>
                  </a:cubicBezTo>
                  <a:cubicBezTo>
                    <a:pt x="106" y="236"/>
                    <a:pt x="130" y="255"/>
                    <a:pt x="162" y="240"/>
                  </a:cubicBezTo>
                  <a:cubicBezTo>
                    <a:pt x="195" y="223"/>
                    <a:pt x="208" y="182"/>
                    <a:pt x="227" y="153"/>
                  </a:cubicBezTo>
                  <a:cubicBezTo>
                    <a:pt x="238" y="135"/>
                    <a:pt x="258" y="120"/>
                    <a:pt x="237" y="101"/>
                  </a:cubicBezTo>
                  <a:cubicBezTo>
                    <a:pt x="222" y="87"/>
                    <a:pt x="193" y="91"/>
                    <a:pt x="173" y="85"/>
                  </a:cubicBezTo>
                  <a:cubicBezTo>
                    <a:pt x="164" y="82"/>
                    <a:pt x="151" y="78"/>
                    <a:pt x="146" y="68"/>
                  </a:cubicBezTo>
                  <a:cubicBezTo>
                    <a:pt x="139" y="52"/>
                    <a:pt x="148" y="48"/>
                    <a:pt x="131" y="33"/>
                  </a:cubicBezTo>
                  <a:cubicBezTo>
                    <a:pt x="112" y="16"/>
                    <a:pt x="93" y="3"/>
                    <a:pt x="68" y="0"/>
                  </a:cubicBezTo>
                  <a:close/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Freeform 586"/>
            <p:cNvSpPr>
              <a:spLocks/>
            </p:cNvSpPr>
            <p:nvPr/>
          </p:nvSpPr>
          <p:spPr bwMode="auto">
            <a:xfrm>
              <a:off x="4478" y="1024"/>
              <a:ext cx="90" cy="96"/>
            </a:xfrm>
            <a:custGeom>
              <a:avLst/>
              <a:gdLst>
                <a:gd name="T0" fmla="*/ 36 w 45"/>
                <a:gd name="T1" fmla="*/ 173 h 45"/>
                <a:gd name="T2" fmla="*/ 28 w 45"/>
                <a:gd name="T3" fmla="*/ 41 h 45"/>
                <a:gd name="T4" fmla="*/ 144 w 45"/>
                <a:gd name="T5" fmla="*/ 32 h 45"/>
                <a:gd name="T6" fmla="*/ 152 w 45"/>
                <a:gd name="T7" fmla="*/ 164 h 45"/>
                <a:gd name="T8" fmla="*/ 36 w 45"/>
                <a:gd name="T9" fmla="*/ 17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9" y="38"/>
                  </a:moveTo>
                  <a:cubicBezTo>
                    <a:pt x="1" y="31"/>
                    <a:pt x="0" y="18"/>
                    <a:pt x="7" y="9"/>
                  </a:cubicBezTo>
                  <a:cubicBezTo>
                    <a:pt x="15" y="1"/>
                    <a:pt x="28" y="0"/>
                    <a:pt x="36" y="7"/>
                  </a:cubicBezTo>
                  <a:cubicBezTo>
                    <a:pt x="44" y="15"/>
                    <a:pt x="45" y="28"/>
                    <a:pt x="38" y="36"/>
                  </a:cubicBezTo>
                  <a:cubicBezTo>
                    <a:pt x="30" y="45"/>
                    <a:pt x="17" y="45"/>
                    <a:pt x="9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Freeform 587"/>
            <p:cNvSpPr>
              <a:spLocks/>
            </p:cNvSpPr>
            <p:nvPr/>
          </p:nvSpPr>
          <p:spPr bwMode="auto">
            <a:xfrm>
              <a:off x="4570" y="1011"/>
              <a:ext cx="50" cy="51"/>
            </a:xfrm>
            <a:custGeom>
              <a:avLst/>
              <a:gdLst>
                <a:gd name="T0" fmla="*/ 20 w 25"/>
                <a:gd name="T1" fmla="*/ 91 h 24"/>
                <a:gd name="T2" fmla="*/ 16 w 25"/>
                <a:gd name="T3" fmla="*/ 23 h 24"/>
                <a:gd name="T4" fmla="*/ 76 w 25"/>
                <a:gd name="T5" fmla="*/ 19 h 24"/>
                <a:gd name="T6" fmla="*/ 80 w 25"/>
                <a:gd name="T7" fmla="*/ 85 h 24"/>
                <a:gd name="T8" fmla="*/ 20 w 25"/>
                <a:gd name="T9" fmla="*/ 9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5" y="20"/>
                  </a:moveTo>
                  <a:cubicBezTo>
                    <a:pt x="0" y="16"/>
                    <a:pt x="0" y="9"/>
                    <a:pt x="4" y="5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4" y="8"/>
                    <a:pt x="25" y="15"/>
                    <a:pt x="20" y="19"/>
                  </a:cubicBezTo>
                  <a:cubicBezTo>
                    <a:pt x="16" y="24"/>
                    <a:pt x="9" y="24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Freeform 588"/>
            <p:cNvSpPr>
              <a:spLocks/>
            </p:cNvSpPr>
            <p:nvPr/>
          </p:nvSpPr>
          <p:spPr bwMode="auto">
            <a:xfrm>
              <a:off x="4450" y="1109"/>
              <a:ext cx="38" cy="41"/>
            </a:xfrm>
            <a:custGeom>
              <a:avLst/>
              <a:gdLst>
                <a:gd name="T0" fmla="*/ 16 w 19"/>
                <a:gd name="T1" fmla="*/ 76 h 19"/>
                <a:gd name="T2" fmla="*/ 12 w 19"/>
                <a:gd name="T3" fmla="*/ 19 h 19"/>
                <a:gd name="T4" fmla="*/ 60 w 19"/>
                <a:gd name="T5" fmla="*/ 13 h 19"/>
                <a:gd name="T6" fmla="*/ 64 w 19"/>
                <a:gd name="T7" fmla="*/ 69 h 19"/>
                <a:gd name="T8" fmla="*/ 16 w 19"/>
                <a:gd name="T9" fmla="*/ 7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4" y="16"/>
                  </a:moveTo>
                  <a:cubicBezTo>
                    <a:pt x="0" y="13"/>
                    <a:pt x="0" y="8"/>
                    <a:pt x="3" y="4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9" y="7"/>
                    <a:pt x="19" y="12"/>
                    <a:pt x="16" y="15"/>
                  </a:cubicBezTo>
                  <a:cubicBezTo>
                    <a:pt x="13" y="19"/>
                    <a:pt x="7" y="19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4" name="ZoneTexte 343"/>
          <p:cNvSpPr txBox="1"/>
          <p:nvPr/>
        </p:nvSpPr>
        <p:spPr>
          <a:xfrm>
            <a:off x="3810966" y="5269468"/>
            <a:ext cx="229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Défaut post récepteur</a:t>
            </a:r>
          </a:p>
          <a:p>
            <a:pPr algn="ctr"/>
            <a:r>
              <a:rPr lang="fr-FR" b="1" dirty="0" smtClean="0"/>
              <a:t>(</a:t>
            </a:r>
            <a:r>
              <a:rPr lang="fr-FR" b="1" dirty="0" err="1" smtClean="0"/>
              <a:t>crosstalk</a:t>
            </a:r>
            <a:r>
              <a:rPr lang="fr-FR" b="1" dirty="0" smtClean="0"/>
              <a:t> MAPK)</a:t>
            </a:r>
            <a:endParaRPr lang="fr-FR" b="1" dirty="0"/>
          </a:p>
        </p:txBody>
      </p:sp>
      <p:cxnSp>
        <p:nvCxnSpPr>
          <p:cNvPr id="346" name="Connecteur droit avec flèche 345"/>
          <p:cNvCxnSpPr/>
          <p:nvPr/>
        </p:nvCxnSpPr>
        <p:spPr>
          <a:xfrm flipH="1">
            <a:off x="6047662" y="1939044"/>
            <a:ext cx="986731" cy="731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Arc 342"/>
          <p:cNvSpPr/>
          <p:nvPr/>
        </p:nvSpPr>
        <p:spPr>
          <a:xfrm rot="10800000">
            <a:off x="4885325" y="-1552326"/>
            <a:ext cx="5831959" cy="5638323"/>
          </a:xfrm>
          <a:prstGeom prst="arc">
            <a:avLst>
              <a:gd name="adj1" fmla="val 15563322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5" name="ZoneTexte 344"/>
          <p:cNvSpPr txBox="1"/>
          <p:nvPr/>
        </p:nvSpPr>
        <p:spPr>
          <a:xfrm>
            <a:off x="7114591" y="3337755"/>
            <a:ext cx="183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Hématopoïétique</a:t>
            </a:r>
            <a:endParaRPr lang="fr-FR" dirty="0"/>
          </a:p>
        </p:txBody>
      </p:sp>
      <p:sp>
        <p:nvSpPr>
          <p:cNvPr id="347" name="ZoneTexte 346"/>
          <p:cNvSpPr txBox="1"/>
          <p:nvPr/>
        </p:nvSpPr>
        <p:spPr>
          <a:xfrm>
            <a:off x="243209" y="5552599"/>
            <a:ext cx="225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 hématopoïétique</a:t>
            </a:r>
            <a:endParaRPr lang="fr-FR" dirty="0"/>
          </a:p>
        </p:txBody>
      </p:sp>
      <p:pic>
        <p:nvPicPr>
          <p:cNvPr id="348" name="Image 3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" y="2670000"/>
            <a:ext cx="1343139" cy="1495885"/>
          </a:xfrm>
          <a:prstGeom prst="rect">
            <a:avLst/>
          </a:prstGeom>
        </p:spPr>
      </p:pic>
      <p:pic>
        <p:nvPicPr>
          <p:cNvPr id="349" name="Image 3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" y="2498173"/>
            <a:ext cx="1475896" cy="1698782"/>
          </a:xfrm>
          <a:prstGeom prst="rect">
            <a:avLst/>
          </a:prstGeom>
        </p:spPr>
      </p:pic>
      <p:graphicFrame>
        <p:nvGraphicFramePr>
          <p:cNvPr id="395" name="Objet 3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42988"/>
              </p:ext>
            </p:extLst>
          </p:nvPr>
        </p:nvGraphicFramePr>
        <p:xfrm>
          <a:off x="6109755" y="4785457"/>
          <a:ext cx="3034845" cy="215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ism 7" r:id="rId7" imgW="3809876" imgH="2707638" progId="">
                  <p:embed/>
                </p:oleObj>
              </mc:Choice>
              <mc:Fallback>
                <p:oleObj name="Prism 7" r:id="rId7" imgW="3809876" imgH="27076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755" y="4785457"/>
                        <a:ext cx="3034845" cy="21572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67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2099" y="0"/>
            <a:ext cx="583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Phenotype</a:t>
            </a:r>
            <a:r>
              <a:rPr lang="fr-FR" sz="2400" b="1" dirty="0" smtClean="0"/>
              <a:t> pro-inflammatoire  des souris </a:t>
            </a:r>
            <a:r>
              <a:rPr lang="fr-FR" sz="2400" b="1" dirty="0" smtClean="0"/>
              <a:t>NS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1" y="1589708"/>
            <a:ext cx="2861536" cy="2086304"/>
          </a:xfrm>
          <a:prstGeom prst="rect">
            <a:avLst/>
          </a:prstGeom>
        </p:spPr>
      </p:pic>
      <p:grpSp>
        <p:nvGrpSpPr>
          <p:cNvPr id="5" name="Groupe 283"/>
          <p:cNvGrpSpPr/>
          <p:nvPr/>
        </p:nvGrpSpPr>
        <p:grpSpPr>
          <a:xfrm>
            <a:off x="4055973" y="1530548"/>
            <a:ext cx="2261009" cy="2052126"/>
            <a:chOff x="-27796" y="5033584"/>
            <a:chExt cx="2899332" cy="2385178"/>
          </a:xfrm>
        </p:grpSpPr>
        <p:grpSp>
          <p:nvGrpSpPr>
            <p:cNvPr id="6" name="Grouper 2"/>
            <p:cNvGrpSpPr/>
            <p:nvPr/>
          </p:nvGrpSpPr>
          <p:grpSpPr>
            <a:xfrm>
              <a:off x="-27796" y="5033584"/>
              <a:ext cx="2899332" cy="2288205"/>
              <a:chOff x="3475171" y="2835650"/>
              <a:chExt cx="3623373" cy="2909307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3480852" y="3347297"/>
                <a:ext cx="492888" cy="34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 smtClean="0"/>
                  <a:t>WT</a:t>
                </a:r>
                <a:endParaRPr lang="fr-FR" sz="1050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475171" y="4722122"/>
                <a:ext cx="434459" cy="33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 smtClean="0"/>
                  <a:t>NS</a:t>
                </a:r>
                <a:endParaRPr lang="fr-FR" sz="105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26936" y="5667878"/>
                <a:ext cx="585711" cy="6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53166" y="5641777"/>
                <a:ext cx="226909" cy="6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87836" y="5641777"/>
                <a:ext cx="77888" cy="6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4" name="Image 13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75682" y="4273500"/>
                <a:ext cx="1313904" cy="1348964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323550" y="4221114"/>
                <a:ext cx="698380" cy="552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9771" y="5616707"/>
                <a:ext cx="698380" cy="552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3725176" y="4878086"/>
                <a:ext cx="647628" cy="595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13874" y="5589074"/>
                <a:ext cx="68922" cy="552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054282" y="5514635"/>
                <a:ext cx="59593" cy="552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 rot="16200000">
                <a:off x="3686129" y="5225359"/>
                <a:ext cx="521609" cy="300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/>
                  <a:t>CD45</a:t>
                </a:r>
                <a:endParaRPr lang="fr-FR" sz="900" dirty="0"/>
              </a:p>
            </p:txBody>
          </p:sp>
          <p:pic>
            <p:nvPicPr>
              <p:cNvPr id="21" name="Image 20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76086" y="2887060"/>
                <a:ext cx="1312179" cy="1323882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118884" y="4180999"/>
                <a:ext cx="59516" cy="54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54713" y="4102472"/>
                <a:ext cx="59516" cy="78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12843" y="2835650"/>
                <a:ext cx="59516" cy="54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53328" y="2835650"/>
                <a:ext cx="59516" cy="54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 rot="16200000">
                <a:off x="3690976" y="3789255"/>
                <a:ext cx="511911" cy="30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/>
                  <a:t>CD45</a:t>
                </a:r>
                <a:endParaRPr lang="fr-FR" sz="900" dirty="0"/>
              </a:p>
            </p:txBody>
          </p:sp>
          <p:pic>
            <p:nvPicPr>
              <p:cNvPr id="27" name="Image 26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30716" y="2884187"/>
                <a:ext cx="1267828" cy="1322537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281560" y="2835651"/>
                <a:ext cx="57504" cy="54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1345" y="2835650"/>
                <a:ext cx="57504" cy="54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70918" y="3892461"/>
                <a:ext cx="57504" cy="54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27227" y="3887154"/>
                <a:ext cx="57504" cy="54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791382" y="4089899"/>
                <a:ext cx="57504" cy="78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flipV="1">
                <a:off x="5661329" y="2911581"/>
                <a:ext cx="0" cy="586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/>
              <p:cNvSpPr txBox="1"/>
              <p:nvPr/>
            </p:nvSpPr>
            <p:spPr>
              <a:xfrm rot="16200000">
                <a:off x="5369541" y="3743510"/>
                <a:ext cx="583578" cy="29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/>
                  <a:t>CD11b</a:t>
                </a:r>
                <a:endParaRPr lang="fr-FR" sz="900" dirty="0"/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3946933" y="2934443"/>
                <a:ext cx="0" cy="586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flipV="1">
                <a:off x="5661329" y="4308495"/>
                <a:ext cx="0" cy="586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 flipV="1">
                <a:off x="3946933" y="4331358"/>
                <a:ext cx="0" cy="5863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Image 37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28354" y="4270984"/>
                <a:ext cx="1262615" cy="135135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6277342" y="5620604"/>
                <a:ext cx="417583" cy="5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5741429" y="5505045"/>
                <a:ext cx="173847" cy="57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65100" y="5299494"/>
                <a:ext cx="57267" cy="5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820765" y="5297325"/>
                <a:ext cx="57267" cy="5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 rot="16200000">
                <a:off x="5363184" y="5214198"/>
                <a:ext cx="596294" cy="289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/>
                  <a:t>CD11b</a:t>
                </a:r>
                <a:endParaRPr lang="fr-FR" sz="900" dirty="0"/>
              </a:p>
            </p:txBody>
          </p:sp>
          <p:cxnSp>
            <p:nvCxnSpPr>
              <p:cNvPr id="44" name="Connecteur droit avec flèche 43"/>
              <p:cNvCxnSpPr/>
              <p:nvPr/>
            </p:nvCxnSpPr>
            <p:spPr>
              <a:xfrm>
                <a:off x="5055944" y="3164063"/>
                <a:ext cx="5290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>
                <a:off x="5055175" y="4610859"/>
                <a:ext cx="5290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4527666" y="5668495"/>
                <a:ext cx="585711" cy="6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753896" y="5642392"/>
                <a:ext cx="226909" cy="6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88568" y="5642392"/>
                <a:ext cx="77888" cy="6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988539" y="5528720"/>
                <a:ext cx="81302" cy="113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723803" y="5471883"/>
                <a:ext cx="99422" cy="134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1" name="Connecteur droit avec flèche 50"/>
              <p:cNvCxnSpPr/>
              <p:nvPr/>
            </p:nvCxnSpPr>
            <p:spPr>
              <a:xfrm>
                <a:off x="4425379" y="5744957"/>
                <a:ext cx="6798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>
                <a:off x="6171697" y="5737890"/>
                <a:ext cx="6798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/>
            <p:cNvSpPr txBox="1"/>
            <p:nvPr/>
          </p:nvSpPr>
          <p:spPr>
            <a:xfrm>
              <a:off x="282820" y="7187930"/>
              <a:ext cx="4555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F4/80</a:t>
              </a:r>
              <a:endParaRPr lang="fr-FR" sz="9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695950" y="7186420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CD11c</a:t>
              </a:r>
              <a:endParaRPr lang="fr-FR" sz="900" dirty="0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4915082" y="877029"/>
            <a:ext cx="33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Macrophages pro-inflammatoires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959834" y="3550759"/>
            <a:ext cx="718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760620" y="3556389"/>
            <a:ext cx="3936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552426" y="3555123"/>
            <a:ext cx="895086" cy="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71560" y="3510417"/>
            <a:ext cx="915073" cy="229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Macrophages</a:t>
            </a:r>
            <a:endParaRPr lang="fr-FR" sz="1050" dirty="0"/>
          </a:p>
        </p:txBody>
      </p:sp>
      <p:sp>
        <p:nvSpPr>
          <p:cNvPr id="57" name="ZoneTexte 56"/>
          <p:cNvSpPr txBox="1"/>
          <p:nvPr/>
        </p:nvSpPr>
        <p:spPr>
          <a:xfrm>
            <a:off x="1676070" y="3510417"/>
            <a:ext cx="861624" cy="22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Lymphocytes</a:t>
            </a:r>
            <a:endParaRPr lang="fr-FR" sz="1050" dirty="0"/>
          </a:p>
        </p:txBody>
      </p:sp>
      <p:sp>
        <p:nvSpPr>
          <p:cNvPr id="58" name="ZoneTexte 57"/>
          <p:cNvSpPr txBox="1"/>
          <p:nvPr/>
        </p:nvSpPr>
        <p:spPr>
          <a:xfrm>
            <a:off x="2660785" y="3510417"/>
            <a:ext cx="681418" cy="22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Cytokines</a:t>
            </a:r>
            <a:endParaRPr lang="fr-FR" sz="1050" dirty="0"/>
          </a:p>
        </p:txBody>
      </p:sp>
      <p:sp>
        <p:nvSpPr>
          <p:cNvPr id="60" name="ZoneTexte 59"/>
          <p:cNvSpPr txBox="1"/>
          <p:nvPr/>
        </p:nvSpPr>
        <p:spPr>
          <a:xfrm>
            <a:off x="509027" y="58121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Expression génique tissus entiers</a:t>
            </a:r>
            <a:endParaRPr lang="fr-FR" dirty="0"/>
          </a:p>
        </p:txBody>
      </p:sp>
      <p:grpSp>
        <p:nvGrpSpPr>
          <p:cNvPr id="61" name="Group 38"/>
          <p:cNvGrpSpPr>
            <a:grpSpLocks/>
          </p:cNvGrpSpPr>
          <p:nvPr/>
        </p:nvGrpSpPr>
        <p:grpSpPr bwMode="auto">
          <a:xfrm rot="3404781">
            <a:off x="1872940" y="859354"/>
            <a:ext cx="502688" cy="1019153"/>
            <a:chOff x="814" y="1146"/>
            <a:chExt cx="1063" cy="2525"/>
          </a:xfrm>
        </p:grpSpPr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5" name="Image 9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52549" y="1241962"/>
            <a:ext cx="690587" cy="371376"/>
          </a:xfrm>
          <a:prstGeom prst="rect">
            <a:avLst/>
          </a:prstGeom>
        </p:spPr>
      </p:pic>
      <p:grpSp>
        <p:nvGrpSpPr>
          <p:cNvPr id="96" name="Group 3"/>
          <p:cNvGrpSpPr>
            <a:grpSpLocks/>
          </p:cNvGrpSpPr>
          <p:nvPr/>
        </p:nvGrpSpPr>
        <p:grpSpPr bwMode="auto">
          <a:xfrm>
            <a:off x="802222" y="1182215"/>
            <a:ext cx="728235" cy="392545"/>
            <a:chOff x="1872" y="1257"/>
            <a:chExt cx="2002" cy="1766"/>
          </a:xfrm>
        </p:grpSpPr>
        <p:sp>
          <p:nvSpPr>
            <p:cNvPr id="97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07" name="Image 10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5"/>
          <a:stretch/>
        </p:blipFill>
        <p:spPr>
          <a:xfrm>
            <a:off x="-148284" y="1521654"/>
            <a:ext cx="3938688" cy="2041403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4855617" y="578890"/>
            <a:ext cx="343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Cytométrie</a:t>
            </a:r>
            <a:r>
              <a:rPr lang="fr-FR" dirty="0" smtClean="0"/>
              <a:t> sur fractions </a:t>
            </a:r>
            <a:r>
              <a:rPr lang="fr-FR" dirty="0" err="1" smtClean="0"/>
              <a:t>stromales</a:t>
            </a:r>
            <a:endParaRPr lang="fr-FR" dirty="0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86" y="4390211"/>
            <a:ext cx="3546994" cy="2284310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5" y="4183483"/>
            <a:ext cx="3657597" cy="25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"/>
          <p:cNvGrpSpPr/>
          <p:nvPr/>
        </p:nvGrpSpPr>
        <p:grpSpPr>
          <a:xfrm>
            <a:off x="81438" y="697536"/>
            <a:ext cx="1318029" cy="666159"/>
            <a:chOff x="522511" y="1573832"/>
            <a:chExt cx="1390011" cy="822214"/>
          </a:xfrm>
        </p:grpSpPr>
        <p:pic>
          <p:nvPicPr>
            <p:cNvPr id="23" name="Picture 2" descr="http://www.icalor.fr/wp-content/uploads/2012/04/seringu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874043" flipH="1">
              <a:off x="1587227" y="1828108"/>
              <a:ext cx="264564" cy="567938"/>
            </a:xfrm>
            <a:prstGeom prst="rect">
              <a:avLst/>
            </a:prstGeom>
            <a:noFill/>
          </p:spPr>
        </p:pic>
        <p:sp>
          <p:nvSpPr>
            <p:cNvPr id="24" name="ZoneTexte 23"/>
            <p:cNvSpPr txBox="1"/>
            <p:nvPr/>
          </p:nvSpPr>
          <p:spPr>
            <a:xfrm>
              <a:off x="522511" y="1573832"/>
              <a:ext cx="1390011" cy="32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76B531"/>
                  </a:solidFill>
                  <a:latin typeface="Arial" pitchFamily="34" charset="0"/>
                  <a:cs typeface="Arial" pitchFamily="34" charset="0"/>
                </a:rPr>
                <a:t>Clodronate</a:t>
              </a:r>
              <a:endParaRPr lang="fr-FR" sz="1100" b="1" dirty="0">
                <a:solidFill>
                  <a:srgbClr val="76B53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67"/>
          <p:cNvGrpSpPr>
            <a:grpSpLocks/>
          </p:cNvGrpSpPr>
          <p:nvPr/>
        </p:nvGrpSpPr>
        <p:grpSpPr bwMode="auto">
          <a:xfrm>
            <a:off x="1297502" y="1167904"/>
            <a:ext cx="1078492" cy="1023681"/>
            <a:chOff x="2189" y="1681"/>
            <a:chExt cx="1338" cy="1270"/>
          </a:xfrm>
        </p:grpSpPr>
        <p:sp>
          <p:nvSpPr>
            <p:cNvPr id="27" name="Freeform 68"/>
            <p:cNvSpPr>
              <a:spLocks/>
            </p:cNvSpPr>
            <p:nvPr/>
          </p:nvSpPr>
          <p:spPr bwMode="auto">
            <a:xfrm>
              <a:off x="2214" y="1681"/>
              <a:ext cx="1313" cy="1270"/>
            </a:xfrm>
            <a:custGeom>
              <a:avLst/>
              <a:gdLst>
                <a:gd name="T0" fmla="*/ 3096 w 525"/>
                <a:gd name="T1" fmla="*/ 6897 h 476"/>
                <a:gd name="T2" fmla="*/ 2471 w 525"/>
                <a:gd name="T3" fmla="*/ 11659 h 476"/>
                <a:gd name="T4" fmla="*/ 313 w 525"/>
                <a:gd name="T5" fmla="*/ 16374 h 476"/>
                <a:gd name="T6" fmla="*/ 4897 w 525"/>
                <a:gd name="T7" fmla="*/ 21027 h 476"/>
                <a:gd name="T8" fmla="*/ 13060 w 525"/>
                <a:gd name="T9" fmla="*/ 21542 h 476"/>
                <a:gd name="T10" fmla="*/ 20540 w 525"/>
                <a:gd name="T11" fmla="*/ 24117 h 476"/>
                <a:gd name="T12" fmla="*/ 13498 w 525"/>
                <a:gd name="T13" fmla="*/ 21027 h 476"/>
                <a:gd name="T14" fmla="*/ 5630 w 525"/>
                <a:gd name="T15" fmla="*/ 20267 h 476"/>
                <a:gd name="T16" fmla="*/ 1376 w 525"/>
                <a:gd name="T17" fmla="*/ 16465 h 476"/>
                <a:gd name="T18" fmla="*/ 2864 w 525"/>
                <a:gd name="T19" fmla="*/ 14037 h 476"/>
                <a:gd name="T20" fmla="*/ 4034 w 525"/>
                <a:gd name="T21" fmla="*/ 13882 h 476"/>
                <a:gd name="T22" fmla="*/ 6535 w 525"/>
                <a:gd name="T23" fmla="*/ 14893 h 476"/>
                <a:gd name="T24" fmla="*/ 9231 w 525"/>
                <a:gd name="T25" fmla="*/ 14792 h 476"/>
                <a:gd name="T26" fmla="*/ 11622 w 525"/>
                <a:gd name="T27" fmla="*/ 14701 h 476"/>
                <a:gd name="T28" fmla="*/ 12797 w 525"/>
                <a:gd name="T29" fmla="*/ 15859 h 476"/>
                <a:gd name="T30" fmla="*/ 13968 w 525"/>
                <a:gd name="T31" fmla="*/ 16865 h 476"/>
                <a:gd name="T32" fmla="*/ 14280 w 525"/>
                <a:gd name="T33" fmla="*/ 17377 h 476"/>
                <a:gd name="T34" fmla="*/ 14468 w 525"/>
                <a:gd name="T35" fmla="*/ 17591 h 476"/>
                <a:gd name="T36" fmla="*/ 14435 w 525"/>
                <a:gd name="T37" fmla="*/ 17318 h 476"/>
                <a:gd name="T38" fmla="*/ 14393 w 525"/>
                <a:gd name="T39" fmla="*/ 16828 h 476"/>
                <a:gd name="T40" fmla="*/ 14781 w 525"/>
                <a:gd name="T41" fmla="*/ 17020 h 476"/>
                <a:gd name="T42" fmla="*/ 15018 w 525"/>
                <a:gd name="T43" fmla="*/ 17134 h 476"/>
                <a:gd name="T44" fmla="*/ 15093 w 525"/>
                <a:gd name="T45" fmla="*/ 17228 h 476"/>
                <a:gd name="T46" fmla="*/ 15018 w 525"/>
                <a:gd name="T47" fmla="*/ 16771 h 476"/>
                <a:gd name="T48" fmla="*/ 15093 w 525"/>
                <a:gd name="T49" fmla="*/ 16828 h 476"/>
                <a:gd name="T50" fmla="*/ 15218 w 525"/>
                <a:gd name="T51" fmla="*/ 16865 h 476"/>
                <a:gd name="T52" fmla="*/ 15143 w 525"/>
                <a:gd name="T53" fmla="*/ 16566 h 476"/>
                <a:gd name="T54" fmla="*/ 15018 w 525"/>
                <a:gd name="T55" fmla="*/ 16225 h 476"/>
                <a:gd name="T56" fmla="*/ 14706 w 525"/>
                <a:gd name="T57" fmla="*/ 16067 h 476"/>
                <a:gd name="T58" fmla="*/ 14623 w 525"/>
                <a:gd name="T59" fmla="*/ 15918 h 476"/>
                <a:gd name="T60" fmla="*/ 14080 w 525"/>
                <a:gd name="T61" fmla="*/ 15859 h 476"/>
                <a:gd name="T62" fmla="*/ 13455 w 525"/>
                <a:gd name="T63" fmla="*/ 15099 h 476"/>
                <a:gd name="T64" fmla="*/ 13580 w 525"/>
                <a:gd name="T65" fmla="*/ 14736 h 476"/>
                <a:gd name="T66" fmla="*/ 13998 w 525"/>
                <a:gd name="T67" fmla="*/ 15043 h 476"/>
                <a:gd name="T68" fmla="*/ 14310 w 525"/>
                <a:gd name="T69" fmla="*/ 15461 h 476"/>
                <a:gd name="T70" fmla="*/ 14435 w 525"/>
                <a:gd name="T71" fmla="*/ 15611 h 476"/>
                <a:gd name="T72" fmla="*/ 14435 w 525"/>
                <a:gd name="T73" fmla="*/ 15304 h 476"/>
                <a:gd name="T74" fmla="*/ 14623 w 525"/>
                <a:gd name="T75" fmla="*/ 15304 h 476"/>
                <a:gd name="T76" fmla="*/ 14861 w 525"/>
                <a:gd name="T77" fmla="*/ 15461 h 476"/>
                <a:gd name="T78" fmla="*/ 14936 w 525"/>
                <a:gd name="T79" fmla="*/ 15611 h 476"/>
                <a:gd name="T80" fmla="*/ 14781 w 525"/>
                <a:gd name="T81" fmla="*/ 14893 h 476"/>
                <a:gd name="T82" fmla="*/ 15018 w 525"/>
                <a:gd name="T83" fmla="*/ 15005 h 476"/>
                <a:gd name="T84" fmla="*/ 14706 w 525"/>
                <a:gd name="T85" fmla="*/ 14336 h 476"/>
                <a:gd name="T86" fmla="*/ 14235 w 525"/>
                <a:gd name="T87" fmla="*/ 14130 h 476"/>
                <a:gd name="T88" fmla="*/ 13810 w 525"/>
                <a:gd name="T89" fmla="*/ 13882 h 476"/>
                <a:gd name="T90" fmla="*/ 13580 w 525"/>
                <a:gd name="T91" fmla="*/ 13482 h 476"/>
                <a:gd name="T92" fmla="*/ 13655 w 525"/>
                <a:gd name="T93" fmla="*/ 13183 h 476"/>
                <a:gd name="T94" fmla="*/ 13580 w 525"/>
                <a:gd name="T95" fmla="*/ 13276 h 476"/>
                <a:gd name="T96" fmla="*/ 15061 w 525"/>
                <a:gd name="T97" fmla="*/ 12273 h 476"/>
                <a:gd name="T98" fmla="*/ 15769 w 525"/>
                <a:gd name="T99" fmla="*/ 12273 h 476"/>
                <a:gd name="T100" fmla="*/ 17102 w 525"/>
                <a:gd name="T101" fmla="*/ 12820 h 476"/>
                <a:gd name="T102" fmla="*/ 18194 w 525"/>
                <a:gd name="T103" fmla="*/ 12572 h 476"/>
                <a:gd name="T104" fmla="*/ 18852 w 525"/>
                <a:gd name="T105" fmla="*/ 12001 h 476"/>
                <a:gd name="T106" fmla="*/ 18457 w 525"/>
                <a:gd name="T107" fmla="*/ 10387 h 476"/>
                <a:gd name="T108" fmla="*/ 17882 w 525"/>
                <a:gd name="T109" fmla="*/ 8778 h 476"/>
                <a:gd name="T110" fmla="*/ 17444 w 525"/>
                <a:gd name="T111" fmla="*/ 7503 h 476"/>
                <a:gd name="T112" fmla="*/ 16739 w 525"/>
                <a:gd name="T113" fmla="*/ 6230 h 476"/>
                <a:gd name="T114" fmla="*/ 15999 w 525"/>
                <a:gd name="T115" fmla="*/ 4771 h 476"/>
                <a:gd name="T116" fmla="*/ 15143 w 525"/>
                <a:gd name="T117" fmla="*/ 2185 h 476"/>
                <a:gd name="T118" fmla="*/ 14123 w 525"/>
                <a:gd name="T119" fmla="*/ 2377 h 476"/>
                <a:gd name="T120" fmla="*/ 14280 w 525"/>
                <a:gd name="T121" fmla="*/ 3858 h 476"/>
                <a:gd name="T122" fmla="*/ 13685 w 525"/>
                <a:gd name="T123" fmla="*/ 3701 h 476"/>
                <a:gd name="T124" fmla="*/ 3096 w 525"/>
                <a:gd name="T125" fmla="*/ 6897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6"/>
                  </a:moveTo>
                  <a:cubicBezTo>
                    <a:pt x="63" y="190"/>
                    <a:pt x="69" y="212"/>
                    <a:pt x="63" y="230"/>
                  </a:cubicBezTo>
                  <a:cubicBezTo>
                    <a:pt x="56" y="247"/>
                    <a:pt x="19" y="271"/>
                    <a:pt x="8" y="323"/>
                  </a:cubicBezTo>
                  <a:cubicBezTo>
                    <a:pt x="0" y="357"/>
                    <a:pt x="24" y="394"/>
                    <a:pt x="125" y="415"/>
                  </a:cubicBezTo>
                  <a:cubicBezTo>
                    <a:pt x="227" y="436"/>
                    <a:pt x="284" y="423"/>
                    <a:pt x="334" y="425"/>
                  </a:cubicBezTo>
                  <a:cubicBezTo>
                    <a:pt x="385" y="427"/>
                    <a:pt x="490" y="426"/>
                    <a:pt x="525" y="476"/>
                  </a:cubicBezTo>
                  <a:cubicBezTo>
                    <a:pt x="490" y="426"/>
                    <a:pt x="396" y="417"/>
                    <a:pt x="345" y="415"/>
                  </a:cubicBezTo>
                  <a:cubicBezTo>
                    <a:pt x="295" y="412"/>
                    <a:pt x="246" y="421"/>
                    <a:pt x="144" y="400"/>
                  </a:cubicBezTo>
                  <a:cubicBezTo>
                    <a:pt x="60" y="379"/>
                    <a:pt x="28" y="359"/>
                    <a:pt x="35" y="325"/>
                  </a:cubicBezTo>
                  <a:cubicBezTo>
                    <a:pt x="40" y="303"/>
                    <a:pt x="68" y="280"/>
                    <a:pt x="73" y="277"/>
                  </a:cubicBezTo>
                  <a:cubicBezTo>
                    <a:pt x="82" y="270"/>
                    <a:pt x="92" y="269"/>
                    <a:pt x="103" y="274"/>
                  </a:cubicBezTo>
                  <a:cubicBezTo>
                    <a:pt x="121" y="283"/>
                    <a:pt x="156" y="294"/>
                    <a:pt x="167" y="294"/>
                  </a:cubicBezTo>
                  <a:cubicBezTo>
                    <a:pt x="179" y="294"/>
                    <a:pt x="214" y="296"/>
                    <a:pt x="236" y="292"/>
                  </a:cubicBezTo>
                  <a:cubicBezTo>
                    <a:pt x="259" y="287"/>
                    <a:pt x="277" y="274"/>
                    <a:pt x="297" y="290"/>
                  </a:cubicBezTo>
                  <a:cubicBezTo>
                    <a:pt x="305" y="297"/>
                    <a:pt x="318" y="307"/>
                    <a:pt x="327" y="313"/>
                  </a:cubicBezTo>
                  <a:cubicBezTo>
                    <a:pt x="335" y="319"/>
                    <a:pt x="354" y="329"/>
                    <a:pt x="357" y="333"/>
                  </a:cubicBezTo>
                  <a:cubicBezTo>
                    <a:pt x="359" y="337"/>
                    <a:pt x="364" y="341"/>
                    <a:pt x="365" y="343"/>
                  </a:cubicBezTo>
                  <a:cubicBezTo>
                    <a:pt x="367" y="344"/>
                    <a:pt x="367" y="347"/>
                    <a:pt x="370" y="347"/>
                  </a:cubicBezTo>
                  <a:cubicBezTo>
                    <a:pt x="372" y="346"/>
                    <a:pt x="369" y="344"/>
                    <a:pt x="369" y="342"/>
                  </a:cubicBezTo>
                  <a:cubicBezTo>
                    <a:pt x="369" y="340"/>
                    <a:pt x="370" y="335"/>
                    <a:pt x="368" y="332"/>
                  </a:cubicBezTo>
                  <a:cubicBezTo>
                    <a:pt x="370" y="333"/>
                    <a:pt x="375" y="336"/>
                    <a:pt x="378" y="336"/>
                  </a:cubicBezTo>
                  <a:cubicBezTo>
                    <a:pt x="381" y="337"/>
                    <a:pt x="382" y="337"/>
                    <a:pt x="384" y="338"/>
                  </a:cubicBezTo>
                  <a:cubicBezTo>
                    <a:pt x="385" y="339"/>
                    <a:pt x="385" y="341"/>
                    <a:pt x="386" y="340"/>
                  </a:cubicBezTo>
                  <a:cubicBezTo>
                    <a:pt x="388" y="338"/>
                    <a:pt x="387" y="336"/>
                    <a:pt x="384" y="331"/>
                  </a:cubicBezTo>
                  <a:cubicBezTo>
                    <a:pt x="384" y="331"/>
                    <a:pt x="385" y="331"/>
                    <a:pt x="386" y="332"/>
                  </a:cubicBezTo>
                  <a:cubicBezTo>
                    <a:pt x="387" y="334"/>
                    <a:pt x="389" y="333"/>
                    <a:pt x="389" y="333"/>
                  </a:cubicBezTo>
                  <a:cubicBezTo>
                    <a:pt x="389" y="333"/>
                    <a:pt x="388" y="330"/>
                    <a:pt x="387" y="327"/>
                  </a:cubicBezTo>
                  <a:cubicBezTo>
                    <a:pt x="386" y="324"/>
                    <a:pt x="385" y="322"/>
                    <a:pt x="384" y="320"/>
                  </a:cubicBezTo>
                  <a:cubicBezTo>
                    <a:pt x="382" y="318"/>
                    <a:pt x="376" y="317"/>
                    <a:pt x="376" y="317"/>
                  </a:cubicBezTo>
                  <a:cubicBezTo>
                    <a:pt x="376" y="317"/>
                    <a:pt x="375" y="316"/>
                    <a:pt x="374" y="314"/>
                  </a:cubicBezTo>
                  <a:cubicBezTo>
                    <a:pt x="372" y="313"/>
                    <a:pt x="361" y="314"/>
                    <a:pt x="360" y="313"/>
                  </a:cubicBezTo>
                  <a:cubicBezTo>
                    <a:pt x="359" y="313"/>
                    <a:pt x="345" y="301"/>
                    <a:pt x="344" y="298"/>
                  </a:cubicBezTo>
                  <a:cubicBezTo>
                    <a:pt x="342" y="296"/>
                    <a:pt x="345" y="290"/>
                    <a:pt x="347" y="291"/>
                  </a:cubicBezTo>
                  <a:cubicBezTo>
                    <a:pt x="349" y="292"/>
                    <a:pt x="355" y="293"/>
                    <a:pt x="358" y="297"/>
                  </a:cubicBezTo>
                  <a:cubicBezTo>
                    <a:pt x="360" y="299"/>
                    <a:pt x="364" y="303"/>
                    <a:pt x="366" y="305"/>
                  </a:cubicBezTo>
                  <a:cubicBezTo>
                    <a:pt x="369" y="307"/>
                    <a:pt x="367" y="308"/>
                    <a:pt x="369" y="308"/>
                  </a:cubicBezTo>
                  <a:cubicBezTo>
                    <a:pt x="370" y="307"/>
                    <a:pt x="371" y="305"/>
                    <a:pt x="369" y="302"/>
                  </a:cubicBezTo>
                  <a:cubicBezTo>
                    <a:pt x="369" y="302"/>
                    <a:pt x="371" y="302"/>
                    <a:pt x="374" y="302"/>
                  </a:cubicBezTo>
                  <a:cubicBezTo>
                    <a:pt x="376" y="303"/>
                    <a:pt x="379" y="303"/>
                    <a:pt x="380" y="305"/>
                  </a:cubicBezTo>
                  <a:cubicBezTo>
                    <a:pt x="381" y="307"/>
                    <a:pt x="381" y="309"/>
                    <a:pt x="382" y="308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4"/>
                    <a:pt x="380" y="286"/>
                    <a:pt x="376" y="283"/>
                  </a:cubicBezTo>
                  <a:cubicBezTo>
                    <a:pt x="373" y="281"/>
                    <a:pt x="366" y="280"/>
                    <a:pt x="364" y="279"/>
                  </a:cubicBezTo>
                  <a:cubicBezTo>
                    <a:pt x="361" y="277"/>
                    <a:pt x="358" y="275"/>
                    <a:pt x="353" y="274"/>
                  </a:cubicBezTo>
                  <a:cubicBezTo>
                    <a:pt x="348" y="272"/>
                    <a:pt x="350" y="272"/>
                    <a:pt x="347" y="266"/>
                  </a:cubicBezTo>
                  <a:cubicBezTo>
                    <a:pt x="347" y="264"/>
                    <a:pt x="347" y="262"/>
                    <a:pt x="349" y="260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2"/>
                  </a:cubicBezTo>
                  <a:cubicBezTo>
                    <a:pt x="416" y="240"/>
                    <a:pt x="430" y="250"/>
                    <a:pt x="437" y="253"/>
                  </a:cubicBezTo>
                  <a:cubicBezTo>
                    <a:pt x="445" y="256"/>
                    <a:pt x="459" y="249"/>
                    <a:pt x="465" y="248"/>
                  </a:cubicBezTo>
                  <a:cubicBezTo>
                    <a:pt x="470" y="246"/>
                    <a:pt x="478" y="244"/>
                    <a:pt x="482" y="237"/>
                  </a:cubicBezTo>
                  <a:cubicBezTo>
                    <a:pt x="487" y="229"/>
                    <a:pt x="478" y="218"/>
                    <a:pt x="472" y="205"/>
                  </a:cubicBezTo>
                  <a:cubicBezTo>
                    <a:pt x="467" y="192"/>
                    <a:pt x="459" y="182"/>
                    <a:pt x="457" y="173"/>
                  </a:cubicBezTo>
                  <a:cubicBezTo>
                    <a:pt x="458" y="151"/>
                    <a:pt x="446" y="148"/>
                    <a:pt x="446" y="148"/>
                  </a:cubicBezTo>
                  <a:cubicBezTo>
                    <a:pt x="446" y="148"/>
                    <a:pt x="434" y="137"/>
                    <a:pt x="428" y="123"/>
                  </a:cubicBezTo>
                  <a:cubicBezTo>
                    <a:pt x="421" y="109"/>
                    <a:pt x="417" y="104"/>
                    <a:pt x="409" y="94"/>
                  </a:cubicBezTo>
                  <a:cubicBezTo>
                    <a:pt x="409" y="94"/>
                    <a:pt x="411" y="63"/>
                    <a:pt x="387" y="43"/>
                  </a:cubicBezTo>
                  <a:cubicBezTo>
                    <a:pt x="363" y="23"/>
                    <a:pt x="357" y="32"/>
                    <a:pt x="361" y="47"/>
                  </a:cubicBezTo>
                  <a:cubicBezTo>
                    <a:pt x="364" y="63"/>
                    <a:pt x="365" y="76"/>
                    <a:pt x="365" y="76"/>
                  </a:cubicBezTo>
                  <a:cubicBezTo>
                    <a:pt x="365" y="76"/>
                    <a:pt x="361" y="79"/>
                    <a:pt x="350" y="73"/>
                  </a:cubicBezTo>
                  <a:cubicBezTo>
                    <a:pt x="183" y="0"/>
                    <a:pt x="92" y="92"/>
                    <a:pt x="79" y="13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>
              <a:off x="2557" y="2017"/>
              <a:ext cx="498" cy="406"/>
            </a:xfrm>
            <a:custGeom>
              <a:avLst/>
              <a:gdLst>
                <a:gd name="T0" fmla="*/ 0 w 199"/>
                <a:gd name="T1" fmla="*/ 6728 h 152"/>
                <a:gd name="T2" fmla="*/ 2192 w 199"/>
                <a:gd name="T3" fmla="*/ 6763 h 152"/>
                <a:gd name="T4" fmla="*/ 4902 w 199"/>
                <a:gd name="T5" fmla="*/ 4573 h 152"/>
                <a:gd name="T6" fmla="*/ 6031 w 199"/>
                <a:gd name="T7" fmla="*/ 0 h 152"/>
                <a:gd name="T8" fmla="*/ 6582 w 199"/>
                <a:gd name="T9" fmla="*/ 857 h 152"/>
                <a:gd name="T10" fmla="*/ 7490 w 199"/>
                <a:gd name="T11" fmla="*/ 2348 h 152"/>
                <a:gd name="T12" fmla="*/ 6507 w 199"/>
                <a:gd name="T13" fmla="*/ 5601 h 152"/>
                <a:gd name="T14" fmla="*/ 4702 w 199"/>
                <a:gd name="T15" fmla="*/ 7070 h 152"/>
                <a:gd name="T16" fmla="*/ 2663 w 199"/>
                <a:gd name="T17" fmla="*/ 7583 h 152"/>
                <a:gd name="T18" fmla="*/ 313 w 199"/>
                <a:gd name="T19" fmla="*/ 722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152">
                  <a:moveTo>
                    <a:pt x="0" y="132"/>
                  </a:moveTo>
                  <a:cubicBezTo>
                    <a:pt x="9" y="138"/>
                    <a:pt x="46" y="135"/>
                    <a:pt x="56" y="133"/>
                  </a:cubicBezTo>
                  <a:cubicBezTo>
                    <a:pt x="83" y="126"/>
                    <a:pt x="107" y="111"/>
                    <a:pt x="125" y="90"/>
                  </a:cubicBezTo>
                  <a:cubicBezTo>
                    <a:pt x="144" y="66"/>
                    <a:pt x="155" y="31"/>
                    <a:pt x="154" y="0"/>
                  </a:cubicBezTo>
                  <a:cubicBezTo>
                    <a:pt x="155" y="6"/>
                    <a:pt x="164" y="13"/>
                    <a:pt x="168" y="17"/>
                  </a:cubicBezTo>
                  <a:cubicBezTo>
                    <a:pt x="177" y="26"/>
                    <a:pt x="186" y="33"/>
                    <a:pt x="191" y="46"/>
                  </a:cubicBezTo>
                  <a:cubicBezTo>
                    <a:pt x="199" y="66"/>
                    <a:pt x="180" y="96"/>
                    <a:pt x="166" y="110"/>
                  </a:cubicBezTo>
                  <a:cubicBezTo>
                    <a:pt x="153" y="123"/>
                    <a:pt x="138" y="133"/>
                    <a:pt x="120" y="139"/>
                  </a:cubicBezTo>
                  <a:cubicBezTo>
                    <a:pt x="104" y="143"/>
                    <a:pt x="85" y="147"/>
                    <a:pt x="68" y="149"/>
                  </a:cubicBezTo>
                  <a:cubicBezTo>
                    <a:pt x="46" y="152"/>
                    <a:pt x="29" y="146"/>
                    <a:pt x="8" y="142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>
              <a:off x="2544" y="2441"/>
              <a:ext cx="238" cy="110"/>
            </a:xfrm>
            <a:custGeom>
              <a:avLst/>
              <a:gdLst>
                <a:gd name="T0" fmla="*/ 0 w 95"/>
                <a:gd name="T1" fmla="*/ 0 h 41"/>
                <a:gd name="T2" fmla="*/ 208 w 95"/>
                <a:gd name="T3" fmla="*/ 215 h 41"/>
                <a:gd name="T4" fmla="*/ 1180 w 95"/>
                <a:gd name="T5" fmla="*/ 735 h 41"/>
                <a:gd name="T6" fmla="*/ 1576 w 95"/>
                <a:gd name="T7" fmla="*/ 1505 h 41"/>
                <a:gd name="T8" fmla="*/ 1651 w 95"/>
                <a:gd name="T9" fmla="*/ 1604 h 41"/>
                <a:gd name="T10" fmla="*/ 1701 w 95"/>
                <a:gd name="T11" fmla="*/ 1757 h 41"/>
                <a:gd name="T12" fmla="*/ 1731 w 95"/>
                <a:gd name="T13" fmla="*/ 1663 h 41"/>
                <a:gd name="T14" fmla="*/ 1776 w 95"/>
                <a:gd name="T15" fmla="*/ 1446 h 41"/>
                <a:gd name="T16" fmla="*/ 1701 w 95"/>
                <a:gd name="T17" fmla="*/ 987 h 41"/>
                <a:gd name="T18" fmla="*/ 2277 w 95"/>
                <a:gd name="T19" fmla="*/ 1138 h 41"/>
                <a:gd name="T20" fmla="*/ 2673 w 95"/>
                <a:gd name="T21" fmla="*/ 1757 h 41"/>
                <a:gd name="T22" fmla="*/ 2874 w 95"/>
                <a:gd name="T23" fmla="*/ 1972 h 41"/>
                <a:gd name="T24" fmla="*/ 2956 w 95"/>
                <a:gd name="T25" fmla="*/ 2122 h 41"/>
                <a:gd name="T26" fmla="*/ 2956 w 95"/>
                <a:gd name="T27" fmla="*/ 1972 h 41"/>
                <a:gd name="T28" fmla="*/ 2906 w 95"/>
                <a:gd name="T29" fmla="*/ 1390 h 41"/>
                <a:gd name="T30" fmla="*/ 3194 w 95"/>
                <a:gd name="T31" fmla="*/ 1505 h 41"/>
                <a:gd name="T32" fmla="*/ 3427 w 95"/>
                <a:gd name="T33" fmla="*/ 1604 h 41"/>
                <a:gd name="T34" fmla="*/ 3507 w 95"/>
                <a:gd name="T35" fmla="*/ 1663 h 41"/>
                <a:gd name="T36" fmla="*/ 3507 w 95"/>
                <a:gd name="T37" fmla="*/ 1505 h 41"/>
                <a:gd name="T38" fmla="*/ 3427 w 95"/>
                <a:gd name="T39" fmla="*/ 1296 h 41"/>
                <a:gd name="T40" fmla="*/ 3615 w 95"/>
                <a:gd name="T41" fmla="*/ 1296 h 41"/>
                <a:gd name="T42" fmla="*/ 3740 w 95"/>
                <a:gd name="T43" fmla="*/ 1296 h 41"/>
                <a:gd name="T44" fmla="*/ 3665 w 95"/>
                <a:gd name="T45" fmla="*/ 1194 h 41"/>
                <a:gd name="T46" fmla="*/ 3352 w 95"/>
                <a:gd name="T47" fmla="*/ 770 h 41"/>
                <a:gd name="T48" fmla="*/ 2831 w 95"/>
                <a:gd name="T49" fmla="*/ 518 h 41"/>
                <a:gd name="T50" fmla="*/ 1380 w 95"/>
                <a:gd name="T51" fmla="*/ 461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71"/>
            <p:cNvSpPr>
              <a:spLocks/>
            </p:cNvSpPr>
            <p:nvPr/>
          </p:nvSpPr>
          <p:spPr bwMode="auto">
            <a:xfrm>
              <a:off x="2314" y="2217"/>
              <a:ext cx="1116" cy="390"/>
            </a:xfrm>
            <a:custGeom>
              <a:avLst/>
              <a:gdLst>
                <a:gd name="T0" fmla="*/ 0 w 446"/>
                <a:gd name="T1" fmla="*/ 5393 h 146"/>
                <a:gd name="T2" fmla="*/ 1021 w 446"/>
                <a:gd name="T3" fmla="*/ 4116 h 146"/>
                <a:gd name="T4" fmla="*/ 1301 w 446"/>
                <a:gd name="T5" fmla="*/ 3868 h 146"/>
                <a:gd name="T6" fmla="*/ 2472 w 446"/>
                <a:gd name="T7" fmla="*/ 3718 h 146"/>
                <a:gd name="T8" fmla="*/ 4984 w 446"/>
                <a:gd name="T9" fmla="*/ 4723 h 146"/>
                <a:gd name="T10" fmla="*/ 7677 w 446"/>
                <a:gd name="T11" fmla="*/ 4632 h 146"/>
                <a:gd name="T12" fmla="*/ 10074 w 446"/>
                <a:gd name="T13" fmla="*/ 4538 h 146"/>
                <a:gd name="T14" fmla="*/ 11253 w 446"/>
                <a:gd name="T15" fmla="*/ 5700 h 146"/>
                <a:gd name="T16" fmla="*/ 12421 w 446"/>
                <a:gd name="T17" fmla="*/ 6729 h 146"/>
                <a:gd name="T18" fmla="*/ 12736 w 446"/>
                <a:gd name="T19" fmla="*/ 7220 h 146"/>
                <a:gd name="T20" fmla="*/ 12942 w 446"/>
                <a:gd name="T21" fmla="*/ 7434 h 146"/>
                <a:gd name="T22" fmla="*/ 12892 w 446"/>
                <a:gd name="T23" fmla="*/ 7186 h 146"/>
                <a:gd name="T24" fmla="*/ 12862 w 446"/>
                <a:gd name="T25" fmla="*/ 6673 h 146"/>
                <a:gd name="T26" fmla="*/ 13254 w 446"/>
                <a:gd name="T27" fmla="*/ 6878 h 146"/>
                <a:gd name="T28" fmla="*/ 13487 w 446"/>
                <a:gd name="T29" fmla="*/ 6977 h 146"/>
                <a:gd name="T30" fmla="*/ 13567 w 446"/>
                <a:gd name="T31" fmla="*/ 7071 h 146"/>
                <a:gd name="T32" fmla="*/ 13487 w 446"/>
                <a:gd name="T33" fmla="*/ 6614 h 146"/>
                <a:gd name="T34" fmla="*/ 13567 w 446"/>
                <a:gd name="T35" fmla="*/ 6673 h 146"/>
                <a:gd name="T36" fmla="*/ 13675 w 446"/>
                <a:gd name="T37" fmla="*/ 6729 h 146"/>
                <a:gd name="T38" fmla="*/ 13600 w 446"/>
                <a:gd name="T39" fmla="*/ 6422 h 146"/>
                <a:gd name="T40" fmla="*/ 13487 w 446"/>
                <a:gd name="T41" fmla="*/ 6058 h 146"/>
                <a:gd name="T42" fmla="*/ 13174 w 446"/>
                <a:gd name="T43" fmla="*/ 5909 h 146"/>
                <a:gd name="T44" fmla="*/ 13099 w 446"/>
                <a:gd name="T45" fmla="*/ 5759 h 146"/>
                <a:gd name="T46" fmla="*/ 12546 w 446"/>
                <a:gd name="T47" fmla="*/ 5700 h 146"/>
                <a:gd name="T48" fmla="*/ 11921 w 446"/>
                <a:gd name="T49" fmla="*/ 4936 h 146"/>
                <a:gd name="T50" fmla="*/ 12033 w 446"/>
                <a:gd name="T51" fmla="*/ 4573 h 146"/>
                <a:gd name="T52" fmla="*/ 12471 w 446"/>
                <a:gd name="T53" fmla="*/ 4880 h 146"/>
                <a:gd name="T54" fmla="*/ 12786 w 446"/>
                <a:gd name="T55" fmla="*/ 5302 h 146"/>
                <a:gd name="T56" fmla="*/ 12892 w 446"/>
                <a:gd name="T57" fmla="*/ 5452 h 146"/>
                <a:gd name="T58" fmla="*/ 12892 w 446"/>
                <a:gd name="T59" fmla="*/ 5145 h 146"/>
                <a:gd name="T60" fmla="*/ 13099 w 446"/>
                <a:gd name="T61" fmla="*/ 5145 h 146"/>
                <a:gd name="T62" fmla="*/ 13329 w 446"/>
                <a:gd name="T63" fmla="*/ 5302 h 146"/>
                <a:gd name="T64" fmla="*/ 13412 w 446"/>
                <a:gd name="T65" fmla="*/ 5452 h 146"/>
                <a:gd name="T66" fmla="*/ 13362 w 446"/>
                <a:gd name="T67" fmla="*/ 5030 h 146"/>
                <a:gd name="T68" fmla="*/ 12736 w 446"/>
                <a:gd name="T69" fmla="*/ 4424 h 146"/>
                <a:gd name="T70" fmla="*/ 12786 w 446"/>
                <a:gd name="T71" fmla="*/ 4026 h 146"/>
                <a:gd name="T72" fmla="*/ 12704 w 446"/>
                <a:gd name="T73" fmla="*/ 3967 h 146"/>
                <a:gd name="T74" fmla="*/ 12266 w 446"/>
                <a:gd name="T75" fmla="*/ 3718 h 146"/>
                <a:gd name="T76" fmla="*/ 12033 w 446"/>
                <a:gd name="T77" fmla="*/ 3318 h 146"/>
                <a:gd name="T78" fmla="*/ 12108 w 446"/>
                <a:gd name="T79" fmla="*/ 3010 h 146"/>
                <a:gd name="T80" fmla="*/ 12033 w 446"/>
                <a:gd name="T81" fmla="*/ 3104 h 146"/>
                <a:gd name="T82" fmla="*/ 13517 w 446"/>
                <a:gd name="T83" fmla="*/ 2097 h 146"/>
                <a:gd name="T84" fmla="*/ 14225 w 446"/>
                <a:gd name="T85" fmla="*/ 2097 h 146"/>
                <a:gd name="T86" fmla="*/ 14508 w 446"/>
                <a:gd name="T87" fmla="*/ 2097 h 146"/>
                <a:gd name="T88" fmla="*/ 15008 w 446"/>
                <a:gd name="T89" fmla="*/ 2097 h 146"/>
                <a:gd name="T90" fmla="*/ 15717 w 446"/>
                <a:gd name="T91" fmla="*/ 2498 h 146"/>
                <a:gd name="T92" fmla="*/ 16467 w 446"/>
                <a:gd name="T93" fmla="*/ 2348 h 146"/>
                <a:gd name="T94" fmla="*/ 17093 w 446"/>
                <a:gd name="T95" fmla="*/ 914 h 146"/>
                <a:gd name="T96" fmla="*/ 16185 w 446"/>
                <a:gd name="T97" fmla="*/ 1528 h 146"/>
                <a:gd name="T98" fmla="*/ 15559 w 446"/>
                <a:gd name="T99" fmla="*/ 1277 h 146"/>
                <a:gd name="T100" fmla="*/ 14933 w 446"/>
                <a:gd name="T101" fmla="*/ 857 h 146"/>
                <a:gd name="T102" fmla="*/ 14038 w 446"/>
                <a:gd name="T103" fmla="*/ 857 h 146"/>
                <a:gd name="T104" fmla="*/ 13412 w 446"/>
                <a:gd name="T105" fmla="*/ 820 h 146"/>
                <a:gd name="T106" fmla="*/ 12786 w 446"/>
                <a:gd name="T107" fmla="*/ 705 h 146"/>
                <a:gd name="T108" fmla="*/ 12191 w 446"/>
                <a:gd name="T109" fmla="*/ 248 h 146"/>
                <a:gd name="T110" fmla="*/ 10857 w 446"/>
                <a:gd name="T111" fmla="*/ 1277 h 146"/>
                <a:gd name="T112" fmla="*/ 9761 w 446"/>
                <a:gd name="T113" fmla="*/ 2097 h 146"/>
                <a:gd name="T114" fmla="*/ 8428 w 446"/>
                <a:gd name="T115" fmla="*/ 2898 h 146"/>
                <a:gd name="T116" fmla="*/ 4827 w 446"/>
                <a:gd name="T117" fmla="*/ 3203 h 146"/>
                <a:gd name="T118" fmla="*/ 2117 w 446"/>
                <a:gd name="T119" fmla="*/ 2591 h 146"/>
                <a:gd name="T120" fmla="*/ 988 w 446"/>
                <a:gd name="T121" fmla="*/ 3660 h 146"/>
                <a:gd name="T122" fmla="*/ 0 w 446"/>
                <a:gd name="T123" fmla="*/ 5393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46">
                  <a:moveTo>
                    <a:pt x="0" y="106"/>
                  </a:moveTo>
                  <a:cubicBezTo>
                    <a:pt x="4" y="97"/>
                    <a:pt x="17" y="85"/>
                    <a:pt x="26" y="81"/>
                  </a:cubicBezTo>
                  <a:cubicBezTo>
                    <a:pt x="29" y="79"/>
                    <a:pt x="32" y="76"/>
                    <a:pt x="33" y="76"/>
                  </a:cubicBezTo>
                  <a:cubicBezTo>
                    <a:pt x="42" y="69"/>
                    <a:pt x="52" y="68"/>
                    <a:pt x="63" y="73"/>
                  </a:cubicBezTo>
                  <a:cubicBezTo>
                    <a:pt x="81" y="82"/>
                    <a:pt x="116" y="93"/>
                    <a:pt x="127" y="93"/>
                  </a:cubicBezTo>
                  <a:cubicBezTo>
                    <a:pt x="139" y="93"/>
                    <a:pt x="174" y="95"/>
                    <a:pt x="196" y="91"/>
                  </a:cubicBezTo>
                  <a:cubicBezTo>
                    <a:pt x="219" y="86"/>
                    <a:pt x="237" y="73"/>
                    <a:pt x="257" y="89"/>
                  </a:cubicBezTo>
                  <a:cubicBezTo>
                    <a:pt x="265" y="96"/>
                    <a:pt x="278" y="106"/>
                    <a:pt x="287" y="112"/>
                  </a:cubicBezTo>
                  <a:cubicBezTo>
                    <a:pt x="295" y="118"/>
                    <a:pt x="314" y="128"/>
                    <a:pt x="317" y="132"/>
                  </a:cubicBezTo>
                  <a:cubicBezTo>
                    <a:pt x="319" y="136"/>
                    <a:pt x="324" y="140"/>
                    <a:pt x="325" y="142"/>
                  </a:cubicBezTo>
                  <a:cubicBezTo>
                    <a:pt x="327" y="143"/>
                    <a:pt x="327" y="146"/>
                    <a:pt x="330" y="146"/>
                  </a:cubicBezTo>
                  <a:cubicBezTo>
                    <a:pt x="332" y="145"/>
                    <a:pt x="329" y="143"/>
                    <a:pt x="329" y="141"/>
                  </a:cubicBezTo>
                  <a:cubicBezTo>
                    <a:pt x="329" y="139"/>
                    <a:pt x="330" y="134"/>
                    <a:pt x="328" y="131"/>
                  </a:cubicBezTo>
                  <a:cubicBezTo>
                    <a:pt x="330" y="132"/>
                    <a:pt x="335" y="135"/>
                    <a:pt x="338" y="135"/>
                  </a:cubicBezTo>
                  <a:cubicBezTo>
                    <a:pt x="341" y="136"/>
                    <a:pt x="342" y="136"/>
                    <a:pt x="344" y="137"/>
                  </a:cubicBezTo>
                  <a:cubicBezTo>
                    <a:pt x="345" y="138"/>
                    <a:pt x="345" y="140"/>
                    <a:pt x="346" y="139"/>
                  </a:cubicBezTo>
                  <a:cubicBezTo>
                    <a:pt x="348" y="137"/>
                    <a:pt x="347" y="135"/>
                    <a:pt x="344" y="130"/>
                  </a:cubicBezTo>
                  <a:cubicBezTo>
                    <a:pt x="344" y="130"/>
                    <a:pt x="345" y="130"/>
                    <a:pt x="346" y="131"/>
                  </a:cubicBezTo>
                  <a:cubicBezTo>
                    <a:pt x="347" y="133"/>
                    <a:pt x="349" y="132"/>
                    <a:pt x="349" y="132"/>
                  </a:cubicBezTo>
                  <a:cubicBezTo>
                    <a:pt x="349" y="132"/>
                    <a:pt x="348" y="129"/>
                    <a:pt x="347" y="126"/>
                  </a:cubicBezTo>
                  <a:cubicBezTo>
                    <a:pt x="346" y="123"/>
                    <a:pt x="345" y="121"/>
                    <a:pt x="344" y="119"/>
                  </a:cubicBezTo>
                  <a:cubicBezTo>
                    <a:pt x="342" y="117"/>
                    <a:pt x="336" y="116"/>
                    <a:pt x="336" y="116"/>
                  </a:cubicBezTo>
                  <a:cubicBezTo>
                    <a:pt x="336" y="116"/>
                    <a:pt x="335" y="115"/>
                    <a:pt x="334" y="113"/>
                  </a:cubicBezTo>
                  <a:cubicBezTo>
                    <a:pt x="332" y="112"/>
                    <a:pt x="321" y="113"/>
                    <a:pt x="320" y="112"/>
                  </a:cubicBezTo>
                  <a:cubicBezTo>
                    <a:pt x="319" y="112"/>
                    <a:pt x="305" y="100"/>
                    <a:pt x="304" y="97"/>
                  </a:cubicBezTo>
                  <a:cubicBezTo>
                    <a:pt x="302" y="95"/>
                    <a:pt x="305" y="89"/>
                    <a:pt x="307" y="90"/>
                  </a:cubicBezTo>
                  <a:cubicBezTo>
                    <a:pt x="309" y="91"/>
                    <a:pt x="315" y="92"/>
                    <a:pt x="318" y="96"/>
                  </a:cubicBezTo>
                  <a:cubicBezTo>
                    <a:pt x="320" y="98"/>
                    <a:pt x="324" y="102"/>
                    <a:pt x="326" y="104"/>
                  </a:cubicBezTo>
                  <a:cubicBezTo>
                    <a:pt x="329" y="106"/>
                    <a:pt x="327" y="107"/>
                    <a:pt x="329" y="107"/>
                  </a:cubicBezTo>
                  <a:cubicBezTo>
                    <a:pt x="330" y="106"/>
                    <a:pt x="331" y="104"/>
                    <a:pt x="329" y="101"/>
                  </a:cubicBezTo>
                  <a:cubicBezTo>
                    <a:pt x="329" y="101"/>
                    <a:pt x="331" y="101"/>
                    <a:pt x="334" y="101"/>
                  </a:cubicBezTo>
                  <a:cubicBezTo>
                    <a:pt x="336" y="102"/>
                    <a:pt x="339" y="102"/>
                    <a:pt x="340" y="104"/>
                  </a:cubicBezTo>
                  <a:cubicBezTo>
                    <a:pt x="341" y="106"/>
                    <a:pt x="341" y="108"/>
                    <a:pt x="342" y="107"/>
                  </a:cubicBezTo>
                  <a:cubicBezTo>
                    <a:pt x="343" y="106"/>
                    <a:pt x="343" y="103"/>
                    <a:pt x="341" y="99"/>
                  </a:cubicBezTo>
                  <a:cubicBezTo>
                    <a:pt x="335" y="96"/>
                    <a:pt x="327" y="92"/>
                    <a:pt x="325" y="87"/>
                  </a:cubicBezTo>
                  <a:cubicBezTo>
                    <a:pt x="323" y="85"/>
                    <a:pt x="325" y="82"/>
                    <a:pt x="326" y="79"/>
                  </a:cubicBezTo>
                  <a:cubicBezTo>
                    <a:pt x="325" y="78"/>
                    <a:pt x="324" y="78"/>
                    <a:pt x="324" y="78"/>
                  </a:cubicBezTo>
                  <a:cubicBezTo>
                    <a:pt x="321" y="76"/>
                    <a:pt x="318" y="74"/>
                    <a:pt x="313" y="73"/>
                  </a:cubicBezTo>
                  <a:cubicBezTo>
                    <a:pt x="308" y="71"/>
                    <a:pt x="310" y="71"/>
                    <a:pt x="307" y="65"/>
                  </a:cubicBezTo>
                  <a:cubicBezTo>
                    <a:pt x="307" y="63"/>
                    <a:pt x="307" y="61"/>
                    <a:pt x="309" y="59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10" y="54"/>
                    <a:pt x="322" y="40"/>
                    <a:pt x="345" y="41"/>
                  </a:cubicBezTo>
                  <a:cubicBezTo>
                    <a:pt x="345" y="41"/>
                    <a:pt x="351" y="43"/>
                    <a:pt x="363" y="41"/>
                  </a:cubicBezTo>
                  <a:cubicBezTo>
                    <a:pt x="365" y="41"/>
                    <a:pt x="368" y="41"/>
                    <a:pt x="370" y="41"/>
                  </a:cubicBezTo>
                  <a:cubicBezTo>
                    <a:pt x="375" y="40"/>
                    <a:pt x="379" y="39"/>
                    <a:pt x="383" y="41"/>
                  </a:cubicBezTo>
                  <a:cubicBezTo>
                    <a:pt x="390" y="44"/>
                    <a:pt x="393" y="48"/>
                    <a:pt x="401" y="49"/>
                  </a:cubicBezTo>
                  <a:cubicBezTo>
                    <a:pt x="408" y="49"/>
                    <a:pt x="414" y="48"/>
                    <a:pt x="420" y="46"/>
                  </a:cubicBezTo>
                  <a:cubicBezTo>
                    <a:pt x="433" y="41"/>
                    <a:pt x="446" y="33"/>
                    <a:pt x="436" y="18"/>
                  </a:cubicBezTo>
                  <a:cubicBezTo>
                    <a:pt x="438" y="34"/>
                    <a:pt x="425" y="33"/>
                    <a:pt x="413" y="30"/>
                  </a:cubicBezTo>
                  <a:cubicBezTo>
                    <a:pt x="408" y="29"/>
                    <a:pt x="402" y="27"/>
                    <a:pt x="397" y="25"/>
                  </a:cubicBezTo>
                  <a:cubicBezTo>
                    <a:pt x="390" y="23"/>
                    <a:pt x="389" y="17"/>
                    <a:pt x="381" y="17"/>
                  </a:cubicBezTo>
                  <a:cubicBezTo>
                    <a:pt x="373" y="16"/>
                    <a:pt x="366" y="17"/>
                    <a:pt x="358" y="17"/>
                  </a:cubicBezTo>
                  <a:cubicBezTo>
                    <a:pt x="352" y="16"/>
                    <a:pt x="347" y="16"/>
                    <a:pt x="342" y="16"/>
                  </a:cubicBezTo>
                  <a:cubicBezTo>
                    <a:pt x="337" y="16"/>
                    <a:pt x="331" y="15"/>
                    <a:pt x="326" y="14"/>
                  </a:cubicBezTo>
                  <a:cubicBezTo>
                    <a:pt x="320" y="13"/>
                    <a:pt x="317" y="6"/>
                    <a:pt x="311" y="5"/>
                  </a:cubicBezTo>
                  <a:cubicBezTo>
                    <a:pt x="293" y="0"/>
                    <a:pt x="290" y="20"/>
                    <a:pt x="277" y="25"/>
                  </a:cubicBezTo>
                  <a:cubicBezTo>
                    <a:pt x="267" y="30"/>
                    <a:pt x="258" y="34"/>
                    <a:pt x="249" y="41"/>
                  </a:cubicBezTo>
                  <a:cubicBezTo>
                    <a:pt x="239" y="48"/>
                    <a:pt x="227" y="54"/>
                    <a:pt x="215" y="57"/>
                  </a:cubicBezTo>
                  <a:cubicBezTo>
                    <a:pt x="186" y="66"/>
                    <a:pt x="153" y="66"/>
                    <a:pt x="123" y="63"/>
                  </a:cubicBezTo>
                  <a:cubicBezTo>
                    <a:pt x="100" y="60"/>
                    <a:pt x="77" y="44"/>
                    <a:pt x="54" y="51"/>
                  </a:cubicBezTo>
                  <a:cubicBezTo>
                    <a:pt x="42" y="54"/>
                    <a:pt x="35" y="64"/>
                    <a:pt x="25" y="72"/>
                  </a:cubicBezTo>
                  <a:cubicBezTo>
                    <a:pt x="15" y="80"/>
                    <a:pt x="1" y="92"/>
                    <a:pt x="0" y="10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>
              <a:off x="2822" y="2092"/>
              <a:ext cx="355" cy="291"/>
            </a:xfrm>
            <a:custGeom>
              <a:avLst/>
              <a:gdLst>
                <a:gd name="T0" fmla="*/ 0 w 142"/>
                <a:gd name="T1" fmla="*/ 5537 h 109"/>
                <a:gd name="T2" fmla="*/ 2500 w 142"/>
                <a:gd name="T3" fmla="*/ 3043 h 109"/>
                <a:gd name="T4" fmla="*/ 2863 w 142"/>
                <a:gd name="T5" fmla="*/ 1004 h 109"/>
                <a:gd name="T6" fmla="*/ 3208 w 142"/>
                <a:gd name="T7" fmla="*/ 93 h 109"/>
                <a:gd name="T8" fmla="*/ 3875 w 142"/>
                <a:gd name="T9" fmla="*/ 550 h 109"/>
                <a:gd name="T10" fmla="*/ 4270 w 142"/>
                <a:gd name="T11" fmla="*/ 1276 h 109"/>
                <a:gd name="T12" fmla="*/ 4500 w 142"/>
                <a:gd name="T13" fmla="*/ 1733 h 109"/>
                <a:gd name="T14" fmla="*/ 4533 w 142"/>
                <a:gd name="T15" fmla="*/ 2280 h 109"/>
                <a:gd name="T16" fmla="*/ 5158 w 142"/>
                <a:gd name="T17" fmla="*/ 3158 h 109"/>
                <a:gd name="T18" fmla="*/ 4613 w 142"/>
                <a:gd name="T19" fmla="*/ 3863 h 109"/>
                <a:gd name="T20" fmla="*/ 3095 w 142"/>
                <a:gd name="T21" fmla="*/ 4261 h 109"/>
                <a:gd name="T22" fmla="*/ 2083 w 142"/>
                <a:gd name="T23" fmla="*/ 4776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109">
                  <a:moveTo>
                    <a:pt x="0" y="109"/>
                  </a:moveTo>
                  <a:cubicBezTo>
                    <a:pt x="26" y="101"/>
                    <a:pt x="49" y="83"/>
                    <a:pt x="64" y="60"/>
                  </a:cubicBezTo>
                  <a:cubicBezTo>
                    <a:pt x="72" y="48"/>
                    <a:pt x="78" y="35"/>
                    <a:pt x="73" y="20"/>
                  </a:cubicBezTo>
                  <a:cubicBezTo>
                    <a:pt x="69" y="11"/>
                    <a:pt x="76" y="0"/>
                    <a:pt x="82" y="2"/>
                  </a:cubicBezTo>
                  <a:cubicBezTo>
                    <a:pt x="88" y="4"/>
                    <a:pt x="94" y="7"/>
                    <a:pt x="99" y="11"/>
                  </a:cubicBezTo>
                  <a:cubicBezTo>
                    <a:pt x="104" y="15"/>
                    <a:pt x="105" y="20"/>
                    <a:pt x="109" y="25"/>
                  </a:cubicBezTo>
                  <a:cubicBezTo>
                    <a:pt x="113" y="28"/>
                    <a:pt x="115" y="28"/>
                    <a:pt x="115" y="34"/>
                  </a:cubicBezTo>
                  <a:cubicBezTo>
                    <a:pt x="116" y="38"/>
                    <a:pt x="114" y="40"/>
                    <a:pt x="116" y="45"/>
                  </a:cubicBezTo>
                  <a:cubicBezTo>
                    <a:pt x="119" y="52"/>
                    <a:pt x="126" y="57"/>
                    <a:pt x="132" y="62"/>
                  </a:cubicBezTo>
                  <a:cubicBezTo>
                    <a:pt x="142" y="71"/>
                    <a:pt x="127" y="74"/>
                    <a:pt x="118" y="76"/>
                  </a:cubicBezTo>
                  <a:cubicBezTo>
                    <a:pt x="105" y="78"/>
                    <a:pt x="92" y="80"/>
                    <a:pt x="79" y="84"/>
                  </a:cubicBezTo>
                  <a:cubicBezTo>
                    <a:pt x="73" y="86"/>
                    <a:pt x="60" y="95"/>
                    <a:pt x="53" y="94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73"/>
            <p:cNvSpPr>
              <a:spLocks/>
            </p:cNvSpPr>
            <p:nvPr/>
          </p:nvSpPr>
          <p:spPr bwMode="auto">
            <a:xfrm>
              <a:off x="3127" y="1775"/>
              <a:ext cx="110" cy="154"/>
            </a:xfrm>
            <a:custGeom>
              <a:avLst/>
              <a:gdLst>
                <a:gd name="T0" fmla="*/ 158 w 44"/>
                <a:gd name="T1" fmla="*/ 149 h 58"/>
                <a:gd name="T2" fmla="*/ 1250 w 44"/>
                <a:gd name="T3" fmla="*/ 1346 h 58"/>
                <a:gd name="T4" fmla="*/ 1488 w 44"/>
                <a:gd name="T5" fmla="*/ 2884 h 58"/>
                <a:gd name="T6" fmla="*/ 938 w 44"/>
                <a:gd name="T7" fmla="*/ 1649 h 58"/>
                <a:gd name="T8" fmla="*/ 0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8">
                  <a:moveTo>
                    <a:pt x="4" y="3"/>
                  </a:moveTo>
                  <a:cubicBezTo>
                    <a:pt x="14" y="1"/>
                    <a:pt x="27" y="20"/>
                    <a:pt x="32" y="27"/>
                  </a:cubicBezTo>
                  <a:cubicBezTo>
                    <a:pt x="37" y="35"/>
                    <a:pt x="44" y="49"/>
                    <a:pt x="38" y="58"/>
                  </a:cubicBezTo>
                  <a:cubicBezTo>
                    <a:pt x="28" y="56"/>
                    <a:pt x="28" y="40"/>
                    <a:pt x="24" y="33"/>
                  </a:cubicBezTo>
                  <a:cubicBezTo>
                    <a:pt x="18" y="22"/>
                    <a:pt x="10" y="7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74"/>
            <p:cNvSpPr>
              <a:spLocks/>
            </p:cNvSpPr>
            <p:nvPr/>
          </p:nvSpPr>
          <p:spPr bwMode="auto">
            <a:xfrm>
              <a:off x="3065" y="1993"/>
              <a:ext cx="40" cy="88"/>
            </a:xfrm>
            <a:custGeom>
              <a:avLst/>
              <a:gdLst>
                <a:gd name="T0" fmla="*/ 550 w 16"/>
                <a:gd name="T1" fmla="*/ 205 h 33"/>
                <a:gd name="T2" fmla="*/ 238 w 16"/>
                <a:gd name="T3" fmla="*/ 909 h 33"/>
                <a:gd name="T4" fmla="*/ 395 w 16"/>
                <a:gd name="T5" fmla="*/ 1421 h 33"/>
                <a:gd name="T6" fmla="*/ 395 w 16"/>
                <a:gd name="T7" fmla="*/ 853 h 33"/>
                <a:gd name="T8" fmla="*/ 625 w 16"/>
                <a:gd name="T9" fmla="*/ 45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6" y="10"/>
                    <a:pt x="6" y="18"/>
                  </a:cubicBezTo>
                  <a:cubicBezTo>
                    <a:pt x="6" y="20"/>
                    <a:pt x="2" y="33"/>
                    <a:pt x="10" y="28"/>
                  </a:cubicBezTo>
                  <a:cubicBezTo>
                    <a:pt x="12" y="26"/>
                    <a:pt x="9" y="20"/>
                    <a:pt x="10" y="17"/>
                  </a:cubicBezTo>
                  <a:cubicBezTo>
                    <a:pt x="11" y="13"/>
                    <a:pt x="13" y="12"/>
                    <a:pt x="16" y="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75"/>
            <p:cNvSpPr>
              <a:spLocks/>
            </p:cNvSpPr>
            <p:nvPr/>
          </p:nvSpPr>
          <p:spPr bwMode="auto">
            <a:xfrm>
              <a:off x="2962" y="1911"/>
              <a:ext cx="143" cy="85"/>
            </a:xfrm>
            <a:custGeom>
              <a:avLst/>
              <a:gdLst>
                <a:gd name="T0" fmla="*/ 2102 w 57"/>
                <a:gd name="T1" fmla="*/ 1052 h 32"/>
                <a:gd name="T2" fmla="*/ 993 w 57"/>
                <a:gd name="T3" fmla="*/ 56 h 32"/>
                <a:gd name="T4" fmla="*/ 0 w 57"/>
                <a:gd name="T5" fmla="*/ 805 h 32"/>
                <a:gd name="T6" fmla="*/ 868 w 57"/>
                <a:gd name="T7" fmla="*/ 396 h 32"/>
                <a:gd name="T8" fmla="*/ 1581 w 57"/>
                <a:gd name="T9" fmla="*/ 691 h 32"/>
                <a:gd name="T10" fmla="*/ 1864 w 57"/>
                <a:gd name="T11" fmla="*/ 1235 h 32"/>
                <a:gd name="T12" fmla="*/ 2260 w 57"/>
                <a:gd name="T13" fmla="*/ 1389 h 32"/>
                <a:gd name="T14" fmla="*/ 2178 w 57"/>
                <a:gd name="T15" fmla="*/ 1086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2">
                  <a:moveTo>
                    <a:pt x="53" y="21"/>
                  </a:moveTo>
                  <a:cubicBezTo>
                    <a:pt x="47" y="8"/>
                    <a:pt x="39" y="3"/>
                    <a:pt x="25" y="1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7" y="14"/>
                    <a:pt x="14" y="8"/>
                    <a:pt x="22" y="8"/>
                  </a:cubicBezTo>
                  <a:cubicBezTo>
                    <a:pt x="27" y="8"/>
                    <a:pt x="35" y="12"/>
                    <a:pt x="40" y="14"/>
                  </a:cubicBezTo>
                  <a:cubicBezTo>
                    <a:pt x="47" y="17"/>
                    <a:pt x="44" y="20"/>
                    <a:pt x="47" y="25"/>
                  </a:cubicBezTo>
                  <a:cubicBezTo>
                    <a:pt x="49" y="32"/>
                    <a:pt x="51" y="27"/>
                    <a:pt x="57" y="28"/>
                  </a:cubicBezTo>
                  <a:cubicBezTo>
                    <a:pt x="56" y="26"/>
                    <a:pt x="56" y="24"/>
                    <a:pt x="55" y="22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76"/>
            <p:cNvSpPr>
              <a:spLocks/>
            </p:cNvSpPr>
            <p:nvPr/>
          </p:nvSpPr>
          <p:spPr bwMode="auto">
            <a:xfrm>
              <a:off x="3115" y="2441"/>
              <a:ext cx="42" cy="38"/>
            </a:xfrm>
            <a:custGeom>
              <a:avLst/>
              <a:gdLst>
                <a:gd name="T0" fmla="*/ 0 w 17"/>
                <a:gd name="T1" fmla="*/ 0 h 14"/>
                <a:gd name="T2" fmla="*/ 410 w 17"/>
                <a:gd name="T3" fmla="*/ 280 h 14"/>
                <a:gd name="T4" fmla="*/ 635 w 17"/>
                <a:gd name="T5" fmla="*/ 760 h 14"/>
                <a:gd name="T6" fmla="*/ 183 w 17"/>
                <a:gd name="T7" fmla="*/ 53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cubicBezTo>
                    <a:pt x="6" y="2"/>
                    <a:pt x="6" y="0"/>
                    <a:pt x="11" y="5"/>
                  </a:cubicBezTo>
                  <a:cubicBezTo>
                    <a:pt x="13" y="7"/>
                    <a:pt x="17" y="10"/>
                    <a:pt x="17" y="14"/>
                  </a:cubicBezTo>
                  <a:cubicBezTo>
                    <a:pt x="13" y="12"/>
                    <a:pt x="9" y="11"/>
                    <a:pt x="5" y="1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3217" y="2143"/>
              <a:ext cx="68" cy="69"/>
            </a:xfrm>
            <a:custGeom>
              <a:avLst/>
              <a:gdLst>
                <a:gd name="T0" fmla="*/ 1007 w 27"/>
                <a:gd name="T1" fmla="*/ 1085 h 26"/>
                <a:gd name="T2" fmla="*/ 685 w 27"/>
                <a:gd name="T3" fmla="*/ 295 h 26"/>
                <a:gd name="T4" fmla="*/ 50 w 27"/>
                <a:gd name="T5" fmla="*/ 507 h 26"/>
                <a:gd name="T6" fmla="*/ 368 w 27"/>
                <a:gd name="T7" fmla="*/ 1197 h 26"/>
                <a:gd name="T8" fmla="*/ 881 w 27"/>
                <a:gd name="T9" fmla="*/ 1085 h 26"/>
                <a:gd name="T10" fmla="*/ 1007 w 27"/>
                <a:gd name="T11" fmla="*/ 108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3222" y="2153"/>
              <a:ext cx="55" cy="56"/>
            </a:xfrm>
            <a:custGeom>
              <a:avLst/>
              <a:gdLst>
                <a:gd name="T0" fmla="*/ 125 w 22"/>
                <a:gd name="T1" fmla="*/ 248 h 21"/>
                <a:gd name="T2" fmla="*/ 625 w 22"/>
                <a:gd name="T3" fmla="*/ 149 h 21"/>
                <a:gd name="T4" fmla="*/ 708 w 22"/>
                <a:gd name="T5" fmla="*/ 819 h 21"/>
                <a:gd name="T6" fmla="*/ 208 w 22"/>
                <a:gd name="T7" fmla="*/ 909 h 21"/>
                <a:gd name="T8" fmla="*/ 125 w 22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3237" y="216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56 h 9"/>
                <a:gd name="T4" fmla="*/ 332 w 9"/>
                <a:gd name="T5" fmla="*/ 363 h 9"/>
                <a:gd name="T6" fmla="*/ 130 w 9"/>
                <a:gd name="T7" fmla="*/ 363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3327" y="2073"/>
              <a:ext cx="33" cy="75"/>
            </a:xfrm>
            <a:custGeom>
              <a:avLst/>
              <a:gdLst>
                <a:gd name="T0" fmla="*/ 373 w 13"/>
                <a:gd name="T1" fmla="*/ 927 h 28"/>
                <a:gd name="T2" fmla="*/ 541 w 13"/>
                <a:gd name="T3" fmla="*/ 1441 h 28"/>
                <a:gd name="T4" fmla="*/ 490 w 13"/>
                <a:gd name="T5" fmla="*/ 1350 h 28"/>
                <a:gd name="T6" fmla="*/ 51 w 13"/>
                <a:gd name="T7" fmla="*/ 56 h 28"/>
                <a:gd name="T8" fmla="*/ 0 w 13"/>
                <a:gd name="T9" fmla="*/ 0 h 28"/>
                <a:gd name="T10" fmla="*/ 0 w 13"/>
                <a:gd name="T11" fmla="*/ 0 h 28"/>
                <a:gd name="T12" fmla="*/ 160 w 13"/>
                <a:gd name="T13" fmla="*/ 402 h 28"/>
                <a:gd name="T14" fmla="*/ 373 w 13"/>
                <a:gd name="T15" fmla="*/ 92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8">
                  <a:moveTo>
                    <a:pt x="9" y="18"/>
                  </a:moveTo>
                  <a:cubicBezTo>
                    <a:pt x="10" y="20"/>
                    <a:pt x="10" y="26"/>
                    <a:pt x="13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4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8"/>
                  </a:cubicBezTo>
                  <a:cubicBezTo>
                    <a:pt x="6" y="11"/>
                    <a:pt x="8" y="14"/>
                    <a:pt x="9" y="18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2774" y="2335"/>
              <a:ext cx="208" cy="128"/>
            </a:xfrm>
            <a:custGeom>
              <a:avLst/>
              <a:gdLst>
                <a:gd name="T0" fmla="*/ 0 w 83"/>
                <a:gd name="T1" fmla="*/ 2275 h 48"/>
                <a:gd name="T2" fmla="*/ 1418 w 83"/>
                <a:gd name="T3" fmla="*/ 1672 h 48"/>
                <a:gd name="T4" fmla="*/ 2015 w 83"/>
                <a:gd name="T5" fmla="*/ 1421 h 48"/>
                <a:gd name="T6" fmla="*/ 2727 w 83"/>
                <a:gd name="T7" fmla="*/ 605 h 48"/>
                <a:gd name="T8" fmla="*/ 3198 w 83"/>
                <a:gd name="T9" fmla="*/ 307 h 48"/>
                <a:gd name="T10" fmla="*/ 3040 w 83"/>
                <a:gd name="T11" fmla="*/ 1003 h 48"/>
                <a:gd name="T12" fmla="*/ 3040 w 83"/>
                <a:gd name="T13" fmla="*/ 1877 h 48"/>
                <a:gd name="T14" fmla="*/ 3273 w 83"/>
                <a:gd name="T15" fmla="*/ 2424 h 48"/>
                <a:gd name="T16" fmla="*/ 2802 w 83"/>
                <a:gd name="T17" fmla="*/ 1912 h 48"/>
                <a:gd name="T18" fmla="*/ 2331 w 83"/>
                <a:gd name="T19" fmla="*/ 1672 h 48"/>
                <a:gd name="T20" fmla="*/ 1100 w 83"/>
                <a:gd name="T21" fmla="*/ 19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8">
                  <a:moveTo>
                    <a:pt x="0" y="45"/>
                  </a:moveTo>
                  <a:cubicBezTo>
                    <a:pt x="12" y="43"/>
                    <a:pt x="25" y="38"/>
                    <a:pt x="36" y="33"/>
                  </a:cubicBezTo>
                  <a:cubicBezTo>
                    <a:pt x="41" y="31"/>
                    <a:pt x="46" y="31"/>
                    <a:pt x="51" y="28"/>
                  </a:cubicBezTo>
                  <a:cubicBezTo>
                    <a:pt x="59" y="25"/>
                    <a:pt x="64" y="19"/>
                    <a:pt x="69" y="12"/>
                  </a:cubicBezTo>
                  <a:cubicBezTo>
                    <a:pt x="72" y="10"/>
                    <a:pt x="79" y="0"/>
                    <a:pt x="81" y="6"/>
                  </a:cubicBezTo>
                  <a:cubicBezTo>
                    <a:pt x="83" y="10"/>
                    <a:pt x="78" y="16"/>
                    <a:pt x="77" y="20"/>
                  </a:cubicBezTo>
                  <a:cubicBezTo>
                    <a:pt x="75" y="25"/>
                    <a:pt x="75" y="32"/>
                    <a:pt x="77" y="37"/>
                  </a:cubicBezTo>
                  <a:cubicBezTo>
                    <a:pt x="78" y="41"/>
                    <a:pt x="81" y="44"/>
                    <a:pt x="83" y="48"/>
                  </a:cubicBezTo>
                  <a:cubicBezTo>
                    <a:pt x="78" y="47"/>
                    <a:pt x="75" y="41"/>
                    <a:pt x="71" y="38"/>
                  </a:cubicBezTo>
                  <a:cubicBezTo>
                    <a:pt x="67" y="36"/>
                    <a:pt x="63" y="34"/>
                    <a:pt x="59" y="33"/>
                  </a:cubicBezTo>
                  <a:cubicBezTo>
                    <a:pt x="49" y="31"/>
                    <a:pt x="38" y="36"/>
                    <a:pt x="28" y="38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3067" y="2401"/>
              <a:ext cx="38" cy="64"/>
            </a:xfrm>
            <a:custGeom>
              <a:avLst/>
              <a:gdLst>
                <a:gd name="T0" fmla="*/ 213 w 15"/>
                <a:gd name="T1" fmla="*/ 56 h 24"/>
                <a:gd name="T2" fmla="*/ 0 w 15"/>
                <a:gd name="T3" fmla="*/ 1216 h 24"/>
                <a:gd name="T4" fmla="*/ 616 w 15"/>
                <a:gd name="T5" fmla="*/ 1059 h 24"/>
                <a:gd name="T6" fmla="*/ 327 w 1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4">
                  <a:moveTo>
                    <a:pt x="5" y="1"/>
                  </a:moveTo>
                  <a:cubicBezTo>
                    <a:pt x="0" y="5"/>
                    <a:pt x="0" y="18"/>
                    <a:pt x="0" y="24"/>
                  </a:cubicBezTo>
                  <a:cubicBezTo>
                    <a:pt x="5" y="17"/>
                    <a:pt x="9" y="19"/>
                    <a:pt x="15" y="21"/>
                  </a:cubicBezTo>
                  <a:cubicBezTo>
                    <a:pt x="12" y="17"/>
                    <a:pt x="5" y="6"/>
                    <a:pt x="8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2607" y="2463"/>
              <a:ext cx="115" cy="32"/>
            </a:xfrm>
            <a:custGeom>
              <a:avLst/>
              <a:gdLst>
                <a:gd name="T0" fmla="*/ 0 w 46"/>
                <a:gd name="T1" fmla="*/ 93 h 12"/>
                <a:gd name="T2" fmla="*/ 550 w 46"/>
                <a:gd name="T3" fmla="*/ 605 h 12"/>
                <a:gd name="T4" fmla="*/ 1800 w 46"/>
                <a:gd name="T5" fmla="*/ 0 h 12"/>
                <a:gd name="T6" fmla="*/ 313 w 46"/>
                <a:gd name="T7" fmla="*/ 9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2"/>
                  </a:moveTo>
                  <a:cubicBezTo>
                    <a:pt x="6" y="4"/>
                    <a:pt x="10" y="8"/>
                    <a:pt x="14" y="12"/>
                  </a:cubicBezTo>
                  <a:cubicBezTo>
                    <a:pt x="19" y="2"/>
                    <a:pt x="41" y="12"/>
                    <a:pt x="46" y="0"/>
                  </a:cubicBezTo>
                  <a:cubicBezTo>
                    <a:pt x="34" y="5"/>
                    <a:pt x="19" y="0"/>
                    <a:pt x="8" y="2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2414" y="2377"/>
              <a:ext cx="85" cy="35"/>
            </a:xfrm>
            <a:custGeom>
              <a:avLst/>
              <a:gdLst>
                <a:gd name="T0" fmla="*/ 0 w 34"/>
                <a:gd name="T1" fmla="*/ 369 h 13"/>
                <a:gd name="T2" fmla="*/ 1333 w 34"/>
                <a:gd name="T3" fmla="*/ 681 h 13"/>
                <a:gd name="T4" fmla="*/ 750 w 34"/>
                <a:gd name="T5" fmla="*/ 59 h 13"/>
                <a:gd name="T6" fmla="*/ 83 w 34"/>
                <a:gd name="T7" fmla="*/ 31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3">
                  <a:moveTo>
                    <a:pt x="0" y="7"/>
                  </a:moveTo>
                  <a:cubicBezTo>
                    <a:pt x="12" y="1"/>
                    <a:pt x="22" y="10"/>
                    <a:pt x="34" y="13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4" y="0"/>
                    <a:pt x="6" y="2"/>
                    <a:pt x="2" y="6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3300" y="2295"/>
              <a:ext cx="40" cy="42"/>
            </a:xfrm>
            <a:custGeom>
              <a:avLst/>
              <a:gdLst>
                <a:gd name="T0" fmla="*/ 0 w 16"/>
                <a:gd name="T1" fmla="*/ 89 h 16"/>
                <a:gd name="T2" fmla="*/ 238 w 16"/>
                <a:gd name="T3" fmla="*/ 669 h 16"/>
                <a:gd name="T4" fmla="*/ 625 w 16"/>
                <a:gd name="T5" fmla="*/ 614 h 16"/>
                <a:gd name="T6" fmla="*/ 0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cubicBezTo>
                    <a:pt x="0" y="7"/>
                    <a:pt x="2" y="12"/>
                    <a:pt x="6" y="14"/>
                  </a:cubicBezTo>
                  <a:cubicBezTo>
                    <a:pt x="9" y="15"/>
                    <a:pt x="16" y="16"/>
                    <a:pt x="16" y="13"/>
                  </a:cubicBezTo>
                  <a:cubicBezTo>
                    <a:pt x="8" y="13"/>
                    <a:pt x="10" y="0"/>
                    <a:pt x="0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3370" y="2300"/>
              <a:ext cx="40" cy="24"/>
            </a:xfrm>
            <a:custGeom>
              <a:avLst/>
              <a:gdLst>
                <a:gd name="T0" fmla="*/ 0 w 16"/>
                <a:gd name="T1" fmla="*/ 149 h 9"/>
                <a:gd name="T2" fmla="*/ 313 w 16"/>
                <a:gd name="T3" fmla="*/ 397 h 9"/>
                <a:gd name="T4" fmla="*/ 625 w 16"/>
                <a:gd name="T5" fmla="*/ 0 h 9"/>
                <a:gd name="T6" fmla="*/ 313 w 16"/>
                <a:gd name="T7" fmla="*/ 149 h 9"/>
                <a:gd name="T8" fmla="*/ 0 w 16"/>
                <a:gd name="T9" fmla="*/ 1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5" y="4"/>
                    <a:pt x="1" y="9"/>
                    <a:pt x="8" y="8"/>
                  </a:cubicBezTo>
                  <a:cubicBezTo>
                    <a:pt x="12" y="7"/>
                    <a:pt x="14" y="4"/>
                    <a:pt x="16" y="0"/>
                  </a:cubicBezTo>
                  <a:cubicBezTo>
                    <a:pt x="13" y="1"/>
                    <a:pt x="12" y="3"/>
                    <a:pt x="8" y="3"/>
                  </a:cubicBezTo>
                  <a:cubicBezTo>
                    <a:pt x="5" y="3"/>
                    <a:pt x="2" y="2"/>
                    <a:pt x="0" y="3"/>
                  </a:cubicBezTo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87"/>
            <p:cNvSpPr>
              <a:spLocks/>
            </p:cNvSpPr>
            <p:nvPr/>
          </p:nvSpPr>
          <p:spPr bwMode="auto">
            <a:xfrm>
              <a:off x="3070" y="2004"/>
              <a:ext cx="27" cy="29"/>
            </a:xfrm>
            <a:custGeom>
              <a:avLst/>
              <a:gdLst>
                <a:gd name="T0" fmla="*/ 253 w 11"/>
                <a:gd name="T1" fmla="*/ 0 h 11"/>
                <a:gd name="T2" fmla="*/ 223 w 11"/>
                <a:gd name="T3" fmla="*/ 527 h 11"/>
                <a:gd name="T4" fmla="*/ 398 w 11"/>
                <a:gd name="T5" fmla="*/ 5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cubicBezTo>
                    <a:pt x="0" y="1"/>
                    <a:pt x="3" y="7"/>
                    <a:pt x="6" y="11"/>
                  </a:cubicBezTo>
                  <a:cubicBezTo>
                    <a:pt x="7" y="7"/>
                    <a:pt x="8" y="4"/>
                    <a:pt x="11" y="1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88"/>
            <p:cNvSpPr>
              <a:spLocks/>
            </p:cNvSpPr>
            <p:nvPr/>
          </p:nvSpPr>
          <p:spPr bwMode="auto">
            <a:xfrm>
              <a:off x="2970" y="1916"/>
              <a:ext cx="107" cy="32"/>
            </a:xfrm>
            <a:custGeom>
              <a:avLst/>
              <a:gdLst>
                <a:gd name="T0" fmla="*/ 105 w 43"/>
                <a:gd name="T1" fmla="*/ 149 h 12"/>
                <a:gd name="T2" fmla="*/ 537 w 43"/>
                <a:gd name="T3" fmla="*/ 56 h 12"/>
                <a:gd name="T4" fmla="*/ 953 w 43"/>
                <a:gd name="T5" fmla="*/ 56 h 12"/>
                <a:gd name="T6" fmla="*/ 1647 w 43"/>
                <a:gd name="T7" fmla="*/ 605 h 12"/>
                <a:gd name="T8" fmla="*/ 799 w 43"/>
                <a:gd name="T9" fmla="*/ 149 h 12"/>
                <a:gd name="T10" fmla="*/ 341 w 43"/>
                <a:gd name="T11" fmla="*/ 149 h 12"/>
                <a:gd name="T12" fmla="*/ 0 w 43"/>
                <a:gd name="T13" fmla="*/ 2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2">
                  <a:moveTo>
                    <a:pt x="3" y="3"/>
                  </a:moveTo>
                  <a:cubicBezTo>
                    <a:pt x="6" y="0"/>
                    <a:pt x="9" y="0"/>
                    <a:pt x="14" y="1"/>
                  </a:cubicBezTo>
                  <a:cubicBezTo>
                    <a:pt x="18" y="1"/>
                    <a:pt x="21" y="1"/>
                    <a:pt x="25" y="1"/>
                  </a:cubicBezTo>
                  <a:cubicBezTo>
                    <a:pt x="33" y="1"/>
                    <a:pt x="41" y="4"/>
                    <a:pt x="43" y="12"/>
                  </a:cubicBezTo>
                  <a:cubicBezTo>
                    <a:pt x="39" y="3"/>
                    <a:pt x="28" y="4"/>
                    <a:pt x="21" y="3"/>
                  </a:cubicBezTo>
                  <a:cubicBezTo>
                    <a:pt x="17" y="3"/>
                    <a:pt x="13" y="4"/>
                    <a:pt x="9" y="3"/>
                  </a:cubicBezTo>
                  <a:cubicBezTo>
                    <a:pt x="6" y="3"/>
                    <a:pt x="3" y="1"/>
                    <a:pt x="0" y="4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89"/>
            <p:cNvSpPr>
              <a:spLocks/>
            </p:cNvSpPr>
            <p:nvPr/>
          </p:nvSpPr>
          <p:spPr bwMode="auto">
            <a:xfrm>
              <a:off x="3105" y="1889"/>
              <a:ext cx="20" cy="14"/>
            </a:xfrm>
            <a:custGeom>
              <a:avLst/>
              <a:gdLst>
                <a:gd name="T0" fmla="*/ 0 w 8"/>
                <a:gd name="T1" fmla="*/ 0 h 5"/>
                <a:gd name="T2" fmla="*/ 313 w 8"/>
                <a:gd name="T3" fmla="*/ 0 h 5"/>
                <a:gd name="T4" fmla="*/ 283 w 8"/>
                <a:gd name="T5" fmla="*/ 30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  <a:cubicBezTo>
                    <a:pt x="7" y="1"/>
                    <a:pt x="7" y="3"/>
                    <a:pt x="7" y="5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90"/>
            <p:cNvSpPr>
              <a:spLocks/>
            </p:cNvSpPr>
            <p:nvPr/>
          </p:nvSpPr>
          <p:spPr bwMode="auto">
            <a:xfrm>
              <a:off x="3115" y="1991"/>
              <a:ext cx="42" cy="170"/>
            </a:xfrm>
            <a:custGeom>
              <a:avLst/>
              <a:gdLst>
                <a:gd name="T0" fmla="*/ 635 w 17"/>
                <a:gd name="T1" fmla="*/ 0 h 64"/>
                <a:gd name="T2" fmla="*/ 452 w 17"/>
                <a:gd name="T3" fmla="*/ 3190 h 64"/>
                <a:gd name="T4" fmla="*/ 378 w 17"/>
                <a:gd name="T5" fmla="*/ 1835 h 64"/>
                <a:gd name="T6" fmla="*/ 410 w 17"/>
                <a:gd name="T7" fmla="*/ 1052 h 64"/>
                <a:gd name="T8" fmla="*/ 635 w 1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4">
                  <a:moveTo>
                    <a:pt x="17" y="0"/>
                  </a:moveTo>
                  <a:cubicBezTo>
                    <a:pt x="3" y="12"/>
                    <a:pt x="0" y="51"/>
                    <a:pt x="12" y="64"/>
                  </a:cubicBezTo>
                  <a:cubicBezTo>
                    <a:pt x="9" y="56"/>
                    <a:pt x="10" y="46"/>
                    <a:pt x="10" y="37"/>
                  </a:cubicBezTo>
                  <a:cubicBezTo>
                    <a:pt x="11" y="32"/>
                    <a:pt x="9" y="29"/>
                    <a:pt x="11" y="21"/>
                  </a:cubicBezTo>
                  <a:cubicBezTo>
                    <a:pt x="12" y="15"/>
                    <a:pt x="13" y="6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91"/>
            <p:cNvSpPr>
              <a:spLocks/>
            </p:cNvSpPr>
            <p:nvPr/>
          </p:nvSpPr>
          <p:spPr bwMode="auto">
            <a:xfrm>
              <a:off x="2962" y="1977"/>
              <a:ext cx="88" cy="99"/>
            </a:xfrm>
            <a:custGeom>
              <a:avLst/>
              <a:gdLst>
                <a:gd name="T0" fmla="*/ 0 w 35"/>
                <a:gd name="T1" fmla="*/ 0 h 37"/>
                <a:gd name="T2" fmla="*/ 475 w 35"/>
                <a:gd name="T3" fmla="*/ 1188 h 37"/>
                <a:gd name="T4" fmla="*/ 1398 w 35"/>
                <a:gd name="T5" fmla="*/ 1897 h 37"/>
                <a:gd name="T6" fmla="*/ 606 w 35"/>
                <a:gd name="T7" fmla="*/ 974 h 37"/>
                <a:gd name="T8" fmla="*/ 0 w 35"/>
                <a:gd name="T9" fmla="*/ 5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cubicBezTo>
                    <a:pt x="0" y="6"/>
                    <a:pt x="8" y="19"/>
                    <a:pt x="12" y="23"/>
                  </a:cubicBezTo>
                  <a:cubicBezTo>
                    <a:pt x="18" y="31"/>
                    <a:pt x="27" y="33"/>
                    <a:pt x="35" y="37"/>
                  </a:cubicBezTo>
                  <a:cubicBezTo>
                    <a:pt x="27" y="31"/>
                    <a:pt x="20" y="26"/>
                    <a:pt x="15" y="19"/>
                  </a:cubicBezTo>
                  <a:cubicBezTo>
                    <a:pt x="11" y="13"/>
                    <a:pt x="3" y="7"/>
                    <a:pt x="0" y="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92"/>
            <p:cNvSpPr>
              <a:spLocks/>
            </p:cNvSpPr>
            <p:nvPr/>
          </p:nvSpPr>
          <p:spPr bwMode="auto">
            <a:xfrm>
              <a:off x="2927" y="1956"/>
              <a:ext cx="123" cy="211"/>
            </a:xfrm>
            <a:custGeom>
              <a:avLst/>
              <a:gdLst>
                <a:gd name="T0" fmla="*/ 238 w 49"/>
                <a:gd name="T1" fmla="*/ 0 h 79"/>
                <a:gd name="T2" fmla="*/ 522 w 49"/>
                <a:gd name="T3" fmla="*/ 2134 h 79"/>
                <a:gd name="T4" fmla="*/ 1027 w 49"/>
                <a:gd name="T5" fmla="*/ 3045 h 79"/>
                <a:gd name="T6" fmla="*/ 1343 w 49"/>
                <a:gd name="T7" fmla="*/ 4022 h 79"/>
                <a:gd name="T8" fmla="*/ 1632 w 49"/>
                <a:gd name="T9" fmla="*/ 3411 h 79"/>
                <a:gd name="T10" fmla="*/ 1898 w 49"/>
                <a:gd name="T11" fmla="*/ 2954 h 79"/>
                <a:gd name="T12" fmla="*/ 1185 w 49"/>
                <a:gd name="T13" fmla="*/ 2246 h 79"/>
                <a:gd name="T14" fmla="*/ 238 w 49"/>
                <a:gd name="T15" fmla="*/ 662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79">
                  <a:moveTo>
                    <a:pt x="6" y="0"/>
                  </a:moveTo>
                  <a:cubicBezTo>
                    <a:pt x="0" y="10"/>
                    <a:pt x="7" y="33"/>
                    <a:pt x="13" y="42"/>
                  </a:cubicBezTo>
                  <a:cubicBezTo>
                    <a:pt x="18" y="48"/>
                    <a:pt x="23" y="53"/>
                    <a:pt x="26" y="60"/>
                  </a:cubicBezTo>
                  <a:cubicBezTo>
                    <a:pt x="29" y="65"/>
                    <a:pt x="30" y="74"/>
                    <a:pt x="34" y="79"/>
                  </a:cubicBezTo>
                  <a:cubicBezTo>
                    <a:pt x="38" y="76"/>
                    <a:pt x="38" y="71"/>
                    <a:pt x="41" y="67"/>
                  </a:cubicBezTo>
                  <a:cubicBezTo>
                    <a:pt x="43" y="64"/>
                    <a:pt x="47" y="62"/>
                    <a:pt x="48" y="58"/>
                  </a:cubicBezTo>
                  <a:cubicBezTo>
                    <a:pt x="49" y="50"/>
                    <a:pt x="35" y="47"/>
                    <a:pt x="30" y="44"/>
                  </a:cubicBezTo>
                  <a:cubicBezTo>
                    <a:pt x="20" y="36"/>
                    <a:pt x="8" y="27"/>
                    <a:pt x="6" y="13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93"/>
            <p:cNvSpPr>
              <a:spLocks/>
            </p:cNvSpPr>
            <p:nvPr/>
          </p:nvSpPr>
          <p:spPr bwMode="auto">
            <a:xfrm>
              <a:off x="3030" y="2092"/>
              <a:ext cx="52" cy="77"/>
            </a:xfrm>
            <a:custGeom>
              <a:avLst/>
              <a:gdLst>
                <a:gd name="T0" fmla="*/ 0 w 21"/>
                <a:gd name="T1" fmla="*/ 0 h 29"/>
                <a:gd name="T2" fmla="*/ 565 w 21"/>
                <a:gd name="T3" fmla="*/ 451 h 29"/>
                <a:gd name="T4" fmla="*/ 485 w 21"/>
                <a:gd name="T5" fmla="*/ 14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6" y="3"/>
                    <a:pt x="10" y="3"/>
                    <a:pt x="15" y="9"/>
                  </a:cubicBezTo>
                  <a:cubicBezTo>
                    <a:pt x="18" y="14"/>
                    <a:pt x="21" y="25"/>
                    <a:pt x="13" y="2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94"/>
            <p:cNvSpPr>
              <a:spLocks/>
            </p:cNvSpPr>
            <p:nvPr/>
          </p:nvSpPr>
          <p:spPr bwMode="auto">
            <a:xfrm>
              <a:off x="2985" y="1844"/>
              <a:ext cx="142" cy="120"/>
            </a:xfrm>
            <a:custGeom>
              <a:avLst/>
              <a:gdLst>
                <a:gd name="T0" fmla="*/ 725 w 57"/>
                <a:gd name="T1" fmla="*/ 456 h 45"/>
                <a:gd name="T2" fmla="*/ 1702 w 57"/>
                <a:gd name="T3" fmla="*/ 1515 h 45"/>
                <a:gd name="T4" fmla="*/ 1931 w 57"/>
                <a:gd name="T5" fmla="*/ 2125 h 45"/>
                <a:gd name="T6" fmla="*/ 2043 w 57"/>
                <a:gd name="T7" fmla="*/ 1421 h 45"/>
                <a:gd name="T8" fmla="*/ 1806 w 57"/>
                <a:gd name="T9" fmla="*/ 968 h 45"/>
                <a:gd name="T10" fmla="*/ 1111 w 57"/>
                <a:gd name="T11" fmla="*/ 547 h 45"/>
                <a:gd name="T12" fmla="*/ 0 w 57"/>
                <a:gd name="T13" fmla="*/ 0 h 45"/>
                <a:gd name="T14" fmla="*/ 924 w 57"/>
                <a:gd name="T15" fmla="*/ 704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45">
                  <a:moveTo>
                    <a:pt x="19" y="9"/>
                  </a:moveTo>
                  <a:cubicBezTo>
                    <a:pt x="26" y="17"/>
                    <a:pt x="37" y="21"/>
                    <a:pt x="44" y="30"/>
                  </a:cubicBezTo>
                  <a:cubicBezTo>
                    <a:pt x="46" y="32"/>
                    <a:pt x="49" y="42"/>
                    <a:pt x="50" y="42"/>
                  </a:cubicBezTo>
                  <a:cubicBezTo>
                    <a:pt x="57" y="45"/>
                    <a:pt x="54" y="31"/>
                    <a:pt x="53" y="28"/>
                  </a:cubicBezTo>
                  <a:cubicBezTo>
                    <a:pt x="52" y="21"/>
                    <a:pt x="52" y="21"/>
                    <a:pt x="47" y="19"/>
                  </a:cubicBezTo>
                  <a:cubicBezTo>
                    <a:pt x="41" y="16"/>
                    <a:pt x="35" y="13"/>
                    <a:pt x="29" y="11"/>
                  </a:cubicBezTo>
                  <a:cubicBezTo>
                    <a:pt x="19" y="7"/>
                    <a:pt x="10" y="2"/>
                    <a:pt x="0" y="0"/>
                  </a:cubicBezTo>
                  <a:cubicBezTo>
                    <a:pt x="4" y="5"/>
                    <a:pt x="18" y="11"/>
                    <a:pt x="24" y="14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95"/>
            <p:cNvSpPr>
              <a:spLocks/>
            </p:cNvSpPr>
            <p:nvPr/>
          </p:nvSpPr>
          <p:spPr bwMode="auto">
            <a:xfrm>
              <a:off x="2417" y="1812"/>
              <a:ext cx="365" cy="312"/>
            </a:xfrm>
            <a:custGeom>
              <a:avLst/>
              <a:gdLst>
                <a:gd name="T0" fmla="*/ 0 w 146"/>
                <a:gd name="T1" fmla="*/ 5917 h 117"/>
                <a:gd name="T2" fmla="*/ 3208 w 146"/>
                <a:gd name="T3" fmla="*/ 909 h 117"/>
                <a:gd name="T4" fmla="*/ 5708 w 146"/>
                <a:gd name="T5" fmla="*/ 307 h 117"/>
                <a:gd name="T6" fmla="*/ 0 w 146"/>
                <a:gd name="T7" fmla="*/ 5917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117">
                  <a:moveTo>
                    <a:pt x="0" y="117"/>
                  </a:moveTo>
                  <a:cubicBezTo>
                    <a:pt x="10" y="73"/>
                    <a:pt x="30" y="36"/>
                    <a:pt x="82" y="18"/>
                  </a:cubicBezTo>
                  <a:cubicBezTo>
                    <a:pt x="135" y="0"/>
                    <a:pt x="146" y="6"/>
                    <a:pt x="146" y="6"/>
                  </a:cubicBezTo>
                  <a:cubicBezTo>
                    <a:pt x="121" y="11"/>
                    <a:pt x="33" y="18"/>
                    <a:pt x="0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96"/>
            <p:cNvSpPr>
              <a:spLocks/>
            </p:cNvSpPr>
            <p:nvPr/>
          </p:nvSpPr>
          <p:spPr bwMode="auto">
            <a:xfrm>
              <a:off x="2189" y="2452"/>
              <a:ext cx="143" cy="248"/>
            </a:xfrm>
            <a:custGeom>
              <a:avLst/>
              <a:gdLst>
                <a:gd name="T0" fmla="*/ 1422 w 57"/>
                <a:gd name="T1" fmla="*/ 0 h 93"/>
                <a:gd name="T2" fmla="*/ 2260 w 57"/>
                <a:gd name="T3" fmla="*/ 4701 h 93"/>
                <a:gd name="T4" fmla="*/ 1422 w 57"/>
                <a:gd name="T5" fmla="*/ 0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3">
                  <a:moveTo>
                    <a:pt x="36" y="0"/>
                  </a:moveTo>
                  <a:cubicBezTo>
                    <a:pt x="29" y="15"/>
                    <a:pt x="0" y="61"/>
                    <a:pt x="57" y="93"/>
                  </a:cubicBezTo>
                  <a:cubicBezTo>
                    <a:pt x="42" y="84"/>
                    <a:pt x="16" y="5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97"/>
            <p:cNvSpPr>
              <a:spLocks/>
            </p:cNvSpPr>
            <p:nvPr/>
          </p:nvSpPr>
          <p:spPr bwMode="auto">
            <a:xfrm>
              <a:off x="3057" y="2297"/>
              <a:ext cx="188" cy="131"/>
            </a:xfrm>
            <a:custGeom>
              <a:avLst/>
              <a:gdLst>
                <a:gd name="T0" fmla="*/ 283 w 75"/>
                <a:gd name="T1" fmla="*/ 1436 h 49"/>
                <a:gd name="T2" fmla="*/ 1547 w 75"/>
                <a:gd name="T3" fmla="*/ 401 h 49"/>
                <a:gd name="T4" fmla="*/ 2248 w 75"/>
                <a:gd name="T5" fmla="*/ 401 h 49"/>
                <a:gd name="T6" fmla="*/ 2960 w 75"/>
                <a:gd name="T7" fmla="*/ 457 h 49"/>
                <a:gd name="T8" fmla="*/ 867 w 75"/>
                <a:gd name="T9" fmla="*/ 307 h 49"/>
                <a:gd name="T10" fmla="*/ 238 w 75"/>
                <a:gd name="T11" fmla="*/ 914 h 49"/>
                <a:gd name="T12" fmla="*/ 0 w 75"/>
                <a:gd name="T13" fmla="*/ 2502 h 49"/>
                <a:gd name="T14" fmla="*/ 125 w 75"/>
                <a:gd name="T15" fmla="*/ 2101 h 49"/>
                <a:gd name="T16" fmla="*/ 396 w 75"/>
                <a:gd name="T17" fmla="*/ 1436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49">
                  <a:moveTo>
                    <a:pt x="7" y="28"/>
                  </a:moveTo>
                  <a:cubicBezTo>
                    <a:pt x="14" y="17"/>
                    <a:pt x="26" y="7"/>
                    <a:pt x="39" y="8"/>
                  </a:cubicBezTo>
                  <a:cubicBezTo>
                    <a:pt x="45" y="8"/>
                    <a:pt x="51" y="9"/>
                    <a:pt x="57" y="8"/>
                  </a:cubicBezTo>
                  <a:cubicBezTo>
                    <a:pt x="63" y="8"/>
                    <a:pt x="69" y="10"/>
                    <a:pt x="75" y="9"/>
                  </a:cubicBezTo>
                  <a:cubicBezTo>
                    <a:pt x="58" y="7"/>
                    <a:pt x="40" y="0"/>
                    <a:pt x="22" y="6"/>
                  </a:cubicBezTo>
                  <a:cubicBezTo>
                    <a:pt x="16" y="8"/>
                    <a:pt x="9" y="12"/>
                    <a:pt x="6" y="18"/>
                  </a:cubicBezTo>
                  <a:cubicBezTo>
                    <a:pt x="2" y="27"/>
                    <a:pt x="1" y="39"/>
                    <a:pt x="0" y="49"/>
                  </a:cubicBezTo>
                  <a:cubicBezTo>
                    <a:pt x="1" y="46"/>
                    <a:pt x="2" y="43"/>
                    <a:pt x="3" y="41"/>
                  </a:cubicBezTo>
                  <a:cubicBezTo>
                    <a:pt x="4" y="36"/>
                    <a:pt x="7" y="32"/>
                    <a:pt x="10" y="28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98"/>
            <p:cNvSpPr>
              <a:spLocks/>
            </p:cNvSpPr>
            <p:nvPr/>
          </p:nvSpPr>
          <p:spPr bwMode="auto">
            <a:xfrm>
              <a:off x="2214" y="1681"/>
              <a:ext cx="1313" cy="1270"/>
            </a:xfrm>
            <a:custGeom>
              <a:avLst/>
              <a:gdLst>
                <a:gd name="T0" fmla="*/ 3096 w 525"/>
                <a:gd name="T1" fmla="*/ 6897 h 476"/>
                <a:gd name="T2" fmla="*/ 2471 w 525"/>
                <a:gd name="T3" fmla="*/ 11659 h 476"/>
                <a:gd name="T4" fmla="*/ 313 w 525"/>
                <a:gd name="T5" fmla="*/ 16374 h 476"/>
                <a:gd name="T6" fmla="*/ 4897 w 525"/>
                <a:gd name="T7" fmla="*/ 21027 h 476"/>
                <a:gd name="T8" fmla="*/ 13060 w 525"/>
                <a:gd name="T9" fmla="*/ 21542 h 476"/>
                <a:gd name="T10" fmla="*/ 20540 w 525"/>
                <a:gd name="T11" fmla="*/ 24117 h 476"/>
                <a:gd name="T12" fmla="*/ 13498 w 525"/>
                <a:gd name="T13" fmla="*/ 21027 h 476"/>
                <a:gd name="T14" fmla="*/ 5630 w 525"/>
                <a:gd name="T15" fmla="*/ 20267 h 476"/>
                <a:gd name="T16" fmla="*/ 1376 w 525"/>
                <a:gd name="T17" fmla="*/ 16465 h 476"/>
                <a:gd name="T18" fmla="*/ 2864 w 525"/>
                <a:gd name="T19" fmla="*/ 14037 h 476"/>
                <a:gd name="T20" fmla="*/ 4034 w 525"/>
                <a:gd name="T21" fmla="*/ 13882 h 476"/>
                <a:gd name="T22" fmla="*/ 6535 w 525"/>
                <a:gd name="T23" fmla="*/ 14893 h 476"/>
                <a:gd name="T24" fmla="*/ 9231 w 525"/>
                <a:gd name="T25" fmla="*/ 14792 h 476"/>
                <a:gd name="T26" fmla="*/ 11622 w 525"/>
                <a:gd name="T27" fmla="*/ 14701 h 476"/>
                <a:gd name="T28" fmla="*/ 12797 w 525"/>
                <a:gd name="T29" fmla="*/ 15859 h 476"/>
                <a:gd name="T30" fmla="*/ 13968 w 525"/>
                <a:gd name="T31" fmla="*/ 16865 h 476"/>
                <a:gd name="T32" fmla="*/ 14280 w 525"/>
                <a:gd name="T33" fmla="*/ 17377 h 476"/>
                <a:gd name="T34" fmla="*/ 14468 w 525"/>
                <a:gd name="T35" fmla="*/ 17591 h 476"/>
                <a:gd name="T36" fmla="*/ 14435 w 525"/>
                <a:gd name="T37" fmla="*/ 17318 h 476"/>
                <a:gd name="T38" fmla="*/ 14393 w 525"/>
                <a:gd name="T39" fmla="*/ 16828 h 476"/>
                <a:gd name="T40" fmla="*/ 14781 w 525"/>
                <a:gd name="T41" fmla="*/ 17020 h 476"/>
                <a:gd name="T42" fmla="*/ 15018 w 525"/>
                <a:gd name="T43" fmla="*/ 17134 h 476"/>
                <a:gd name="T44" fmla="*/ 15093 w 525"/>
                <a:gd name="T45" fmla="*/ 17228 h 476"/>
                <a:gd name="T46" fmla="*/ 15018 w 525"/>
                <a:gd name="T47" fmla="*/ 16771 h 476"/>
                <a:gd name="T48" fmla="*/ 15093 w 525"/>
                <a:gd name="T49" fmla="*/ 16828 h 476"/>
                <a:gd name="T50" fmla="*/ 15218 w 525"/>
                <a:gd name="T51" fmla="*/ 16865 h 476"/>
                <a:gd name="T52" fmla="*/ 15143 w 525"/>
                <a:gd name="T53" fmla="*/ 16566 h 476"/>
                <a:gd name="T54" fmla="*/ 15018 w 525"/>
                <a:gd name="T55" fmla="*/ 16225 h 476"/>
                <a:gd name="T56" fmla="*/ 14706 w 525"/>
                <a:gd name="T57" fmla="*/ 16067 h 476"/>
                <a:gd name="T58" fmla="*/ 14623 w 525"/>
                <a:gd name="T59" fmla="*/ 15918 h 476"/>
                <a:gd name="T60" fmla="*/ 14080 w 525"/>
                <a:gd name="T61" fmla="*/ 15859 h 476"/>
                <a:gd name="T62" fmla="*/ 13455 w 525"/>
                <a:gd name="T63" fmla="*/ 15099 h 476"/>
                <a:gd name="T64" fmla="*/ 13580 w 525"/>
                <a:gd name="T65" fmla="*/ 14736 h 476"/>
                <a:gd name="T66" fmla="*/ 13998 w 525"/>
                <a:gd name="T67" fmla="*/ 15043 h 476"/>
                <a:gd name="T68" fmla="*/ 14310 w 525"/>
                <a:gd name="T69" fmla="*/ 15461 h 476"/>
                <a:gd name="T70" fmla="*/ 14435 w 525"/>
                <a:gd name="T71" fmla="*/ 15611 h 476"/>
                <a:gd name="T72" fmla="*/ 14435 w 525"/>
                <a:gd name="T73" fmla="*/ 15304 h 476"/>
                <a:gd name="T74" fmla="*/ 14623 w 525"/>
                <a:gd name="T75" fmla="*/ 15304 h 476"/>
                <a:gd name="T76" fmla="*/ 14861 w 525"/>
                <a:gd name="T77" fmla="*/ 15461 h 476"/>
                <a:gd name="T78" fmla="*/ 14936 w 525"/>
                <a:gd name="T79" fmla="*/ 15611 h 476"/>
                <a:gd name="T80" fmla="*/ 14781 w 525"/>
                <a:gd name="T81" fmla="*/ 14893 h 476"/>
                <a:gd name="T82" fmla="*/ 15018 w 525"/>
                <a:gd name="T83" fmla="*/ 15005 h 476"/>
                <a:gd name="T84" fmla="*/ 14706 w 525"/>
                <a:gd name="T85" fmla="*/ 14336 h 476"/>
                <a:gd name="T86" fmla="*/ 14235 w 525"/>
                <a:gd name="T87" fmla="*/ 14130 h 476"/>
                <a:gd name="T88" fmla="*/ 13810 w 525"/>
                <a:gd name="T89" fmla="*/ 13882 h 476"/>
                <a:gd name="T90" fmla="*/ 13580 w 525"/>
                <a:gd name="T91" fmla="*/ 13482 h 476"/>
                <a:gd name="T92" fmla="*/ 13655 w 525"/>
                <a:gd name="T93" fmla="*/ 13183 h 476"/>
                <a:gd name="T94" fmla="*/ 13580 w 525"/>
                <a:gd name="T95" fmla="*/ 13276 h 476"/>
                <a:gd name="T96" fmla="*/ 15061 w 525"/>
                <a:gd name="T97" fmla="*/ 12273 h 476"/>
                <a:gd name="T98" fmla="*/ 15769 w 525"/>
                <a:gd name="T99" fmla="*/ 12273 h 476"/>
                <a:gd name="T100" fmla="*/ 17102 w 525"/>
                <a:gd name="T101" fmla="*/ 12820 h 476"/>
                <a:gd name="T102" fmla="*/ 18194 w 525"/>
                <a:gd name="T103" fmla="*/ 12572 h 476"/>
                <a:gd name="T104" fmla="*/ 18852 w 525"/>
                <a:gd name="T105" fmla="*/ 12001 h 476"/>
                <a:gd name="T106" fmla="*/ 18457 w 525"/>
                <a:gd name="T107" fmla="*/ 10387 h 476"/>
                <a:gd name="T108" fmla="*/ 17882 w 525"/>
                <a:gd name="T109" fmla="*/ 8778 h 476"/>
                <a:gd name="T110" fmla="*/ 17444 w 525"/>
                <a:gd name="T111" fmla="*/ 7503 h 476"/>
                <a:gd name="T112" fmla="*/ 16739 w 525"/>
                <a:gd name="T113" fmla="*/ 6230 h 476"/>
                <a:gd name="T114" fmla="*/ 15999 w 525"/>
                <a:gd name="T115" fmla="*/ 4771 h 476"/>
                <a:gd name="T116" fmla="*/ 15143 w 525"/>
                <a:gd name="T117" fmla="*/ 2185 h 476"/>
                <a:gd name="T118" fmla="*/ 14123 w 525"/>
                <a:gd name="T119" fmla="*/ 2377 h 476"/>
                <a:gd name="T120" fmla="*/ 14280 w 525"/>
                <a:gd name="T121" fmla="*/ 3858 h 476"/>
                <a:gd name="T122" fmla="*/ 13685 w 525"/>
                <a:gd name="T123" fmla="*/ 3701 h 476"/>
                <a:gd name="T124" fmla="*/ 3096 w 525"/>
                <a:gd name="T125" fmla="*/ 6897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6"/>
                  </a:moveTo>
                  <a:cubicBezTo>
                    <a:pt x="63" y="190"/>
                    <a:pt x="69" y="212"/>
                    <a:pt x="63" y="230"/>
                  </a:cubicBezTo>
                  <a:cubicBezTo>
                    <a:pt x="56" y="247"/>
                    <a:pt x="19" y="271"/>
                    <a:pt x="8" y="323"/>
                  </a:cubicBezTo>
                  <a:cubicBezTo>
                    <a:pt x="0" y="357"/>
                    <a:pt x="24" y="394"/>
                    <a:pt x="125" y="415"/>
                  </a:cubicBezTo>
                  <a:cubicBezTo>
                    <a:pt x="227" y="436"/>
                    <a:pt x="284" y="423"/>
                    <a:pt x="334" y="425"/>
                  </a:cubicBezTo>
                  <a:cubicBezTo>
                    <a:pt x="385" y="427"/>
                    <a:pt x="490" y="426"/>
                    <a:pt x="525" y="476"/>
                  </a:cubicBezTo>
                  <a:cubicBezTo>
                    <a:pt x="490" y="426"/>
                    <a:pt x="396" y="417"/>
                    <a:pt x="345" y="415"/>
                  </a:cubicBezTo>
                  <a:cubicBezTo>
                    <a:pt x="295" y="412"/>
                    <a:pt x="246" y="421"/>
                    <a:pt x="144" y="400"/>
                  </a:cubicBezTo>
                  <a:cubicBezTo>
                    <a:pt x="60" y="379"/>
                    <a:pt x="28" y="359"/>
                    <a:pt x="35" y="325"/>
                  </a:cubicBezTo>
                  <a:cubicBezTo>
                    <a:pt x="40" y="303"/>
                    <a:pt x="68" y="280"/>
                    <a:pt x="73" y="277"/>
                  </a:cubicBezTo>
                  <a:cubicBezTo>
                    <a:pt x="82" y="270"/>
                    <a:pt x="92" y="269"/>
                    <a:pt x="103" y="274"/>
                  </a:cubicBezTo>
                  <a:cubicBezTo>
                    <a:pt x="121" y="283"/>
                    <a:pt x="156" y="294"/>
                    <a:pt x="167" y="294"/>
                  </a:cubicBezTo>
                  <a:cubicBezTo>
                    <a:pt x="179" y="294"/>
                    <a:pt x="214" y="296"/>
                    <a:pt x="236" y="292"/>
                  </a:cubicBezTo>
                  <a:cubicBezTo>
                    <a:pt x="259" y="287"/>
                    <a:pt x="277" y="274"/>
                    <a:pt x="297" y="290"/>
                  </a:cubicBezTo>
                  <a:cubicBezTo>
                    <a:pt x="305" y="297"/>
                    <a:pt x="318" y="307"/>
                    <a:pt x="327" y="313"/>
                  </a:cubicBezTo>
                  <a:cubicBezTo>
                    <a:pt x="335" y="319"/>
                    <a:pt x="354" y="329"/>
                    <a:pt x="357" y="333"/>
                  </a:cubicBezTo>
                  <a:cubicBezTo>
                    <a:pt x="359" y="337"/>
                    <a:pt x="364" y="341"/>
                    <a:pt x="365" y="343"/>
                  </a:cubicBezTo>
                  <a:cubicBezTo>
                    <a:pt x="367" y="344"/>
                    <a:pt x="367" y="347"/>
                    <a:pt x="370" y="347"/>
                  </a:cubicBezTo>
                  <a:cubicBezTo>
                    <a:pt x="372" y="346"/>
                    <a:pt x="369" y="344"/>
                    <a:pt x="369" y="342"/>
                  </a:cubicBezTo>
                  <a:cubicBezTo>
                    <a:pt x="369" y="340"/>
                    <a:pt x="370" y="335"/>
                    <a:pt x="368" y="332"/>
                  </a:cubicBezTo>
                  <a:cubicBezTo>
                    <a:pt x="370" y="333"/>
                    <a:pt x="375" y="336"/>
                    <a:pt x="378" y="336"/>
                  </a:cubicBezTo>
                  <a:cubicBezTo>
                    <a:pt x="381" y="337"/>
                    <a:pt x="382" y="337"/>
                    <a:pt x="384" y="338"/>
                  </a:cubicBezTo>
                  <a:cubicBezTo>
                    <a:pt x="385" y="339"/>
                    <a:pt x="385" y="341"/>
                    <a:pt x="386" y="340"/>
                  </a:cubicBezTo>
                  <a:cubicBezTo>
                    <a:pt x="388" y="338"/>
                    <a:pt x="387" y="336"/>
                    <a:pt x="384" y="331"/>
                  </a:cubicBezTo>
                  <a:cubicBezTo>
                    <a:pt x="384" y="331"/>
                    <a:pt x="385" y="331"/>
                    <a:pt x="386" y="332"/>
                  </a:cubicBezTo>
                  <a:cubicBezTo>
                    <a:pt x="387" y="334"/>
                    <a:pt x="389" y="333"/>
                    <a:pt x="389" y="333"/>
                  </a:cubicBezTo>
                  <a:cubicBezTo>
                    <a:pt x="389" y="333"/>
                    <a:pt x="388" y="330"/>
                    <a:pt x="387" y="327"/>
                  </a:cubicBezTo>
                  <a:cubicBezTo>
                    <a:pt x="386" y="324"/>
                    <a:pt x="385" y="322"/>
                    <a:pt x="384" y="320"/>
                  </a:cubicBezTo>
                  <a:cubicBezTo>
                    <a:pt x="382" y="318"/>
                    <a:pt x="376" y="317"/>
                    <a:pt x="376" y="317"/>
                  </a:cubicBezTo>
                  <a:cubicBezTo>
                    <a:pt x="376" y="317"/>
                    <a:pt x="375" y="316"/>
                    <a:pt x="374" y="314"/>
                  </a:cubicBezTo>
                  <a:cubicBezTo>
                    <a:pt x="372" y="313"/>
                    <a:pt x="361" y="314"/>
                    <a:pt x="360" y="313"/>
                  </a:cubicBezTo>
                  <a:cubicBezTo>
                    <a:pt x="359" y="313"/>
                    <a:pt x="345" y="301"/>
                    <a:pt x="344" y="298"/>
                  </a:cubicBezTo>
                  <a:cubicBezTo>
                    <a:pt x="342" y="296"/>
                    <a:pt x="345" y="290"/>
                    <a:pt x="347" y="291"/>
                  </a:cubicBezTo>
                  <a:cubicBezTo>
                    <a:pt x="349" y="292"/>
                    <a:pt x="355" y="293"/>
                    <a:pt x="358" y="297"/>
                  </a:cubicBezTo>
                  <a:cubicBezTo>
                    <a:pt x="360" y="299"/>
                    <a:pt x="364" y="303"/>
                    <a:pt x="366" y="305"/>
                  </a:cubicBezTo>
                  <a:cubicBezTo>
                    <a:pt x="369" y="307"/>
                    <a:pt x="367" y="308"/>
                    <a:pt x="369" y="308"/>
                  </a:cubicBezTo>
                  <a:cubicBezTo>
                    <a:pt x="370" y="307"/>
                    <a:pt x="371" y="305"/>
                    <a:pt x="369" y="302"/>
                  </a:cubicBezTo>
                  <a:cubicBezTo>
                    <a:pt x="369" y="302"/>
                    <a:pt x="371" y="302"/>
                    <a:pt x="374" y="302"/>
                  </a:cubicBezTo>
                  <a:cubicBezTo>
                    <a:pt x="376" y="303"/>
                    <a:pt x="379" y="303"/>
                    <a:pt x="380" y="305"/>
                  </a:cubicBezTo>
                  <a:cubicBezTo>
                    <a:pt x="381" y="307"/>
                    <a:pt x="381" y="309"/>
                    <a:pt x="382" y="308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4"/>
                    <a:pt x="380" y="286"/>
                    <a:pt x="376" y="283"/>
                  </a:cubicBezTo>
                  <a:cubicBezTo>
                    <a:pt x="373" y="281"/>
                    <a:pt x="366" y="280"/>
                    <a:pt x="364" y="279"/>
                  </a:cubicBezTo>
                  <a:cubicBezTo>
                    <a:pt x="361" y="277"/>
                    <a:pt x="358" y="275"/>
                    <a:pt x="353" y="274"/>
                  </a:cubicBezTo>
                  <a:cubicBezTo>
                    <a:pt x="348" y="272"/>
                    <a:pt x="350" y="272"/>
                    <a:pt x="347" y="266"/>
                  </a:cubicBezTo>
                  <a:cubicBezTo>
                    <a:pt x="347" y="264"/>
                    <a:pt x="347" y="262"/>
                    <a:pt x="349" y="260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2"/>
                  </a:cubicBezTo>
                  <a:cubicBezTo>
                    <a:pt x="416" y="240"/>
                    <a:pt x="430" y="250"/>
                    <a:pt x="437" y="253"/>
                  </a:cubicBezTo>
                  <a:cubicBezTo>
                    <a:pt x="445" y="256"/>
                    <a:pt x="459" y="249"/>
                    <a:pt x="465" y="248"/>
                  </a:cubicBezTo>
                  <a:cubicBezTo>
                    <a:pt x="470" y="246"/>
                    <a:pt x="478" y="244"/>
                    <a:pt x="482" y="237"/>
                  </a:cubicBezTo>
                  <a:cubicBezTo>
                    <a:pt x="487" y="229"/>
                    <a:pt x="478" y="218"/>
                    <a:pt x="472" y="205"/>
                  </a:cubicBezTo>
                  <a:cubicBezTo>
                    <a:pt x="467" y="192"/>
                    <a:pt x="459" y="182"/>
                    <a:pt x="457" y="173"/>
                  </a:cubicBezTo>
                  <a:cubicBezTo>
                    <a:pt x="458" y="151"/>
                    <a:pt x="446" y="148"/>
                    <a:pt x="446" y="148"/>
                  </a:cubicBezTo>
                  <a:cubicBezTo>
                    <a:pt x="446" y="148"/>
                    <a:pt x="434" y="137"/>
                    <a:pt x="428" y="123"/>
                  </a:cubicBezTo>
                  <a:cubicBezTo>
                    <a:pt x="421" y="109"/>
                    <a:pt x="417" y="104"/>
                    <a:pt x="409" y="94"/>
                  </a:cubicBezTo>
                  <a:cubicBezTo>
                    <a:pt x="409" y="94"/>
                    <a:pt x="411" y="63"/>
                    <a:pt x="387" y="43"/>
                  </a:cubicBezTo>
                  <a:cubicBezTo>
                    <a:pt x="363" y="23"/>
                    <a:pt x="357" y="32"/>
                    <a:pt x="361" y="47"/>
                  </a:cubicBezTo>
                  <a:cubicBezTo>
                    <a:pt x="364" y="63"/>
                    <a:pt x="365" y="76"/>
                    <a:pt x="365" y="76"/>
                  </a:cubicBezTo>
                  <a:cubicBezTo>
                    <a:pt x="365" y="76"/>
                    <a:pt x="361" y="79"/>
                    <a:pt x="350" y="73"/>
                  </a:cubicBezTo>
                  <a:cubicBezTo>
                    <a:pt x="183" y="0"/>
                    <a:pt x="92" y="92"/>
                    <a:pt x="79" y="13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99"/>
            <p:cNvSpPr>
              <a:spLocks/>
            </p:cNvSpPr>
            <p:nvPr/>
          </p:nvSpPr>
          <p:spPr bwMode="auto">
            <a:xfrm>
              <a:off x="2894" y="1839"/>
              <a:ext cx="236" cy="290"/>
            </a:xfrm>
            <a:custGeom>
              <a:avLst/>
              <a:gdLst>
                <a:gd name="T0" fmla="*/ 3738 w 94"/>
                <a:gd name="T1" fmla="*/ 2711 h 109"/>
                <a:gd name="T2" fmla="*/ 1152 w 94"/>
                <a:gd name="T3" fmla="*/ 1203 h 109"/>
                <a:gd name="T4" fmla="*/ 1948 w 94"/>
                <a:gd name="T5" fmla="*/ 4558 h 109"/>
                <a:gd name="T6" fmla="*/ 2975 w 94"/>
                <a:gd name="T7" fmla="*/ 5465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00"/>
            <p:cNvSpPr>
              <a:spLocks/>
            </p:cNvSpPr>
            <p:nvPr/>
          </p:nvSpPr>
          <p:spPr bwMode="auto">
            <a:xfrm>
              <a:off x="3067" y="2004"/>
              <a:ext cx="33" cy="72"/>
            </a:xfrm>
            <a:custGeom>
              <a:avLst/>
              <a:gdLst>
                <a:gd name="T0" fmla="*/ 541 w 13"/>
                <a:gd name="T1" fmla="*/ 0 h 27"/>
                <a:gd name="T2" fmla="*/ 160 w 13"/>
                <a:gd name="T3" fmla="*/ 456 h 27"/>
                <a:gd name="T4" fmla="*/ 327 w 13"/>
                <a:gd name="T5" fmla="*/ 136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cubicBezTo>
                    <a:pt x="2" y="0"/>
                    <a:pt x="0" y="3"/>
                    <a:pt x="4" y="9"/>
                  </a:cubicBezTo>
                  <a:cubicBezTo>
                    <a:pt x="9" y="16"/>
                    <a:pt x="1" y="23"/>
                    <a:pt x="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101"/>
            <p:cNvSpPr>
              <a:spLocks/>
            </p:cNvSpPr>
            <p:nvPr/>
          </p:nvSpPr>
          <p:spPr bwMode="auto">
            <a:xfrm>
              <a:off x="3260" y="2321"/>
              <a:ext cx="65" cy="155"/>
            </a:xfrm>
            <a:custGeom>
              <a:avLst/>
              <a:gdLst>
                <a:gd name="T0" fmla="*/ 1020 w 26"/>
                <a:gd name="T1" fmla="*/ 0 h 58"/>
                <a:gd name="T2" fmla="*/ 238 w 26"/>
                <a:gd name="T3" fmla="*/ 2956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8">
                  <a:moveTo>
                    <a:pt x="26" y="0"/>
                  </a:moveTo>
                  <a:cubicBezTo>
                    <a:pt x="19" y="8"/>
                    <a:pt x="0" y="39"/>
                    <a:pt x="6" y="5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02"/>
            <p:cNvSpPr>
              <a:spLocks/>
            </p:cNvSpPr>
            <p:nvPr/>
          </p:nvSpPr>
          <p:spPr bwMode="auto">
            <a:xfrm>
              <a:off x="3242" y="2319"/>
              <a:ext cx="75" cy="141"/>
            </a:xfrm>
            <a:custGeom>
              <a:avLst/>
              <a:gdLst>
                <a:gd name="T0" fmla="*/ 1175 w 30"/>
                <a:gd name="T1" fmla="*/ 0 h 53"/>
                <a:gd name="T2" fmla="*/ 0 w 30"/>
                <a:gd name="T3" fmla="*/ 2655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4" y="5"/>
                    <a:pt x="1" y="44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103"/>
            <p:cNvSpPr>
              <a:spLocks/>
            </p:cNvSpPr>
            <p:nvPr/>
          </p:nvSpPr>
          <p:spPr bwMode="auto">
            <a:xfrm>
              <a:off x="3215" y="2313"/>
              <a:ext cx="97" cy="115"/>
            </a:xfrm>
            <a:custGeom>
              <a:avLst/>
              <a:gdLst>
                <a:gd name="T0" fmla="*/ 1490 w 39"/>
                <a:gd name="T1" fmla="*/ 0 h 43"/>
                <a:gd name="T2" fmla="*/ 0 w 39"/>
                <a:gd name="T3" fmla="*/ 220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39" y="0"/>
                  </a:moveTo>
                  <a:cubicBezTo>
                    <a:pt x="29" y="7"/>
                    <a:pt x="5" y="37"/>
                    <a:pt x="0" y="4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04"/>
            <p:cNvSpPr>
              <a:spLocks/>
            </p:cNvSpPr>
            <p:nvPr/>
          </p:nvSpPr>
          <p:spPr bwMode="auto">
            <a:xfrm>
              <a:off x="3407" y="2233"/>
              <a:ext cx="43" cy="19"/>
            </a:xfrm>
            <a:custGeom>
              <a:avLst/>
              <a:gdLst>
                <a:gd name="T0" fmla="*/ 698 w 17"/>
                <a:gd name="T1" fmla="*/ 0 h 7"/>
                <a:gd name="T2" fmla="*/ 0 w 17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17" y="0"/>
                  </a:moveTo>
                  <a:cubicBezTo>
                    <a:pt x="12" y="2"/>
                    <a:pt x="1" y="6"/>
                    <a:pt x="0" y="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05"/>
            <p:cNvSpPr>
              <a:spLocks/>
            </p:cNvSpPr>
            <p:nvPr/>
          </p:nvSpPr>
          <p:spPr bwMode="auto">
            <a:xfrm>
              <a:off x="3407" y="2223"/>
              <a:ext cx="23" cy="21"/>
            </a:xfrm>
            <a:custGeom>
              <a:avLst/>
              <a:gdLst>
                <a:gd name="T0" fmla="*/ 386 w 9"/>
                <a:gd name="T1" fmla="*/ 0 h 8"/>
                <a:gd name="T2" fmla="*/ 0 w 9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1"/>
                    <a:pt x="1" y="7"/>
                    <a:pt x="0" y="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06"/>
            <p:cNvSpPr>
              <a:spLocks/>
            </p:cNvSpPr>
            <p:nvPr/>
          </p:nvSpPr>
          <p:spPr bwMode="auto">
            <a:xfrm>
              <a:off x="3402" y="2188"/>
              <a:ext cx="33" cy="51"/>
            </a:xfrm>
            <a:custGeom>
              <a:avLst/>
              <a:gdLst>
                <a:gd name="T0" fmla="*/ 541 w 13"/>
                <a:gd name="T1" fmla="*/ 0 h 19"/>
                <a:gd name="T2" fmla="*/ 0 w 13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8" y="3"/>
                    <a:pt x="1" y="15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07"/>
            <p:cNvSpPr>
              <a:spLocks/>
            </p:cNvSpPr>
            <p:nvPr/>
          </p:nvSpPr>
          <p:spPr bwMode="auto">
            <a:xfrm>
              <a:off x="3295" y="2329"/>
              <a:ext cx="35" cy="139"/>
            </a:xfrm>
            <a:custGeom>
              <a:avLst/>
              <a:gdLst>
                <a:gd name="T0" fmla="*/ 550 w 14"/>
                <a:gd name="T1" fmla="*/ 0 h 52"/>
                <a:gd name="T2" fmla="*/ 83 w 14"/>
                <a:gd name="T3" fmla="*/ 2657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10" y="5"/>
                    <a:pt x="0" y="36"/>
                    <a:pt x="2" y="52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08"/>
            <p:cNvSpPr>
              <a:spLocks/>
            </p:cNvSpPr>
            <p:nvPr/>
          </p:nvSpPr>
          <p:spPr bwMode="auto">
            <a:xfrm>
              <a:off x="3185" y="2305"/>
              <a:ext cx="127" cy="78"/>
            </a:xfrm>
            <a:custGeom>
              <a:avLst/>
              <a:gdLst>
                <a:gd name="T0" fmla="*/ 1960 w 51"/>
                <a:gd name="T1" fmla="*/ 0 h 29"/>
                <a:gd name="T2" fmla="*/ 0 w 51"/>
                <a:gd name="T3" fmla="*/ 152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7" y="2"/>
                    <a:pt x="14" y="24"/>
                    <a:pt x="0" y="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09"/>
            <p:cNvSpPr>
              <a:spLocks/>
            </p:cNvSpPr>
            <p:nvPr/>
          </p:nvSpPr>
          <p:spPr bwMode="auto">
            <a:xfrm>
              <a:off x="3410" y="2249"/>
              <a:ext cx="27" cy="8"/>
            </a:xfrm>
            <a:custGeom>
              <a:avLst/>
              <a:gdLst>
                <a:gd name="T0" fmla="*/ 0 w 11"/>
                <a:gd name="T1" fmla="*/ 93 h 3"/>
                <a:gd name="T2" fmla="*/ 398 w 1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3" y="1"/>
                    <a:pt x="6" y="0"/>
                    <a:pt x="11" y="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10"/>
            <p:cNvSpPr>
              <a:spLocks/>
            </p:cNvSpPr>
            <p:nvPr/>
          </p:nvSpPr>
          <p:spPr bwMode="auto">
            <a:xfrm>
              <a:off x="3217" y="2143"/>
              <a:ext cx="68" cy="69"/>
            </a:xfrm>
            <a:custGeom>
              <a:avLst/>
              <a:gdLst>
                <a:gd name="T0" fmla="*/ 1007 w 27"/>
                <a:gd name="T1" fmla="*/ 1085 h 26"/>
                <a:gd name="T2" fmla="*/ 685 w 27"/>
                <a:gd name="T3" fmla="*/ 295 h 26"/>
                <a:gd name="T4" fmla="*/ 50 w 27"/>
                <a:gd name="T5" fmla="*/ 507 h 26"/>
                <a:gd name="T6" fmla="*/ 368 w 27"/>
                <a:gd name="T7" fmla="*/ 1197 h 26"/>
                <a:gd name="T8" fmla="*/ 881 w 27"/>
                <a:gd name="T9" fmla="*/ 1085 h 26"/>
                <a:gd name="T10" fmla="*/ 1007 w 27"/>
                <a:gd name="T11" fmla="*/ 108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11"/>
            <p:cNvSpPr>
              <a:spLocks/>
            </p:cNvSpPr>
            <p:nvPr/>
          </p:nvSpPr>
          <p:spPr bwMode="auto">
            <a:xfrm>
              <a:off x="3222" y="2153"/>
              <a:ext cx="55" cy="56"/>
            </a:xfrm>
            <a:custGeom>
              <a:avLst/>
              <a:gdLst>
                <a:gd name="T0" fmla="*/ 125 w 22"/>
                <a:gd name="T1" fmla="*/ 248 h 21"/>
                <a:gd name="T2" fmla="*/ 625 w 22"/>
                <a:gd name="T3" fmla="*/ 149 h 21"/>
                <a:gd name="T4" fmla="*/ 708 w 22"/>
                <a:gd name="T5" fmla="*/ 819 h 21"/>
                <a:gd name="T6" fmla="*/ 208 w 22"/>
                <a:gd name="T7" fmla="*/ 909 h 21"/>
                <a:gd name="T8" fmla="*/ 125 w 22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12"/>
            <p:cNvSpPr>
              <a:spLocks/>
            </p:cNvSpPr>
            <p:nvPr/>
          </p:nvSpPr>
          <p:spPr bwMode="auto">
            <a:xfrm>
              <a:off x="3237" y="216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56 h 9"/>
                <a:gd name="T4" fmla="*/ 332 w 9"/>
                <a:gd name="T5" fmla="*/ 363 h 9"/>
                <a:gd name="T6" fmla="*/ 130 w 9"/>
                <a:gd name="T7" fmla="*/ 363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13"/>
            <p:cNvSpPr>
              <a:spLocks/>
            </p:cNvSpPr>
            <p:nvPr/>
          </p:nvSpPr>
          <p:spPr bwMode="auto">
            <a:xfrm>
              <a:off x="2682" y="2468"/>
              <a:ext cx="80" cy="40"/>
            </a:xfrm>
            <a:custGeom>
              <a:avLst/>
              <a:gdLst>
                <a:gd name="T0" fmla="*/ 1250 w 32"/>
                <a:gd name="T1" fmla="*/ 760 h 15"/>
                <a:gd name="T2" fmla="*/ 708 w 32"/>
                <a:gd name="T3" fmla="*/ 307 h 15"/>
                <a:gd name="T4" fmla="*/ 0 w 3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7" y="10"/>
                    <a:pt x="23" y="7"/>
                    <a:pt x="18" y="6"/>
                  </a:cubicBezTo>
                  <a:cubicBezTo>
                    <a:pt x="14" y="5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14"/>
            <p:cNvSpPr>
              <a:spLocks/>
            </p:cNvSpPr>
            <p:nvPr/>
          </p:nvSpPr>
          <p:spPr bwMode="auto">
            <a:xfrm>
              <a:off x="2659" y="2473"/>
              <a:ext cx="70" cy="40"/>
            </a:xfrm>
            <a:custGeom>
              <a:avLst/>
              <a:gdLst>
                <a:gd name="T0" fmla="*/ 1095 w 28"/>
                <a:gd name="T1" fmla="*/ 760 h 15"/>
                <a:gd name="T2" fmla="*/ 863 w 28"/>
                <a:gd name="T3" fmla="*/ 363 h 15"/>
                <a:gd name="T4" fmla="*/ 0 w 2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cubicBezTo>
                    <a:pt x="26" y="12"/>
                    <a:pt x="24" y="8"/>
                    <a:pt x="22" y="7"/>
                  </a:cubicBezTo>
                  <a:cubicBezTo>
                    <a:pt x="20" y="6"/>
                    <a:pt x="2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15"/>
            <p:cNvSpPr>
              <a:spLocks/>
            </p:cNvSpPr>
            <p:nvPr/>
          </p:nvSpPr>
          <p:spPr bwMode="auto">
            <a:xfrm>
              <a:off x="2644" y="2473"/>
              <a:ext cx="8" cy="19"/>
            </a:xfrm>
            <a:custGeom>
              <a:avLst/>
              <a:gdLst>
                <a:gd name="T0" fmla="*/ 149 w 3"/>
                <a:gd name="T1" fmla="*/ 383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4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16"/>
            <p:cNvSpPr>
              <a:spLocks/>
            </p:cNvSpPr>
            <p:nvPr/>
          </p:nvSpPr>
          <p:spPr bwMode="auto">
            <a:xfrm>
              <a:off x="2544" y="2441"/>
              <a:ext cx="238" cy="110"/>
            </a:xfrm>
            <a:custGeom>
              <a:avLst/>
              <a:gdLst>
                <a:gd name="T0" fmla="*/ 0 w 95"/>
                <a:gd name="T1" fmla="*/ 0 h 41"/>
                <a:gd name="T2" fmla="*/ 208 w 95"/>
                <a:gd name="T3" fmla="*/ 215 h 41"/>
                <a:gd name="T4" fmla="*/ 1180 w 95"/>
                <a:gd name="T5" fmla="*/ 735 h 41"/>
                <a:gd name="T6" fmla="*/ 1576 w 95"/>
                <a:gd name="T7" fmla="*/ 1505 h 41"/>
                <a:gd name="T8" fmla="*/ 1651 w 95"/>
                <a:gd name="T9" fmla="*/ 1604 h 41"/>
                <a:gd name="T10" fmla="*/ 1701 w 95"/>
                <a:gd name="T11" fmla="*/ 1757 h 41"/>
                <a:gd name="T12" fmla="*/ 1731 w 95"/>
                <a:gd name="T13" fmla="*/ 1663 h 41"/>
                <a:gd name="T14" fmla="*/ 1776 w 95"/>
                <a:gd name="T15" fmla="*/ 1446 h 41"/>
                <a:gd name="T16" fmla="*/ 1701 w 95"/>
                <a:gd name="T17" fmla="*/ 987 h 41"/>
                <a:gd name="T18" fmla="*/ 2277 w 95"/>
                <a:gd name="T19" fmla="*/ 1138 h 41"/>
                <a:gd name="T20" fmla="*/ 2673 w 95"/>
                <a:gd name="T21" fmla="*/ 1757 h 41"/>
                <a:gd name="T22" fmla="*/ 2874 w 95"/>
                <a:gd name="T23" fmla="*/ 1972 h 41"/>
                <a:gd name="T24" fmla="*/ 2956 w 95"/>
                <a:gd name="T25" fmla="*/ 2122 h 41"/>
                <a:gd name="T26" fmla="*/ 2956 w 95"/>
                <a:gd name="T27" fmla="*/ 1972 h 41"/>
                <a:gd name="T28" fmla="*/ 2906 w 95"/>
                <a:gd name="T29" fmla="*/ 1390 h 41"/>
                <a:gd name="T30" fmla="*/ 3194 w 95"/>
                <a:gd name="T31" fmla="*/ 1505 h 41"/>
                <a:gd name="T32" fmla="*/ 3427 w 95"/>
                <a:gd name="T33" fmla="*/ 1604 h 41"/>
                <a:gd name="T34" fmla="*/ 3507 w 95"/>
                <a:gd name="T35" fmla="*/ 1663 h 41"/>
                <a:gd name="T36" fmla="*/ 3507 w 95"/>
                <a:gd name="T37" fmla="*/ 1505 h 41"/>
                <a:gd name="T38" fmla="*/ 3427 w 95"/>
                <a:gd name="T39" fmla="*/ 1296 h 41"/>
                <a:gd name="T40" fmla="*/ 3615 w 95"/>
                <a:gd name="T41" fmla="*/ 1296 h 41"/>
                <a:gd name="T42" fmla="*/ 3740 w 95"/>
                <a:gd name="T43" fmla="*/ 1296 h 41"/>
                <a:gd name="T44" fmla="*/ 3665 w 95"/>
                <a:gd name="T45" fmla="*/ 1194 h 41"/>
                <a:gd name="T46" fmla="*/ 3352 w 95"/>
                <a:gd name="T47" fmla="*/ 770 h 41"/>
                <a:gd name="T48" fmla="*/ 2831 w 95"/>
                <a:gd name="T49" fmla="*/ 518 h 41"/>
                <a:gd name="T50" fmla="*/ 1380 w 95"/>
                <a:gd name="T51" fmla="*/ 461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17"/>
            <p:cNvSpPr>
              <a:spLocks/>
            </p:cNvSpPr>
            <p:nvPr/>
          </p:nvSpPr>
          <p:spPr bwMode="auto">
            <a:xfrm>
              <a:off x="3105" y="2529"/>
              <a:ext cx="70" cy="35"/>
            </a:xfrm>
            <a:custGeom>
              <a:avLst/>
              <a:gdLst>
                <a:gd name="T0" fmla="*/ 1095 w 28"/>
                <a:gd name="T1" fmla="*/ 681 h 13"/>
                <a:gd name="T2" fmla="*/ 675 w 28"/>
                <a:gd name="T3" fmla="*/ 253 h 13"/>
                <a:gd name="T4" fmla="*/ 0 w 2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25" y="9"/>
                    <a:pt x="20" y="6"/>
                    <a:pt x="17" y="5"/>
                  </a:cubicBezTo>
                  <a:cubicBezTo>
                    <a:pt x="14" y="5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118"/>
            <p:cNvSpPr>
              <a:spLocks/>
            </p:cNvSpPr>
            <p:nvPr/>
          </p:nvSpPr>
          <p:spPr bwMode="auto">
            <a:xfrm>
              <a:off x="3105" y="2543"/>
              <a:ext cx="30" cy="24"/>
            </a:xfrm>
            <a:custGeom>
              <a:avLst/>
              <a:gdLst>
                <a:gd name="T0" fmla="*/ 470 w 12"/>
                <a:gd name="T1" fmla="*/ 456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7"/>
                    <a:pt x="2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19"/>
            <p:cNvSpPr>
              <a:spLocks/>
            </p:cNvSpPr>
            <p:nvPr/>
          </p:nvSpPr>
          <p:spPr bwMode="auto">
            <a:xfrm>
              <a:off x="3097" y="2431"/>
              <a:ext cx="40" cy="56"/>
            </a:xfrm>
            <a:custGeom>
              <a:avLst/>
              <a:gdLst>
                <a:gd name="T0" fmla="*/ 625 w 16"/>
                <a:gd name="T1" fmla="*/ 1059 h 21"/>
                <a:gd name="T2" fmla="*/ 395 w 16"/>
                <a:gd name="T3" fmla="*/ 363 h 21"/>
                <a:gd name="T4" fmla="*/ 0 w 1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4" y="16"/>
                    <a:pt x="13" y="11"/>
                    <a:pt x="10" y="7"/>
                  </a:cubicBezTo>
                  <a:cubicBezTo>
                    <a:pt x="6" y="3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120"/>
            <p:cNvSpPr>
              <a:spLocks/>
            </p:cNvSpPr>
            <p:nvPr/>
          </p:nvSpPr>
          <p:spPr bwMode="auto">
            <a:xfrm>
              <a:off x="3132" y="2439"/>
              <a:ext cx="28" cy="26"/>
            </a:xfrm>
            <a:custGeom>
              <a:avLst/>
              <a:gdLst>
                <a:gd name="T0" fmla="*/ 461 w 11"/>
                <a:gd name="T1" fmla="*/ 460 h 10"/>
                <a:gd name="T2" fmla="*/ 0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121"/>
            <p:cNvSpPr>
              <a:spLocks/>
            </p:cNvSpPr>
            <p:nvPr/>
          </p:nvSpPr>
          <p:spPr bwMode="auto">
            <a:xfrm>
              <a:off x="3055" y="2380"/>
              <a:ext cx="27" cy="99"/>
            </a:xfrm>
            <a:custGeom>
              <a:avLst/>
              <a:gdLst>
                <a:gd name="T0" fmla="*/ 326 w 11"/>
                <a:gd name="T1" fmla="*/ 1897 h 37"/>
                <a:gd name="T2" fmla="*/ 398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9" y="37"/>
                  </a:moveTo>
                  <a:cubicBezTo>
                    <a:pt x="3" y="31"/>
                    <a:pt x="0" y="25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122"/>
            <p:cNvSpPr>
              <a:spLocks/>
            </p:cNvSpPr>
            <p:nvPr/>
          </p:nvSpPr>
          <p:spPr bwMode="auto">
            <a:xfrm>
              <a:off x="3130" y="2527"/>
              <a:ext cx="25" cy="1"/>
            </a:xfrm>
            <a:custGeom>
              <a:avLst/>
              <a:gdLst>
                <a:gd name="T0" fmla="*/ 395 w 10"/>
                <a:gd name="T1" fmla="*/ 0 h 1"/>
                <a:gd name="T2" fmla="*/ 0 w 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7" y="0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123"/>
            <p:cNvSpPr>
              <a:spLocks/>
            </p:cNvSpPr>
            <p:nvPr/>
          </p:nvSpPr>
          <p:spPr bwMode="auto">
            <a:xfrm>
              <a:off x="3125" y="1879"/>
              <a:ext cx="2" cy="21"/>
            </a:xfrm>
            <a:custGeom>
              <a:avLst/>
              <a:gdLst>
                <a:gd name="T0" fmla="*/ 16 w 1"/>
                <a:gd name="T1" fmla="*/ 0 h 8"/>
                <a:gd name="T2" fmla="*/ 0 w 1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Oval 124"/>
            <p:cNvSpPr>
              <a:spLocks noChangeArrowheads="1"/>
            </p:cNvSpPr>
            <p:nvPr/>
          </p:nvSpPr>
          <p:spPr bwMode="auto">
            <a:xfrm>
              <a:off x="3235" y="2167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84" name="Freeform 125"/>
            <p:cNvSpPr>
              <a:spLocks/>
            </p:cNvSpPr>
            <p:nvPr/>
          </p:nvSpPr>
          <p:spPr bwMode="auto">
            <a:xfrm>
              <a:off x="3120" y="1964"/>
              <a:ext cx="22" cy="21"/>
            </a:xfrm>
            <a:custGeom>
              <a:avLst/>
              <a:gdLst>
                <a:gd name="T0" fmla="*/ 71 w 9"/>
                <a:gd name="T1" fmla="*/ 378 h 8"/>
                <a:gd name="T2" fmla="*/ 323 w 9"/>
                <a:gd name="T3" fmla="*/ 89 h 8"/>
                <a:gd name="T4" fmla="*/ 0 w 9"/>
                <a:gd name="T5" fmla="*/ 20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5" y="7"/>
                    <a:pt x="9" y="6"/>
                    <a:pt x="9" y="2"/>
                  </a:cubicBezTo>
                  <a:cubicBezTo>
                    <a:pt x="6" y="0"/>
                    <a:pt x="2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126"/>
            <p:cNvSpPr>
              <a:spLocks/>
            </p:cNvSpPr>
            <p:nvPr/>
          </p:nvSpPr>
          <p:spPr bwMode="auto">
            <a:xfrm>
              <a:off x="3075" y="2113"/>
              <a:ext cx="7" cy="11"/>
            </a:xfrm>
            <a:custGeom>
              <a:avLst/>
              <a:gdLst>
                <a:gd name="T0" fmla="*/ 28 w 3"/>
                <a:gd name="T1" fmla="*/ 22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3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127"/>
            <p:cNvSpPr>
              <a:spLocks/>
            </p:cNvSpPr>
            <p:nvPr/>
          </p:nvSpPr>
          <p:spPr bwMode="auto">
            <a:xfrm>
              <a:off x="3090" y="1996"/>
              <a:ext cx="2" cy="11"/>
            </a:xfrm>
            <a:custGeom>
              <a:avLst/>
              <a:gdLst>
                <a:gd name="T0" fmla="*/ 16 w 1"/>
                <a:gd name="T1" fmla="*/ 22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128"/>
            <p:cNvSpPr>
              <a:spLocks/>
            </p:cNvSpPr>
            <p:nvPr/>
          </p:nvSpPr>
          <p:spPr bwMode="auto">
            <a:xfrm>
              <a:off x="3107" y="2540"/>
              <a:ext cx="8" cy="11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129"/>
            <p:cNvSpPr>
              <a:spLocks/>
            </p:cNvSpPr>
            <p:nvPr/>
          </p:nvSpPr>
          <p:spPr bwMode="auto">
            <a:xfrm>
              <a:off x="3100" y="2431"/>
              <a:ext cx="7" cy="10"/>
            </a:xfrm>
            <a:custGeom>
              <a:avLst/>
              <a:gdLst>
                <a:gd name="T0" fmla="*/ 0 w 3"/>
                <a:gd name="T1" fmla="*/ 15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30"/>
            <p:cNvSpPr>
              <a:spLocks/>
            </p:cNvSpPr>
            <p:nvPr/>
          </p:nvSpPr>
          <p:spPr bwMode="auto">
            <a:xfrm>
              <a:off x="3115" y="2447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1712099" y="0"/>
            <a:ext cx="634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Rôle des macrophages dans l’</a:t>
            </a:r>
            <a:r>
              <a:rPr lang="fr-FR" sz="2400" b="1" dirty="0" err="1" smtClean="0"/>
              <a:t>insulino</a:t>
            </a:r>
            <a:r>
              <a:rPr lang="fr-FR" sz="2400" b="1" dirty="0" smtClean="0"/>
              <a:t>-résistance</a:t>
            </a:r>
            <a:endParaRPr lang="fr-FR" sz="2400" b="1" dirty="0"/>
          </a:p>
        </p:txBody>
      </p:sp>
      <p:grpSp>
        <p:nvGrpSpPr>
          <p:cNvPr id="92" name="Group 589"/>
          <p:cNvGrpSpPr>
            <a:grpSpLocks/>
          </p:cNvGrpSpPr>
          <p:nvPr/>
        </p:nvGrpSpPr>
        <p:grpSpPr bwMode="auto">
          <a:xfrm>
            <a:off x="1513133" y="1377715"/>
            <a:ext cx="397932" cy="384813"/>
            <a:chOff x="4318" y="762"/>
            <a:chExt cx="894" cy="972"/>
          </a:xfrm>
        </p:grpSpPr>
        <p:sp>
          <p:nvSpPr>
            <p:cNvPr id="93" name="Freeform 578"/>
            <p:cNvSpPr>
              <a:spLocks/>
            </p:cNvSpPr>
            <p:nvPr/>
          </p:nvSpPr>
          <p:spPr bwMode="auto">
            <a:xfrm>
              <a:off x="4318" y="762"/>
              <a:ext cx="894" cy="972"/>
            </a:xfrm>
            <a:custGeom>
              <a:avLst/>
              <a:gdLst>
                <a:gd name="T0" fmla="*/ 1664 w 447"/>
                <a:gd name="T1" fmla="*/ 1300 h 456"/>
                <a:gd name="T2" fmla="*/ 1684 w 447"/>
                <a:gd name="T3" fmla="*/ 919 h 456"/>
                <a:gd name="T4" fmla="*/ 1576 w 447"/>
                <a:gd name="T5" fmla="*/ 595 h 456"/>
                <a:gd name="T6" fmla="*/ 1536 w 447"/>
                <a:gd name="T7" fmla="*/ 514 h 456"/>
                <a:gd name="T8" fmla="*/ 1520 w 447"/>
                <a:gd name="T9" fmla="*/ 296 h 456"/>
                <a:gd name="T10" fmla="*/ 1484 w 447"/>
                <a:gd name="T11" fmla="*/ 213 h 456"/>
                <a:gd name="T12" fmla="*/ 1404 w 447"/>
                <a:gd name="T13" fmla="*/ 290 h 456"/>
                <a:gd name="T14" fmla="*/ 1452 w 447"/>
                <a:gd name="T15" fmla="*/ 168 h 456"/>
                <a:gd name="T16" fmla="*/ 1348 w 447"/>
                <a:gd name="T17" fmla="*/ 264 h 456"/>
                <a:gd name="T18" fmla="*/ 1204 w 447"/>
                <a:gd name="T19" fmla="*/ 109 h 456"/>
                <a:gd name="T20" fmla="*/ 1152 w 447"/>
                <a:gd name="T21" fmla="*/ 153 h 456"/>
                <a:gd name="T22" fmla="*/ 764 w 447"/>
                <a:gd name="T23" fmla="*/ 160 h 456"/>
                <a:gd name="T24" fmla="*/ 644 w 447"/>
                <a:gd name="T25" fmla="*/ 81 h 456"/>
                <a:gd name="T26" fmla="*/ 632 w 447"/>
                <a:gd name="T27" fmla="*/ 200 h 456"/>
                <a:gd name="T28" fmla="*/ 412 w 447"/>
                <a:gd name="T29" fmla="*/ 177 h 456"/>
                <a:gd name="T30" fmla="*/ 392 w 447"/>
                <a:gd name="T31" fmla="*/ 217 h 456"/>
                <a:gd name="T32" fmla="*/ 312 w 447"/>
                <a:gd name="T33" fmla="*/ 414 h 456"/>
                <a:gd name="T34" fmla="*/ 200 w 447"/>
                <a:gd name="T35" fmla="*/ 509 h 456"/>
                <a:gd name="T36" fmla="*/ 140 w 447"/>
                <a:gd name="T37" fmla="*/ 627 h 456"/>
                <a:gd name="T38" fmla="*/ 88 w 447"/>
                <a:gd name="T39" fmla="*/ 723 h 456"/>
                <a:gd name="T40" fmla="*/ 148 w 447"/>
                <a:gd name="T41" fmla="*/ 1273 h 456"/>
                <a:gd name="T42" fmla="*/ 220 w 447"/>
                <a:gd name="T43" fmla="*/ 1690 h 456"/>
                <a:gd name="T44" fmla="*/ 248 w 447"/>
                <a:gd name="T45" fmla="*/ 1678 h 456"/>
                <a:gd name="T46" fmla="*/ 348 w 447"/>
                <a:gd name="T47" fmla="*/ 1767 h 456"/>
                <a:gd name="T48" fmla="*/ 320 w 447"/>
                <a:gd name="T49" fmla="*/ 1980 h 456"/>
                <a:gd name="T50" fmla="*/ 432 w 447"/>
                <a:gd name="T51" fmla="*/ 1872 h 456"/>
                <a:gd name="T52" fmla="*/ 728 w 447"/>
                <a:gd name="T53" fmla="*/ 2040 h 456"/>
                <a:gd name="T54" fmla="*/ 1308 w 447"/>
                <a:gd name="T55" fmla="*/ 1682 h 456"/>
                <a:gd name="T56" fmla="*/ 1376 w 447"/>
                <a:gd name="T57" fmla="*/ 1678 h 456"/>
                <a:gd name="T58" fmla="*/ 1476 w 447"/>
                <a:gd name="T59" fmla="*/ 1667 h 456"/>
                <a:gd name="T60" fmla="*/ 1700 w 447"/>
                <a:gd name="T61" fmla="*/ 1750 h 456"/>
                <a:gd name="T62" fmla="*/ 1556 w 447"/>
                <a:gd name="T63" fmla="*/ 1609 h 456"/>
                <a:gd name="T64" fmla="*/ 1412 w 447"/>
                <a:gd name="T65" fmla="*/ 1449 h 456"/>
                <a:gd name="T66" fmla="*/ 1620 w 447"/>
                <a:gd name="T67" fmla="*/ 1562 h 456"/>
                <a:gd name="T68" fmla="*/ 1636 w 447"/>
                <a:gd name="T69" fmla="*/ 1381 h 456"/>
                <a:gd name="T70" fmla="*/ 1776 w 447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7" h="456">
                  <a:moveTo>
                    <a:pt x="438" y="310"/>
                  </a:moveTo>
                  <a:cubicBezTo>
                    <a:pt x="431" y="302"/>
                    <a:pt x="426" y="294"/>
                    <a:pt x="416" y="286"/>
                  </a:cubicBezTo>
                  <a:cubicBezTo>
                    <a:pt x="410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2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8" y="129"/>
                    <a:pt x="401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1" y="64"/>
                  </a:cubicBezTo>
                  <a:cubicBezTo>
                    <a:pt x="350" y="62"/>
                    <a:pt x="350" y="61"/>
                    <a:pt x="351" y="59"/>
                  </a:cubicBezTo>
                  <a:cubicBezTo>
                    <a:pt x="352" y="51"/>
                    <a:pt x="362" y="45"/>
                    <a:pt x="363" y="37"/>
                  </a:cubicBezTo>
                  <a:cubicBezTo>
                    <a:pt x="366" y="23"/>
                    <a:pt x="357" y="26"/>
                    <a:pt x="352" y="34"/>
                  </a:cubicBezTo>
                  <a:cubicBezTo>
                    <a:pt x="347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4" y="14"/>
                    <a:pt x="315" y="5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4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1" y="35"/>
                  </a:cubicBezTo>
                  <a:cubicBezTo>
                    <a:pt x="177" y="38"/>
                    <a:pt x="179" y="35"/>
                    <a:pt x="174" y="33"/>
                  </a:cubicBezTo>
                  <a:cubicBezTo>
                    <a:pt x="168" y="30"/>
                    <a:pt x="164" y="19"/>
                    <a:pt x="161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8" y="39"/>
                    <a:pt x="158" y="44"/>
                  </a:cubicBezTo>
                  <a:cubicBezTo>
                    <a:pt x="148" y="50"/>
                    <a:pt x="138" y="54"/>
                    <a:pt x="128" y="54"/>
                  </a:cubicBezTo>
                  <a:cubicBezTo>
                    <a:pt x="118" y="54"/>
                    <a:pt x="108" y="41"/>
                    <a:pt x="103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4"/>
                    <a:pt x="98" y="48"/>
                  </a:cubicBezTo>
                  <a:cubicBezTo>
                    <a:pt x="107" y="51"/>
                    <a:pt x="118" y="55"/>
                    <a:pt x="106" y="70"/>
                  </a:cubicBezTo>
                  <a:cubicBezTo>
                    <a:pt x="102" y="75"/>
                    <a:pt x="96" y="90"/>
                    <a:pt x="78" y="91"/>
                  </a:cubicBezTo>
                  <a:cubicBezTo>
                    <a:pt x="60" y="92"/>
                    <a:pt x="28" y="65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8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3" y="149"/>
                  </a:cubicBezTo>
                  <a:cubicBezTo>
                    <a:pt x="0" y="160"/>
                    <a:pt x="16" y="154"/>
                    <a:pt x="22" y="159"/>
                  </a:cubicBezTo>
                  <a:cubicBezTo>
                    <a:pt x="29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4" y="358"/>
                    <a:pt x="58" y="363"/>
                    <a:pt x="55" y="372"/>
                  </a:cubicBezTo>
                  <a:cubicBezTo>
                    <a:pt x="51" y="381"/>
                    <a:pt x="50" y="389"/>
                    <a:pt x="57" y="393"/>
                  </a:cubicBezTo>
                  <a:cubicBezTo>
                    <a:pt x="64" y="397"/>
                    <a:pt x="62" y="377"/>
                    <a:pt x="62" y="369"/>
                  </a:cubicBezTo>
                  <a:cubicBezTo>
                    <a:pt x="62" y="360"/>
                    <a:pt x="69" y="363"/>
                    <a:pt x="74" y="372"/>
                  </a:cubicBezTo>
                  <a:cubicBezTo>
                    <a:pt x="79" y="381"/>
                    <a:pt x="82" y="386"/>
                    <a:pt x="87" y="389"/>
                  </a:cubicBezTo>
                  <a:cubicBezTo>
                    <a:pt x="91" y="392"/>
                    <a:pt x="87" y="403"/>
                    <a:pt x="87" y="411"/>
                  </a:cubicBezTo>
                  <a:cubicBezTo>
                    <a:pt x="87" y="418"/>
                    <a:pt x="76" y="431"/>
                    <a:pt x="80" y="436"/>
                  </a:cubicBezTo>
                  <a:cubicBezTo>
                    <a:pt x="83" y="442"/>
                    <a:pt x="87" y="435"/>
                    <a:pt x="91" y="425"/>
                  </a:cubicBezTo>
                  <a:cubicBezTo>
                    <a:pt x="96" y="414"/>
                    <a:pt x="102" y="402"/>
                    <a:pt x="108" y="412"/>
                  </a:cubicBezTo>
                  <a:cubicBezTo>
                    <a:pt x="113" y="422"/>
                    <a:pt x="119" y="422"/>
                    <a:pt x="140" y="425"/>
                  </a:cubicBezTo>
                  <a:cubicBezTo>
                    <a:pt x="162" y="427"/>
                    <a:pt x="169" y="443"/>
                    <a:pt x="182" y="449"/>
                  </a:cubicBezTo>
                  <a:cubicBezTo>
                    <a:pt x="195" y="456"/>
                    <a:pt x="214" y="451"/>
                    <a:pt x="232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1"/>
                    <a:pt x="344" y="369"/>
                  </a:cubicBezTo>
                  <a:cubicBezTo>
                    <a:pt x="336" y="357"/>
                    <a:pt x="335" y="354"/>
                    <a:pt x="339" y="349"/>
                  </a:cubicBezTo>
                  <a:cubicBezTo>
                    <a:pt x="349" y="337"/>
                    <a:pt x="365" y="358"/>
                    <a:pt x="369" y="367"/>
                  </a:cubicBezTo>
                  <a:cubicBezTo>
                    <a:pt x="374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5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5" y="317"/>
                    <a:pt x="377" y="329"/>
                  </a:cubicBezTo>
                  <a:cubicBezTo>
                    <a:pt x="386" y="335"/>
                    <a:pt x="392" y="348"/>
                    <a:pt x="405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3" y="292"/>
                    <a:pt x="396" y="300"/>
                    <a:pt x="409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7" y="324"/>
                    <a:pt x="445" y="318"/>
                    <a:pt x="438" y="310"/>
                  </a:cubicBezTo>
                  <a:close/>
                </a:path>
              </a:pathLst>
            </a:custGeom>
            <a:solidFill>
              <a:srgbClr val="CC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579"/>
            <p:cNvSpPr>
              <a:spLocks/>
            </p:cNvSpPr>
            <p:nvPr/>
          </p:nvSpPr>
          <p:spPr bwMode="auto">
            <a:xfrm>
              <a:off x="4444" y="1035"/>
              <a:ext cx="518" cy="546"/>
            </a:xfrm>
            <a:custGeom>
              <a:avLst/>
              <a:gdLst>
                <a:gd name="T0" fmla="*/ 272 w 259"/>
                <a:gd name="T1" fmla="*/ 0 h 256"/>
                <a:gd name="T2" fmla="*/ 24 w 259"/>
                <a:gd name="T3" fmla="*/ 495 h 256"/>
                <a:gd name="T4" fmla="*/ 104 w 259"/>
                <a:gd name="T5" fmla="*/ 806 h 256"/>
                <a:gd name="T6" fmla="*/ 324 w 259"/>
                <a:gd name="T7" fmla="*/ 1000 h 256"/>
                <a:gd name="T8" fmla="*/ 648 w 259"/>
                <a:gd name="T9" fmla="*/ 1092 h 256"/>
                <a:gd name="T10" fmla="*/ 908 w 259"/>
                <a:gd name="T11" fmla="*/ 695 h 256"/>
                <a:gd name="T12" fmla="*/ 952 w 259"/>
                <a:gd name="T13" fmla="*/ 459 h 256"/>
                <a:gd name="T14" fmla="*/ 696 w 259"/>
                <a:gd name="T15" fmla="*/ 386 h 256"/>
                <a:gd name="T16" fmla="*/ 588 w 259"/>
                <a:gd name="T17" fmla="*/ 309 h 256"/>
                <a:gd name="T18" fmla="*/ 524 w 259"/>
                <a:gd name="T19" fmla="*/ 149 h 256"/>
                <a:gd name="T20" fmla="*/ 272 w 259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9" h="256">
                  <a:moveTo>
                    <a:pt x="68" y="0"/>
                  </a:moveTo>
                  <a:cubicBezTo>
                    <a:pt x="15" y="7"/>
                    <a:pt x="0" y="63"/>
                    <a:pt x="6" y="109"/>
                  </a:cubicBezTo>
                  <a:cubicBezTo>
                    <a:pt x="9" y="131"/>
                    <a:pt x="15" y="157"/>
                    <a:pt x="26" y="177"/>
                  </a:cubicBezTo>
                  <a:cubicBezTo>
                    <a:pt x="38" y="198"/>
                    <a:pt x="61" y="208"/>
                    <a:pt x="81" y="220"/>
                  </a:cubicBezTo>
                  <a:cubicBezTo>
                    <a:pt x="106" y="237"/>
                    <a:pt x="131" y="256"/>
                    <a:pt x="162" y="240"/>
                  </a:cubicBezTo>
                  <a:cubicBezTo>
                    <a:pt x="196" y="223"/>
                    <a:pt x="208" y="182"/>
                    <a:pt x="227" y="153"/>
                  </a:cubicBezTo>
                  <a:cubicBezTo>
                    <a:pt x="239" y="135"/>
                    <a:pt x="259" y="120"/>
                    <a:pt x="238" y="101"/>
                  </a:cubicBezTo>
                  <a:cubicBezTo>
                    <a:pt x="223" y="87"/>
                    <a:pt x="193" y="92"/>
                    <a:pt x="174" y="85"/>
                  </a:cubicBezTo>
                  <a:cubicBezTo>
                    <a:pt x="165" y="82"/>
                    <a:pt x="151" y="79"/>
                    <a:pt x="147" y="68"/>
                  </a:cubicBezTo>
                  <a:cubicBezTo>
                    <a:pt x="139" y="52"/>
                    <a:pt x="149" y="48"/>
                    <a:pt x="131" y="33"/>
                  </a:cubicBezTo>
                  <a:cubicBezTo>
                    <a:pt x="113" y="16"/>
                    <a:pt x="93" y="3"/>
                    <a:pt x="68" y="0"/>
                  </a:cubicBezTo>
                  <a:close/>
                </a:path>
              </a:pathLst>
            </a:custGeom>
            <a:solidFill>
              <a:srgbClr val="E0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5" name="Freeform 580"/>
            <p:cNvSpPr>
              <a:spLocks/>
            </p:cNvSpPr>
            <p:nvPr/>
          </p:nvSpPr>
          <p:spPr bwMode="auto">
            <a:xfrm>
              <a:off x="4352" y="915"/>
              <a:ext cx="256" cy="459"/>
            </a:xfrm>
            <a:custGeom>
              <a:avLst/>
              <a:gdLst>
                <a:gd name="T0" fmla="*/ 512 w 128"/>
                <a:gd name="T1" fmla="*/ 0 h 215"/>
                <a:gd name="T2" fmla="*/ 140 w 128"/>
                <a:gd name="T3" fmla="*/ 980 h 215"/>
                <a:gd name="T4" fmla="*/ 512 w 128"/>
                <a:gd name="T5" fmla="*/ 0 h 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15">
                  <a:moveTo>
                    <a:pt x="128" y="0"/>
                  </a:moveTo>
                  <a:cubicBezTo>
                    <a:pt x="71" y="19"/>
                    <a:pt x="0" y="101"/>
                    <a:pt x="35" y="215"/>
                  </a:cubicBezTo>
                  <a:cubicBezTo>
                    <a:pt x="27" y="188"/>
                    <a:pt x="29" y="63"/>
                    <a:pt x="1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581"/>
            <p:cNvSpPr>
              <a:spLocks/>
            </p:cNvSpPr>
            <p:nvPr/>
          </p:nvSpPr>
          <p:spPr bwMode="auto">
            <a:xfrm>
              <a:off x="4548" y="1069"/>
              <a:ext cx="604" cy="640"/>
            </a:xfrm>
            <a:custGeom>
              <a:avLst/>
              <a:gdLst>
                <a:gd name="T0" fmla="*/ 0 w 302"/>
                <a:gd name="T1" fmla="*/ 1184 h 300"/>
                <a:gd name="T2" fmla="*/ 244 w 302"/>
                <a:gd name="T3" fmla="*/ 1316 h 300"/>
                <a:gd name="T4" fmla="*/ 452 w 302"/>
                <a:gd name="T5" fmla="*/ 1269 h 300"/>
                <a:gd name="T6" fmla="*/ 652 w 302"/>
                <a:gd name="T7" fmla="*/ 1092 h 300"/>
                <a:gd name="T8" fmla="*/ 804 w 302"/>
                <a:gd name="T9" fmla="*/ 924 h 300"/>
                <a:gd name="T10" fmla="*/ 872 w 302"/>
                <a:gd name="T11" fmla="*/ 892 h 300"/>
                <a:gd name="T12" fmla="*/ 904 w 302"/>
                <a:gd name="T13" fmla="*/ 800 h 300"/>
                <a:gd name="T14" fmla="*/ 1044 w 302"/>
                <a:gd name="T15" fmla="*/ 732 h 300"/>
                <a:gd name="T16" fmla="*/ 1084 w 302"/>
                <a:gd name="T17" fmla="*/ 651 h 300"/>
                <a:gd name="T18" fmla="*/ 1160 w 302"/>
                <a:gd name="T19" fmla="*/ 578 h 300"/>
                <a:gd name="T20" fmla="*/ 1180 w 302"/>
                <a:gd name="T21" fmla="*/ 273 h 300"/>
                <a:gd name="T22" fmla="*/ 1052 w 302"/>
                <a:gd name="T23" fmla="*/ 0 h 300"/>
                <a:gd name="T24" fmla="*/ 1040 w 302"/>
                <a:gd name="T25" fmla="*/ 542 h 300"/>
                <a:gd name="T26" fmla="*/ 832 w 302"/>
                <a:gd name="T27" fmla="*/ 691 h 300"/>
                <a:gd name="T28" fmla="*/ 668 w 302"/>
                <a:gd name="T29" fmla="*/ 919 h 300"/>
                <a:gd name="T30" fmla="*/ 488 w 302"/>
                <a:gd name="T31" fmla="*/ 1111 h 300"/>
                <a:gd name="T32" fmla="*/ 344 w 302"/>
                <a:gd name="T33" fmla="*/ 1237 h 300"/>
                <a:gd name="T34" fmla="*/ 172 w 302"/>
                <a:gd name="T35" fmla="*/ 1220 h 300"/>
                <a:gd name="T36" fmla="*/ 8 w 302"/>
                <a:gd name="T37" fmla="*/ 1165 h 3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2" h="300">
                  <a:moveTo>
                    <a:pt x="0" y="260"/>
                  </a:moveTo>
                  <a:cubicBezTo>
                    <a:pt x="18" y="272"/>
                    <a:pt x="42" y="278"/>
                    <a:pt x="61" y="289"/>
                  </a:cubicBezTo>
                  <a:cubicBezTo>
                    <a:pt x="81" y="300"/>
                    <a:pt x="95" y="291"/>
                    <a:pt x="113" y="279"/>
                  </a:cubicBezTo>
                  <a:cubicBezTo>
                    <a:pt x="131" y="267"/>
                    <a:pt x="146" y="252"/>
                    <a:pt x="163" y="240"/>
                  </a:cubicBezTo>
                  <a:cubicBezTo>
                    <a:pt x="179" y="229"/>
                    <a:pt x="187" y="214"/>
                    <a:pt x="201" y="203"/>
                  </a:cubicBezTo>
                  <a:cubicBezTo>
                    <a:pt x="205" y="200"/>
                    <a:pt x="214" y="199"/>
                    <a:pt x="218" y="196"/>
                  </a:cubicBezTo>
                  <a:cubicBezTo>
                    <a:pt x="223" y="190"/>
                    <a:pt x="220" y="182"/>
                    <a:pt x="226" y="176"/>
                  </a:cubicBezTo>
                  <a:cubicBezTo>
                    <a:pt x="238" y="163"/>
                    <a:pt x="251" y="178"/>
                    <a:pt x="261" y="161"/>
                  </a:cubicBezTo>
                  <a:cubicBezTo>
                    <a:pt x="266" y="153"/>
                    <a:pt x="264" y="150"/>
                    <a:pt x="271" y="143"/>
                  </a:cubicBezTo>
                  <a:cubicBezTo>
                    <a:pt x="277" y="138"/>
                    <a:pt x="285" y="135"/>
                    <a:pt x="290" y="127"/>
                  </a:cubicBezTo>
                  <a:cubicBezTo>
                    <a:pt x="302" y="110"/>
                    <a:pt x="298" y="80"/>
                    <a:pt x="295" y="60"/>
                  </a:cubicBezTo>
                  <a:cubicBezTo>
                    <a:pt x="292" y="38"/>
                    <a:pt x="283" y="13"/>
                    <a:pt x="263" y="0"/>
                  </a:cubicBezTo>
                  <a:cubicBezTo>
                    <a:pt x="279" y="37"/>
                    <a:pt x="294" y="85"/>
                    <a:pt x="260" y="119"/>
                  </a:cubicBezTo>
                  <a:cubicBezTo>
                    <a:pt x="246" y="133"/>
                    <a:pt x="223" y="139"/>
                    <a:pt x="208" y="152"/>
                  </a:cubicBezTo>
                  <a:cubicBezTo>
                    <a:pt x="191" y="166"/>
                    <a:pt x="179" y="184"/>
                    <a:pt x="167" y="202"/>
                  </a:cubicBezTo>
                  <a:cubicBezTo>
                    <a:pt x="155" y="221"/>
                    <a:pt x="141" y="232"/>
                    <a:pt x="122" y="244"/>
                  </a:cubicBezTo>
                  <a:cubicBezTo>
                    <a:pt x="111" y="252"/>
                    <a:pt x="98" y="267"/>
                    <a:pt x="86" y="272"/>
                  </a:cubicBezTo>
                  <a:cubicBezTo>
                    <a:pt x="73" y="277"/>
                    <a:pt x="55" y="270"/>
                    <a:pt x="43" y="268"/>
                  </a:cubicBezTo>
                  <a:cubicBezTo>
                    <a:pt x="30" y="266"/>
                    <a:pt x="12" y="264"/>
                    <a:pt x="2" y="256"/>
                  </a:cubicBezTo>
                </a:path>
              </a:pathLst>
            </a:custGeom>
            <a:solidFill>
              <a:srgbClr val="B0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582"/>
            <p:cNvSpPr>
              <a:spLocks/>
            </p:cNvSpPr>
            <p:nvPr/>
          </p:nvSpPr>
          <p:spPr bwMode="auto">
            <a:xfrm>
              <a:off x="4480" y="1286"/>
              <a:ext cx="410" cy="267"/>
            </a:xfrm>
            <a:custGeom>
              <a:avLst/>
              <a:gdLst>
                <a:gd name="T0" fmla="*/ 0 w 205"/>
                <a:gd name="T1" fmla="*/ 0 h 125"/>
                <a:gd name="T2" fmla="*/ 124 w 205"/>
                <a:gd name="T3" fmla="*/ 320 h 125"/>
                <a:gd name="T4" fmla="*/ 416 w 205"/>
                <a:gd name="T5" fmla="*/ 521 h 125"/>
                <a:gd name="T6" fmla="*/ 644 w 205"/>
                <a:gd name="T7" fmla="*/ 434 h 125"/>
                <a:gd name="T8" fmla="*/ 820 w 205"/>
                <a:gd name="T9" fmla="*/ 124 h 125"/>
                <a:gd name="T10" fmla="*/ 532 w 205"/>
                <a:gd name="T11" fmla="*/ 434 h 125"/>
                <a:gd name="T12" fmla="*/ 256 w 205"/>
                <a:gd name="T13" fmla="*/ 350 h 125"/>
                <a:gd name="T14" fmla="*/ 0 w 205"/>
                <a:gd name="T15" fmla="*/ 0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125">
                  <a:moveTo>
                    <a:pt x="0" y="0"/>
                  </a:moveTo>
                  <a:cubicBezTo>
                    <a:pt x="9" y="40"/>
                    <a:pt x="7" y="49"/>
                    <a:pt x="31" y="70"/>
                  </a:cubicBezTo>
                  <a:cubicBezTo>
                    <a:pt x="55" y="90"/>
                    <a:pt x="83" y="103"/>
                    <a:pt x="104" y="114"/>
                  </a:cubicBezTo>
                  <a:cubicBezTo>
                    <a:pt x="125" y="125"/>
                    <a:pt x="147" y="112"/>
                    <a:pt x="161" y="95"/>
                  </a:cubicBezTo>
                  <a:cubicBezTo>
                    <a:pt x="175" y="78"/>
                    <a:pt x="186" y="47"/>
                    <a:pt x="205" y="27"/>
                  </a:cubicBezTo>
                  <a:cubicBezTo>
                    <a:pt x="189" y="43"/>
                    <a:pt x="166" y="86"/>
                    <a:pt x="133" y="95"/>
                  </a:cubicBezTo>
                  <a:cubicBezTo>
                    <a:pt x="99" y="105"/>
                    <a:pt x="88" y="92"/>
                    <a:pt x="64" y="77"/>
                  </a:cubicBezTo>
                  <a:cubicBezTo>
                    <a:pt x="32" y="56"/>
                    <a:pt x="9" y="37"/>
                    <a:pt x="0" y="0"/>
                  </a:cubicBezTo>
                </a:path>
              </a:pathLst>
            </a:custGeom>
            <a:solidFill>
              <a:srgbClr val="C69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583"/>
            <p:cNvSpPr>
              <a:spLocks/>
            </p:cNvSpPr>
            <p:nvPr/>
          </p:nvSpPr>
          <p:spPr bwMode="auto">
            <a:xfrm>
              <a:off x="4690" y="1116"/>
              <a:ext cx="188" cy="143"/>
            </a:xfrm>
            <a:custGeom>
              <a:avLst/>
              <a:gdLst>
                <a:gd name="T0" fmla="*/ 0 w 94"/>
                <a:gd name="T1" fmla="*/ 0 h 67"/>
                <a:gd name="T2" fmla="*/ 40 w 94"/>
                <a:gd name="T3" fmla="*/ 92 h 67"/>
                <a:gd name="T4" fmla="*/ 156 w 94"/>
                <a:gd name="T5" fmla="*/ 245 h 67"/>
                <a:gd name="T6" fmla="*/ 376 w 94"/>
                <a:gd name="T7" fmla="*/ 282 h 67"/>
                <a:gd name="T8" fmla="*/ 100 w 94"/>
                <a:gd name="T9" fmla="*/ 265 h 67"/>
                <a:gd name="T10" fmla="*/ 0 w 94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67">
                  <a:moveTo>
                    <a:pt x="0" y="0"/>
                  </a:moveTo>
                  <a:cubicBezTo>
                    <a:pt x="4" y="6"/>
                    <a:pt x="8" y="14"/>
                    <a:pt x="10" y="20"/>
                  </a:cubicBezTo>
                  <a:cubicBezTo>
                    <a:pt x="15" y="34"/>
                    <a:pt x="17" y="47"/>
                    <a:pt x="39" y="54"/>
                  </a:cubicBezTo>
                  <a:cubicBezTo>
                    <a:pt x="67" y="63"/>
                    <a:pt x="94" y="62"/>
                    <a:pt x="94" y="62"/>
                  </a:cubicBezTo>
                  <a:cubicBezTo>
                    <a:pt x="70" y="65"/>
                    <a:pt x="41" y="67"/>
                    <a:pt x="25" y="58"/>
                  </a:cubicBezTo>
                  <a:cubicBezTo>
                    <a:pt x="10" y="48"/>
                    <a:pt x="3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584"/>
            <p:cNvSpPr>
              <a:spLocks/>
            </p:cNvSpPr>
            <p:nvPr/>
          </p:nvSpPr>
          <p:spPr bwMode="auto">
            <a:xfrm>
              <a:off x="4318" y="762"/>
              <a:ext cx="892" cy="972"/>
            </a:xfrm>
            <a:custGeom>
              <a:avLst/>
              <a:gdLst>
                <a:gd name="T0" fmla="*/ 1664 w 446"/>
                <a:gd name="T1" fmla="*/ 1305 h 456"/>
                <a:gd name="T2" fmla="*/ 1684 w 446"/>
                <a:gd name="T3" fmla="*/ 919 h 456"/>
                <a:gd name="T4" fmla="*/ 1576 w 446"/>
                <a:gd name="T5" fmla="*/ 595 h 456"/>
                <a:gd name="T6" fmla="*/ 1536 w 446"/>
                <a:gd name="T7" fmla="*/ 514 h 456"/>
                <a:gd name="T8" fmla="*/ 1520 w 446"/>
                <a:gd name="T9" fmla="*/ 296 h 456"/>
                <a:gd name="T10" fmla="*/ 1484 w 446"/>
                <a:gd name="T11" fmla="*/ 213 h 456"/>
                <a:gd name="T12" fmla="*/ 1400 w 446"/>
                <a:gd name="T13" fmla="*/ 290 h 456"/>
                <a:gd name="T14" fmla="*/ 1452 w 446"/>
                <a:gd name="T15" fmla="*/ 168 h 456"/>
                <a:gd name="T16" fmla="*/ 1348 w 446"/>
                <a:gd name="T17" fmla="*/ 264 h 456"/>
                <a:gd name="T18" fmla="*/ 1204 w 446"/>
                <a:gd name="T19" fmla="*/ 109 h 456"/>
                <a:gd name="T20" fmla="*/ 1152 w 446"/>
                <a:gd name="T21" fmla="*/ 153 h 456"/>
                <a:gd name="T22" fmla="*/ 760 w 446"/>
                <a:gd name="T23" fmla="*/ 160 h 456"/>
                <a:gd name="T24" fmla="*/ 640 w 446"/>
                <a:gd name="T25" fmla="*/ 81 h 456"/>
                <a:gd name="T26" fmla="*/ 632 w 446"/>
                <a:gd name="T27" fmla="*/ 205 h 456"/>
                <a:gd name="T28" fmla="*/ 408 w 446"/>
                <a:gd name="T29" fmla="*/ 177 h 456"/>
                <a:gd name="T30" fmla="*/ 392 w 446"/>
                <a:gd name="T31" fmla="*/ 217 h 456"/>
                <a:gd name="T32" fmla="*/ 308 w 446"/>
                <a:gd name="T33" fmla="*/ 414 h 456"/>
                <a:gd name="T34" fmla="*/ 200 w 446"/>
                <a:gd name="T35" fmla="*/ 509 h 456"/>
                <a:gd name="T36" fmla="*/ 140 w 446"/>
                <a:gd name="T37" fmla="*/ 627 h 456"/>
                <a:gd name="T38" fmla="*/ 88 w 446"/>
                <a:gd name="T39" fmla="*/ 723 h 456"/>
                <a:gd name="T40" fmla="*/ 148 w 446"/>
                <a:gd name="T41" fmla="*/ 1273 h 456"/>
                <a:gd name="T42" fmla="*/ 216 w 446"/>
                <a:gd name="T43" fmla="*/ 1690 h 456"/>
                <a:gd name="T44" fmla="*/ 248 w 446"/>
                <a:gd name="T45" fmla="*/ 1678 h 456"/>
                <a:gd name="T46" fmla="*/ 344 w 446"/>
                <a:gd name="T47" fmla="*/ 1767 h 456"/>
                <a:gd name="T48" fmla="*/ 316 w 446"/>
                <a:gd name="T49" fmla="*/ 1987 h 456"/>
                <a:gd name="T50" fmla="*/ 428 w 446"/>
                <a:gd name="T51" fmla="*/ 1872 h 456"/>
                <a:gd name="T52" fmla="*/ 728 w 446"/>
                <a:gd name="T53" fmla="*/ 2044 h 456"/>
                <a:gd name="T54" fmla="*/ 1308 w 446"/>
                <a:gd name="T55" fmla="*/ 1682 h 456"/>
                <a:gd name="T56" fmla="*/ 1372 w 446"/>
                <a:gd name="T57" fmla="*/ 1678 h 456"/>
                <a:gd name="T58" fmla="*/ 1476 w 446"/>
                <a:gd name="T59" fmla="*/ 1667 h 456"/>
                <a:gd name="T60" fmla="*/ 1700 w 446"/>
                <a:gd name="T61" fmla="*/ 1750 h 456"/>
                <a:gd name="T62" fmla="*/ 1556 w 446"/>
                <a:gd name="T63" fmla="*/ 1609 h 456"/>
                <a:gd name="T64" fmla="*/ 1412 w 446"/>
                <a:gd name="T65" fmla="*/ 1449 h 456"/>
                <a:gd name="T66" fmla="*/ 1616 w 446"/>
                <a:gd name="T67" fmla="*/ 1562 h 456"/>
                <a:gd name="T68" fmla="*/ 1632 w 446"/>
                <a:gd name="T69" fmla="*/ 1381 h 456"/>
                <a:gd name="T70" fmla="*/ 1776 w 446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6" h="456">
                  <a:moveTo>
                    <a:pt x="438" y="310"/>
                  </a:moveTo>
                  <a:cubicBezTo>
                    <a:pt x="431" y="302"/>
                    <a:pt x="426" y="294"/>
                    <a:pt x="416" y="287"/>
                  </a:cubicBezTo>
                  <a:cubicBezTo>
                    <a:pt x="409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1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7" y="129"/>
                    <a:pt x="400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0" y="64"/>
                  </a:cubicBezTo>
                  <a:cubicBezTo>
                    <a:pt x="350" y="62"/>
                    <a:pt x="350" y="61"/>
                    <a:pt x="350" y="59"/>
                  </a:cubicBezTo>
                  <a:cubicBezTo>
                    <a:pt x="352" y="51"/>
                    <a:pt x="361" y="45"/>
                    <a:pt x="363" y="37"/>
                  </a:cubicBezTo>
                  <a:cubicBezTo>
                    <a:pt x="365" y="24"/>
                    <a:pt x="357" y="26"/>
                    <a:pt x="351" y="35"/>
                  </a:cubicBezTo>
                  <a:cubicBezTo>
                    <a:pt x="346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3" y="14"/>
                    <a:pt x="314" y="6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3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0" y="35"/>
                  </a:cubicBezTo>
                  <a:cubicBezTo>
                    <a:pt x="177" y="38"/>
                    <a:pt x="179" y="36"/>
                    <a:pt x="174" y="33"/>
                  </a:cubicBezTo>
                  <a:cubicBezTo>
                    <a:pt x="168" y="30"/>
                    <a:pt x="164" y="19"/>
                    <a:pt x="160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7" y="39"/>
                    <a:pt x="158" y="45"/>
                  </a:cubicBezTo>
                  <a:cubicBezTo>
                    <a:pt x="148" y="50"/>
                    <a:pt x="137" y="54"/>
                    <a:pt x="128" y="54"/>
                  </a:cubicBezTo>
                  <a:cubicBezTo>
                    <a:pt x="118" y="54"/>
                    <a:pt x="108" y="41"/>
                    <a:pt x="102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5"/>
                    <a:pt x="98" y="48"/>
                  </a:cubicBezTo>
                  <a:cubicBezTo>
                    <a:pt x="107" y="52"/>
                    <a:pt x="118" y="55"/>
                    <a:pt x="106" y="70"/>
                  </a:cubicBezTo>
                  <a:cubicBezTo>
                    <a:pt x="102" y="75"/>
                    <a:pt x="95" y="90"/>
                    <a:pt x="77" y="91"/>
                  </a:cubicBezTo>
                  <a:cubicBezTo>
                    <a:pt x="60" y="92"/>
                    <a:pt x="28" y="66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7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2" y="149"/>
                  </a:cubicBezTo>
                  <a:cubicBezTo>
                    <a:pt x="0" y="160"/>
                    <a:pt x="15" y="154"/>
                    <a:pt x="22" y="159"/>
                  </a:cubicBezTo>
                  <a:cubicBezTo>
                    <a:pt x="28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3" y="358"/>
                    <a:pt x="58" y="363"/>
                    <a:pt x="54" y="372"/>
                  </a:cubicBezTo>
                  <a:cubicBezTo>
                    <a:pt x="51" y="381"/>
                    <a:pt x="49" y="389"/>
                    <a:pt x="56" y="393"/>
                  </a:cubicBezTo>
                  <a:cubicBezTo>
                    <a:pt x="63" y="397"/>
                    <a:pt x="62" y="377"/>
                    <a:pt x="62" y="369"/>
                  </a:cubicBezTo>
                  <a:cubicBezTo>
                    <a:pt x="62" y="361"/>
                    <a:pt x="69" y="363"/>
                    <a:pt x="74" y="372"/>
                  </a:cubicBezTo>
                  <a:cubicBezTo>
                    <a:pt x="79" y="381"/>
                    <a:pt x="82" y="386"/>
                    <a:pt x="86" y="389"/>
                  </a:cubicBezTo>
                  <a:cubicBezTo>
                    <a:pt x="91" y="393"/>
                    <a:pt x="86" y="403"/>
                    <a:pt x="86" y="411"/>
                  </a:cubicBezTo>
                  <a:cubicBezTo>
                    <a:pt x="86" y="418"/>
                    <a:pt x="76" y="431"/>
                    <a:pt x="79" y="437"/>
                  </a:cubicBezTo>
                  <a:cubicBezTo>
                    <a:pt x="83" y="442"/>
                    <a:pt x="86" y="435"/>
                    <a:pt x="91" y="425"/>
                  </a:cubicBezTo>
                  <a:cubicBezTo>
                    <a:pt x="96" y="414"/>
                    <a:pt x="102" y="402"/>
                    <a:pt x="107" y="412"/>
                  </a:cubicBezTo>
                  <a:cubicBezTo>
                    <a:pt x="113" y="422"/>
                    <a:pt x="118" y="422"/>
                    <a:pt x="140" y="425"/>
                  </a:cubicBezTo>
                  <a:cubicBezTo>
                    <a:pt x="162" y="427"/>
                    <a:pt x="168" y="443"/>
                    <a:pt x="182" y="450"/>
                  </a:cubicBezTo>
                  <a:cubicBezTo>
                    <a:pt x="195" y="456"/>
                    <a:pt x="214" y="451"/>
                    <a:pt x="231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2"/>
                    <a:pt x="343" y="369"/>
                  </a:cubicBezTo>
                  <a:cubicBezTo>
                    <a:pt x="335" y="357"/>
                    <a:pt x="335" y="354"/>
                    <a:pt x="339" y="349"/>
                  </a:cubicBezTo>
                  <a:cubicBezTo>
                    <a:pt x="349" y="338"/>
                    <a:pt x="364" y="358"/>
                    <a:pt x="369" y="367"/>
                  </a:cubicBezTo>
                  <a:cubicBezTo>
                    <a:pt x="373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6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4" y="317"/>
                    <a:pt x="376" y="329"/>
                  </a:cubicBezTo>
                  <a:cubicBezTo>
                    <a:pt x="386" y="335"/>
                    <a:pt x="392" y="348"/>
                    <a:pt x="404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2" y="292"/>
                    <a:pt x="396" y="300"/>
                    <a:pt x="408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6" y="324"/>
                    <a:pt x="445" y="318"/>
                    <a:pt x="438" y="310"/>
                  </a:cubicBezTo>
                  <a:close/>
                </a:path>
              </a:pathLst>
            </a:custGeom>
            <a:noFill/>
            <a:ln w="6350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585"/>
            <p:cNvSpPr>
              <a:spLocks/>
            </p:cNvSpPr>
            <p:nvPr/>
          </p:nvSpPr>
          <p:spPr bwMode="auto">
            <a:xfrm>
              <a:off x="4444" y="1033"/>
              <a:ext cx="516" cy="544"/>
            </a:xfrm>
            <a:custGeom>
              <a:avLst/>
              <a:gdLst>
                <a:gd name="T0" fmla="*/ 272 w 258"/>
                <a:gd name="T1" fmla="*/ 0 h 255"/>
                <a:gd name="T2" fmla="*/ 24 w 258"/>
                <a:gd name="T3" fmla="*/ 497 h 255"/>
                <a:gd name="T4" fmla="*/ 104 w 258"/>
                <a:gd name="T5" fmla="*/ 800 h 255"/>
                <a:gd name="T6" fmla="*/ 320 w 258"/>
                <a:gd name="T7" fmla="*/ 1001 h 255"/>
                <a:gd name="T8" fmla="*/ 648 w 258"/>
                <a:gd name="T9" fmla="*/ 1092 h 255"/>
                <a:gd name="T10" fmla="*/ 908 w 258"/>
                <a:gd name="T11" fmla="*/ 695 h 255"/>
                <a:gd name="T12" fmla="*/ 948 w 258"/>
                <a:gd name="T13" fmla="*/ 459 h 255"/>
                <a:gd name="T14" fmla="*/ 692 w 258"/>
                <a:gd name="T15" fmla="*/ 386 h 255"/>
                <a:gd name="T16" fmla="*/ 584 w 258"/>
                <a:gd name="T17" fmla="*/ 309 h 255"/>
                <a:gd name="T18" fmla="*/ 524 w 258"/>
                <a:gd name="T19" fmla="*/ 149 h 255"/>
                <a:gd name="T20" fmla="*/ 272 w 258"/>
                <a:gd name="T21" fmla="*/ 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8" h="255">
                  <a:moveTo>
                    <a:pt x="68" y="0"/>
                  </a:moveTo>
                  <a:cubicBezTo>
                    <a:pt x="15" y="6"/>
                    <a:pt x="0" y="63"/>
                    <a:pt x="6" y="109"/>
                  </a:cubicBezTo>
                  <a:cubicBezTo>
                    <a:pt x="9" y="131"/>
                    <a:pt x="15" y="157"/>
                    <a:pt x="26" y="176"/>
                  </a:cubicBezTo>
                  <a:cubicBezTo>
                    <a:pt x="37" y="198"/>
                    <a:pt x="60" y="208"/>
                    <a:pt x="80" y="220"/>
                  </a:cubicBezTo>
                  <a:cubicBezTo>
                    <a:pt x="106" y="236"/>
                    <a:pt x="130" y="255"/>
                    <a:pt x="162" y="240"/>
                  </a:cubicBezTo>
                  <a:cubicBezTo>
                    <a:pt x="195" y="223"/>
                    <a:pt x="208" y="182"/>
                    <a:pt x="227" y="153"/>
                  </a:cubicBezTo>
                  <a:cubicBezTo>
                    <a:pt x="238" y="135"/>
                    <a:pt x="258" y="120"/>
                    <a:pt x="237" y="101"/>
                  </a:cubicBezTo>
                  <a:cubicBezTo>
                    <a:pt x="222" y="87"/>
                    <a:pt x="193" y="91"/>
                    <a:pt x="173" y="85"/>
                  </a:cubicBezTo>
                  <a:cubicBezTo>
                    <a:pt x="164" y="82"/>
                    <a:pt x="151" y="78"/>
                    <a:pt x="146" y="68"/>
                  </a:cubicBezTo>
                  <a:cubicBezTo>
                    <a:pt x="139" y="52"/>
                    <a:pt x="148" y="48"/>
                    <a:pt x="131" y="33"/>
                  </a:cubicBezTo>
                  <a:cubicBezTo>
                    <a:pt x="112" y="16"/>
                    <a:pt x="93" y="3"/>
                    <a:pt x="68" y="0"/>
                  </a:cubicBezTo>
                  <a:close/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586"/>
            <p:cNvSpPr>
              <a:spLocks/>
            </p:cNvSpPr>
            <p:nvPr/>
          </p:nvSpPr>
          <p:spPr bwMode="auto">
            <a:xfrm>
              <a:off x="4478" y="1024"/>
              <a:ext cx="90" cy="96"/>
            </a:xfrm>
            <a:custGeom>
              <a:avLst/>
              <a:gdLst>
                <a:gd name="T0" fmla="*/ 36 w 45"/>
                <a:gd name="T1" fmla="*/ 173 h 45"/>
                <a:gd name="T2" fmla="*/ 28 w 45"/>
                <a:gd name="T3" fmla="*/ 41 h 45"/>
                <a:gd name="T4" fmla="*/ 144 w 45"/>
                <a:gd name="T5" fmla="*/ 32 h 45"/>
                <a:gd name="T6" fmla="*/ 152 w 45"/>
                <a:gd name="T7" fmla="*/ 164 h 45"/>
                <a:gd name="T8" fmla="*/ 36 w 45"/>
                <a:gd name="T9" fmla="*/ 17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9" y="38"/>
                  </a:moveTo>
                  <a:cubicBezTo>
                    <a:pt x="1" y="31"/>
                    <a:pt x="0" y="18"/>
                    <a:pt x="7" y="9"/>
                  </a:cubicBezTo>
                  <a:cubicBezTo>
                    <a:pt x="15" y="1"/>
                    <a:pt x="28" y="0"/>
                    <a:pt x="36" y="7"/>
                  </a:cubicBezTo>
                  <a:cubicBezTo>
                    <a:pt x="44" y="15"/>
                    <a:pt x="45" y="28"/>
                    <a:pt x="38" y="36"/>
                  </a:cubicBezTo>
                  <a:cubicBezTo>
                    <a:pt x="30" y="45"/>
                    <a:pt x="17" y="45"/>
                    <a:pt x="9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587"/>
            <p:cNvSpPr>
              <a:spLocks/>
            </p:cNvSpPr>
            <p:nvPr/>
          </p:nvSpPr>
          <p:spPr bwMode="auto">
            <a:xfrm>
              <a:off x="4570" y="1011"/>
              <a:ext cx="50" cy="51"/>
            </a:xfrm>
            <a:custGeom>
              <a:avLst/>
              <a:gdLst>
                <a:gd name="T0" fmla="*/ 20 w 25"/>
                <a:gd name="T1" fmla="*/ 91 h 24"/>
                <a:gd name="T2" fmla="*/ 16 w 25"/>
                <a:gd name="T3" fmla="*/ 23 h 24"/>
                <a:gd name="T4" fmla="*/ 76 w 25"/>
                <a:gd name="T5" fmla="*/ 19 h 24"/>
                <a:gd name="T6" fmla="*/ 80 w 25"/>
                <a:gd name="T7" fmla="*/ 85 h 24"/>
                <a:gd name="T8" fmla="*/ 20 w 25"/>
                <a:gd name="T9" fmla="*/ 9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5" y="20"/>
                  </a:moveTo>
                  <a:cubicBezTo>
                    <a:pt x="0" y="16"/>
                    <a:pt x="0" y="9"/>
                    <a:pt x="4" y="5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4" y="8"/>
                    <a:pt x="25" y="15"/>
                    <a:pt x="20" y="19"/>
                  </a:cubicBezTo>
                  <a:cubicBezTo>
                    <a:pt x="16" y="24"/>
                    <a:pt x="9" y="24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588"/>
            <p:cNvSpPr>
              <a:spLocks/>
            </p:cNvSpPr>
            <p:nvPr/>
          </p:nvSpPr>
          <p:spPr bwMode="auto">
            <a:xfrm>
              <a:off x="4450" y="1109"/>
              <a:ext cx="38" cy="41"/>
            </a:xfrm>
            <a:custGeom>
              <a:avLst/>
              <a:gdLst>
                <a:gd name="T0" fmla="*/ 16 w 19"/>
                <a:gd name="T1" fmla="*/ 76 h 19"/>
                <a:gd name="T2" fmla="*/ 12 w 19"/>
                <a:gd name="T3" fmla="*/ 19 h 19"/>
                <a:gd name="T4" fmla="*/ 60 w 19"/>
                <a:gd name="T5" fmla="*/ 13 h 19"/>
                <a:gd name="T6" fmla="*/ 64 w 19"/>
                <a:gd name="T7" fmla="*/ 69 h 19"/>
                <a:gd name="T8" fmla="*/ 16 w 19"/>
                <a:gd name="T9" fmla="*/ 7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4" y="16"/>
                  </a:moveTo>
                  <a:cubicBezTo>
                    <a:pt x="0" y="13"/>
                    <a:pt x="0" y="8"/>
                    <a:pt x="3" y="4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9" y="7"/>
                    <a:pt x="19" y="12"/>
                    <a:pt x="16" y="15"/>
                  </a:cubicBezTo>
                  <a:cubicBezTo>
                    <a:pt x="13" y="19"/>
                    <a:pt x="7" y="19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1549992" y="1269733"/>
            <a:ext cx="410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X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6" name="Imag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09" y="835106"/>
            <a:ext cx="2127487" cy="2181973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96" y="635467"/>
            <a:ext cx="3526023" cy="2493190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3" y="4615096"/>
            <a:ext cx="1714979" cy="210522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1" y="4578448"/>
            <a:ext cx="1830006" cy="2141875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91" y="4527732"/>
            <a:ext cx="1678514" cy="2192591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650" y="3732900"/>
            <a:ext cx="2639669" cy="260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650" y="4061042"/>
            <a:ext cx="2639669" cy="259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9" name="ZoneTexte 128"/>
          <p:cNvSpPr txBox="1"/>
          <p:nvPr/>
        </p:nvSpPr>
        <p:spPr>
          <a:xfrm>
            <a:off x="4289691" y="4260827"/>
            <a:ext cx="559470" cy="249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Muscle </a:t>
            </a:r>
            <a:endParaRPr lang="fr-FR" sz="1200" dirty="0"/>
          </a:p>
        </p:txBody>
      </p:sp>
      <p:pic>
        <p:nvPicPr>
          <p:cNvPr id="130" name="Image 129"/>
          <p:cNvPicPr>
            <a:picLocks noChangeAspect="1"/>
          </p:cNvPicPr>
          <p:nvPr/>
        </p:nvPicPr>
        <p:blipFill rotWithShape="1">
          <a:blip r:embed="rId10"/>
          <a:srcRect t="19837"/>
          <a:stretch/>
        </p:blipFill>
        <p:spPr>
          <a:xfrm>
            <a:off x="474147" y="3723738"/>
            <a:ext cx="2616137" cy="251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11"/>
          <a:srcRect t="15259"/>
          <a:stretch/>
        </p:blipFill>
        <p:spPr>
          <a:xfrm>
            <a:off x="481105" y="4033416"/>
            <a:ext cx="2616137" cy="2791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2" name="Connecteur droit 131"/>
          <p:cNvCxnSpPr/>
          <p:nvPr/>
        </p:nvCxnSpPr>
        <p:spPr>
          <a:xfrm>
            <a:off x="523551" y="3680046"/>
            <a:ext cx="8399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1438931" y="3680046"/>
            <a:ext cx="863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>
            <a:off x="2392287" y="3680046"/>
            <a:ext cx="62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692184" y="3488075"/>
            <a:ext cx="543364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WT-PBS</a:t>
            </a:r>
            <a:endParaRPr lang="fr-FR" sz="1050" dirty="0"/>
          </a:p>
        </p:txBody>
      </p:sp>
      <p:sp>
        <p:nvSpPr>
          <p:cNvPr id="136" name="ZoneTexte 135"/>
          <p:cNvSpPr txBox="1"/>
          <p:nvPr/>
        </p:nvSpPr>
        <p:spPr>
          <a:xfrm>
            <a:off x="1588096" y="3488075"/>
            <a:ext cx="511059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NS-PBS</a:t>
            </a:r>
            <a:endParaRPr lang="fr-FR" sz="1050" dirty="0"/>
          </a:p>
        </p:txBody>
      </p:sp>
      <p:sp>
        <p:nvSpPr>
          <p:cNvPr id="137" name="ZoneTexte 136"/>
          <p:cNvSpPr txBox="1"/>
          <p:nvPr/>
        </p:nvSpPr>
        <p:spPr>
          <a:xfrm>
            <a:off x="2312717" y="3488075"/>
            <a:ext cx="855276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NS-</a:t>
            </a:r>
            <a:r>
              <a:rPr lang="fr-FR" sz="1050" dirty="0" err="1" smtClean="0"/>
              <a:t>clodronate</a:t>
            </a:r>
            <a:endParaRPr lang="fr-FR" sz="1050" dirty="0"/>
          </a:p>
        </p:txBody>
      </p:sp>
      <p:sp>
        <p:nvSpPr>
          <p:cNvPr id="138" name="ZoneTexte 137"/>
          <p:cNvSpPr txBox="1"/>
          <p:nvPr/>
        </p:nvSpPr>
        <p:spPr>
          <a:xfrm>
            <a:off x="40358" y="3689049"/>
            <a:ext cx="413622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pAKT</a:t>
            </a:r>
            <a:endParaRPr lang="fr-FR" sz="1050" dirty="0"/>
          </a:p>
        </p:txBody>
      </p:sp>
      <p:sp>
        <p:nvSpPr>
          <p:cNvPr id="139" name="ZoneTexte 138"/>
          <p:cNvSpPr txBox="1"/>
          <p:nvPr/>
        </p:nvSpPr>
        <p:spPr>
          <a:xfrm>
            <a:off x="62974" y="4050731"/>
            <a:ext cx="355207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AKT</a:t>
            </a:r>
            <a:endParaRPr lang="fr-FR" sz="1050" dirty="0"/>
          </a:p>
        </p:txBody>
      </p:sp>
      <p:sp>
        <p:nvSpPr>
          <p:cNvPr id="140" name="ZoneTexte 139"/>
          <p:cNvSpPr txBox="1"/>
          <p:nvPr/>
        </p:nvSpPr>
        <p:spPr>
          <a:xfrm>
            <a:off x="1528833" y="4248531"/>
            <a:ext cx="427301" cy="249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Liver</a:t>
            </a:r>
            <a:endParaRPr lang="fr-FR" sz="1200" dirty="0"/>
          </a:p>
        </p:txBody>
      </p:sp>
      <p:grpSp>
        <p:nvGrpSpPr>
          <p:cNvPr id="142" name="Grouper 141"/>
          <p:cNvGrpSpPr/>
          <p:nvPr/>
        </p:nvGrpSpPr>
        <p:grpSpPr>
          <a:xfrm>
            <a:off x="5986234" y="3732900"/>
            <a:ext cx="2685852" cy="615883"/>
            <a:chOff x="349922" y="4964888"/>
            <a:chExt cx="4419600" cy="992470"/>
          </a:xfrm>
        </p:grpSpPr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9922" y="4964888"/>
              <a:ext cx="4419600" cy="419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9922" y="5509005"/>
              <a:ext cx="4419600" cy="4483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45" name="ZoneTexte 144"/>
          <p:cNvSpPr txBox="1"/>
          <p:nvPr/>
        </p:nvSpPr>
        <p:spPr>
          <a:xfrm>
            <a:off x="7136443" y="4308787"/>
            <a:ext cx="298646" cy="249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SC</a:t>
            </a:r>
            <a:endParaRPr lang="fr-FR" sz="1200" dirty="0"/>
          </a:p>
        </p:txBody>
      </p:sp>
      <p:cxnSp>
        <p:nvCxnSpPr>
          <p:cNvPr id="158" name="Connecteur droit 157"/>
          <p:cNvCxnSpPr/>
          <p:nvPr/>
        </p:nvCxnSpPr>
        <p:spPr>
          <a:xfrm>
            <a:off x="3254354" y="3670319"/>
            <a:ext cx="8399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>
            <a:off x="4169734" y="3670319"/>
            <a:ext cx="863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5123090" y="3670319"/>
            <a:ext cx="62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3422987" y="3478348"/>
            <a:ext cx="543364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WT-PBS</a:t>
            </a:r>
            <a:endParaRPr lang="fr-FR" sz="1050" dirty="0"/>
          </a:p>
        </p:txBody>
      </p:sp>
      <p:sp>
        <p:nvSpPr>
          <p:cNvPr id="162" name="ZoneTexte 161"/>
          <p:cNvSpPr txBox="1"/>
          <p:nvPr/>
        </p:nvSpPr>
        <p:spPr>
          <a:xfrm>
            <a:off x="4318899" y="3478348"/>
            <a:ext cx="511059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NS-PBS</a:t>
            </a:r>
            <a:endParaRPr lang="fr-FR" sz="1050" dirty="0"/>
          </a:p>
        </p:txBody>
      </p:sp>
      <p:sp>
        <p:nvSpPr>
          <p:cNvPr id="163" name="ZoneTexte 162"/>
          <p:cNvSpPr txBox="1"/>
          <p:nvPr/>
        </p:nvSpPr>
        <p:spPr>
          <a:xfrm>
            <a:off x="5043520" y="3478348"/>
            <a:ext cx="855276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NS-</a:t>
            </a:r>
            <a:r>
              <a:rPr lang="fr-FR" sz="1050" dirty="0" err="1" smtClean="0"/>
              <a:t>clodronate</a:t>
            </a:r>
            <a:endParaRPr lang="fr-FR" sz="1050" dirty="0"/>
          </a:p>
        </p:txBody>
      </p:sp>
      <p:cxnSp>
        <p:nvCxnSpPr>
          <p:cNvPr id="164" name="Connecteur droit 163"/>
          <p:cNvCxnSpPr/>
          <p:nvPr/>
        </p:nvCxnSpPr>
        <p:spPr>
          <a:xfrm>
            <a:off x="5985157" y="3660592"/>
            <a:ext cx="8399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>
            <a:off x="6900537" y="3660592"/>
            <a:ext cx="863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>
            <a:off x="7853893" y="3660592"/>
            <a:ext cx="6225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ZoneTexte 166"/>
          <p:cNvSpPr txBox="1"/>
          <p:nvPr/>
        </p:nvSpPr>
        <p:spPr>
          <a:xfrm>
            <a:off x="6153790" y="3468621"/>
            <a:ext cx="543364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WT-PBS</a:t>
            </a:r>
            <a:endParaRPr lang="fr-FR" sz="105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7049702" y="3468621"/>
            <a:ext cx="511059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NS-PBS</a:t>
            </a:r>
            <a:endParaRPr lang="fr-FR" sz="1050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774323" y="3468621"/>
            <a:ext cx="855276" cy="2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NS-</a:t>
            </a:r>
            <a:r>
              <a:rPr lang="fr-FR" sz="1050" dirty="0" err="1" smtClean="0"/>
              <a:t>clodronate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18078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rme libre 89"/>
          <p:cNvSpPr/>
          <p:nvPr/>
        </p:nvSpPr>
        <p:spPr>
          <a:xfrm>
            <a:off x="153855" y="1657268"/>
            <a:ext cx="8675230" cy="3684598"/>
          </a:xfrm>
          <a:custGeom>
            <a:avLst/>
            <a:gdLst>
              <a:gd name="connsiteX0" fmla="*/ 1257342 w 9482353"/>
              <a:gd name="connsiteY0" fmla="*/ 148449 h 3684598"/>
              <a:gd name="connsiteX1" fmla="*/ 7040322 w 9482353"/>
              <a:gd name="connsiteY1" fmla="*/ 175469 h 3684598"/>
              <a:gd name="connsiteX2" fmla="*/ 6405275 w 9482353"/>
              <a:gd name="connsiteY2" fmla="*/ 1904746 h 3684598"/>
              <a:gd name="connsiteX3" fmla="*/ 487179 w 9482353"/>
              <a:gd name="connsiteY3" fmla="*/ 1999316 h 3684598"/>
              <a:gd name="connsiteX4" fmla="*/ 1230319 w 9482353"/>
              <a:gd name="connsiteY4" fmla="*/ 3525943 h 3684598"/>
              <a:gd name="connsiteX5" fmla="*/ 8296904 w 9482353"/>
              <a:gd name="connsiteY5" fmla="*/ 3647532 h 3684598"/>
              <a:gd name="connsiteX6" fmla="*/ 9472417 w 9482353"/>
              <a:gd name="connsiteY6" fmla="*/ 3620512 h 368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2353" h="3684598">
                <a:moveTo>
                  <a:pt x="1257342" y="148449"/>
                </a:moveTo>
                <a:cubicBezTo>
                  <a:pt x="3719837" y="15601"/>
                  <a:pt x="6182333" y="-117247"/>
                  <a:pt x="7040322" y="175469"/>
                </a:cubicBezTo>
                <a:cubicBezTo>
                  <a:pt x="7898311" y="468185"/>
                  <a:pt x="7497465" y="1600772"/>
                  <a:pt x="6405275" y="1904746"/>
                </a:cubicBezTo>
                <a:cubicBezTo>
                  <a:pt x="5313085" y="2208720"/>
                  <a:pt x="1349672" y="1729116"/>
                  <a:pt x="487179" y="1999316"/>
                </a:cubicBezTo>
                <a:cubicBezTo>
                  <a:pt x="-375314" y="2269516"/>
                  <a:pt x="-71302" y="3251240"/>
                  <a:pt x="1230319" y="3525943"/>
                </a:cubicBezTo>
                <a:cubicBezTo>
                  <a:pt x="2531940" y="3800646"/>
                  <a:pt x="6923221" y="3631771"/>
                  <a:pt x="8296904" y="3647532"/>
                </a:cubicBezTo>
                <a:cubicBezTo>
                  <a:pt x="9670587" y="3663294"/>
                  <a:pt x="9472417" y="3620512"/>
                  <a:pt x="9472417" y="362051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34087" y="42007"/>
            <a:ext cx="72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Caractérisation des macrophages par single </a:t>
            </a:r>
            <a:r>
              <a:rPr lang="fr-FR" sz="2400" b="1" dirty="0" err="1" smtClean="0"/>
              <a:t>cell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RNAseq</a:t>
            </a:r>
            <a:endParaRPr lang="fr-FR" sz="2400" b="1" dirty="0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93696" y="1435987"/>
            <a:ext cx="881493" cy="836694"/>
            <a:chOff x="2189" y="1681"/>
            <a:chExt cx="1338" cy="1270"/>
          </a:xfrm>
        </p:grpSpPr>
        <p:sp>
          <p:nvSpPr>
            <p:cNvPr id="5" name="Freeform 68"/>
            <p:cNvSpPr>
              <a:spLocks/>
            </p:cNvSpPr>
            <p:nvPr/>
          </p:nvSpPr>
          <p:spPr bwMode="auto">
            <a:xfrm>
              <a:off x="2214" y="1681"/>
              <a:ext cx="1313" cy="1270"/>
            </a:xfrm>
            <a:custGeom>
              <a:avLst/>
              <a:gdLst>
                <a:gd name="T0" fmla="*/ 3096 w 525"/>
                <a:gd name="T1" fmla="*/ 6897 h 476"/>
                <a:gd name="T2" fmla="*/ 2471 w 525"/>
                <a:gd name="T3" fmla="*/ 11659 h 476"/>
                <a:gd name="T4" fmla="*/ 313 w 525"/>
                <a:gd name="T5" fmla="*/ 16374 h 476"/>
                <a:gd name="T6" fmla="*/ 4897 w 525"/>
                <a:gd name="T7" fmla="*/ 21027 h 476"/>
                <a:gd name="T8" fmla="*/ 13060 w 525"/>
                <a:gd name="T9" fmla="*/ 21542 h 476"/>
                <a:gd name="T10" fmla="*/ 20540 w 525"/>
                <a:gd name="T11" fmla="*/ 24117 h 476"/>
                <a:gd name="T12" fmla="*/ 13498 w 525"/>
                <a:gd name="T13" fmla="*/ 21027 h 476"/>
                <a:gd name="T14" fmla="*/ 5630 w 525"/>
                <a:gd name="T15" fmla="*/ 20267 h 476"/>
                <a:gd name="T16" fmla="*/ 1376 w 525"/>
                <a:gd name="T17" fmla="*/ 16465 h 476"/>
                <a:gd name="T18" fmla="*/ 2864 w 525"/>
                <a:gd name="T19" fmla="*/ 14037 h 476"/>
                <a:gd name="T20" fmla="*/ 4034 w 525"/>
                <a:gd name="T21" fmla="*/ 13882 h 476"/>
                <a:gd name="T22" fmla="*/ 6535 w 525"/>
                <a:gd name="T23" fmla="*/ 14893 h 476"/>
                <a:gd name="T24" fmla="*/ 9231 w 525"/>
                <a:gd name="T25" fmla="*/ 14792 h 476"/>
                <a:gd name="T26" fmla="*/ 11622 w 525"/>
                <a:gd name="T27" fmla="*/ 14701 h 476"/>
                <a:gd name="T28" fmla="*/ 12797 w 525"/>
                <a:gd name="T29" fmla="*/ 15859 h 476"/>
                <a:gd name="T30" fmla="*/ 13968 w 525"/>
                <a:gd name="T31" fmla="*/ 16865 h 476"/>
                <a:gd name="T32" fmla="*/ 14280 w 525"/>
                <a:gd name="T33" fmla="*/ 17377 h 476"/>
                <a:gd name="T34" fmla="*/ 14468 w 525"/>
                <a:gd name="T35" fmla="*/ 17591 h 476"/>
                <a:gd name="T36" fmla="*/ 14435 w 525"/>
                <a:gd name="T37" fmla="*/ 17318 h 476"/>
                <a:gd name="T38" fmla="*/ 14393 w 525"/>
                <a:gd name="T39" fmla="*/ 16828 h 476"/>
                <a:gd name="T40" fmla="*/ 14781 w 525"/>
                <a:gd name="T41" fmla="*/ 17020 h 476"/>
                <a:gd name="T42" fmla="*/ 15018 w 525"/>
                <a:gd name="T43" fmla="*/ 17134 h 476"/>
                <a:gd name="T44" fmla="*/ 15093 w 525"/>
                <a:gd name="T45" fmla="*/ 17228 h 476"/>
                <a:gd name="T46" fmla="*/ 15018 w 525"/>
                <a:gd name="T47" fmla="*/ 16771 h 476"/>
                <a:gd name="T48" fmla="*/ 15093 w 525"/>
                <a:gd name="T49" fmla="*/ 16828 h 476"/>
                <a:gd name="T50" fmla="*/ 15218 w 525"/>
                <a:gd name="T51" fmla="*/ 16865 h 476"/>
                <a:gd name="T52" fmla="*/ 15143 w 525"/>
                <a:gd name="T53" fmla="*/ 16566 h 476"/>
                <a:gd name="T54" fmla="*/ 15018 w 525"/>
                <a:gd name="T55" fmla="*/ 16225 h 476"/>
                <a:gd name="T56" fmla="*/ 14706 w 525"/>
                <a:gd name="T57" fmla="*/ 16067 h 476"/>
                <a:gd name="T58" fmla="*/ 14623 w 525"/>
                <a:gd name="T59" fmla="*/ 15918 h 476"/>
                <a:gd name="T60" fmla="*/ 14080 w 525"/>
                <a:gd name="T61" fmla="*/ 15859 h 476"/>
                <a:gd name="T62" fmla="*/ 13455 w 525"/>
                <a:gd name="T63" fmla="*/ 15099 h 476"/>
                <a:gd name="T64" fmla="*/ 13580 w 525"/>
                <a:gd name="T65" fmla="*/ 14736 h 476"/>
                <a:gd name="T66" fmla="*/ 13998 w 525"/>
                <a:gd name="T67" fmla="*/ 15043 h 476"/>
                <a:gd name="T68" fmla="*/ 14310 w 525"/>
                <a:gd name="T69" fmla="*/ 15461 h 476"/>
                <a:gd name="T70" fmla="*/ 14435 w 525"/>
                <a:gd name="T71" fmla="*/ 15611 h 476"/>
                <a:gd name="T72" fmla="*/ 14435 w 525"/>
                <a:gd name="T73" fmla="*/ 15304 h 476"/>
                <a:gd name="T74" fmla="*/ 14623 w 525"/>
                <a:gd name="T75" fmla="*/ 15304 h 476"/>
                <a:gd name="T76" fmla="*/ 14861 w 525"/>
                <a:gd name="T77" fmla="*/ 15461 h 476"/>
                <a:gd name="T78" fmla="*/ 14936 w 525"/>
                <a:gd name="T79" fmla="*/ 15611 h 476"/>
                <a:gd name="T80" fmla="*/ 14781 w 525"/>
                <a:gd name="T81" fmla="*/ 14893 h 476"/>
                <a:gd name="T82" fmla="*/ 15018 w 525"/>
                <a:gd name="T83" fmla="*/ 15005 h 476"/>
                <a:gd name="T84" fmla="*/ 14706 w 525"/>
                <a:gd name="T85" fmla="*/ 14336 h 476"/>
                <a:gd name="T86" fmla="*/ 14235 w 525"/>
                <a:gd name="T87" fmla="*/ 14130 h 476"/>
                <a:gd name="T88" fmla="*/ 13810 w 525"/>
                <a:gd name="T89" fmla="*/ 13882 h 476"/>
                <a:gd name="T90" fmla="*/ 13580 w 525"/>
                <a:gd name="T91" fmla="*/ 13482 h 476"/>
                <a:gd name="T92" fmla="*/ 13655 w 525"/>
                <a:gd name="T93" fmla="*/ 13183 h 476"/>
                <a:gd name="T94" fmla="*/ 13580 w 525"/>
                <a:gd name="T95" fmla="*/ 13276 h 476"/>
                <a:gd name="T96" fmla="*/ 15061 w 525"/>
                <a:gd name="T97" fmla="*/ 12273 h 476"/>
                <a:gd name="T98" fmla="*/ 15769 w 525"/>
                <a:gd name="T99" fmla="*/ 12273 h 476"/>
                <a:gd name="T100" fmla="*/ 17102 w 525"/>
                <a:gd name="T101" fmla="*/ 12820 h 476"/>
                <a:gd name="T102" fmla="*/ 18194 w 525"/>
                <a:gd name="T103" fmla="*/ 12572 h 476"/>
                <a:gd name="T104" fmla="*/ 18852 w 525"/>
                <a:gd name="T105" fmla="*/ 12001 h 476"/>
                <a:gd name="T106" fmla="*/ 18457 w 525"/>
                <a:gd name="T107" fmla="*/ 10387 h 476"/>
                <a:gd name="T108" fmla="*/ 17882 w 525"/>
                <a:gd name="T109" fmla="*/ 8778 h 476"/>
                <a:gd name="T110" fmla="*/ 17444 w 525"/>
                <a:gd name="T111" fmla="*/ 7503 h 476"/>
                <a:gd name="T112" fmla="*/ 16739 w 525"/>
                <a:gd name="T113" fmla="*/ 6230 h 476"/>
                <a:gd name="T114" fmla="*/ 15999 w 525"/>
                <a:gd name="T115" fmla="*/ 4771 h 476"/>
                <a:gd name="T116" fmla="*/ 15143 w 525"/>
                <a:gd name="T117" fmla="*/ 2185 h 476"/>
                <a:gd name="T118" fmla="*/ 14123 w 525"/>
                <a:gd name="T119" fmla="*/ 2377 h 476"/>
                <a:gd name="T120" fmla="*/ 14280 w 525"/>
                <a:gd name="T121" fmla="*/ 3858 h 476"/>
                <a:gd name="T122" fmla="*/ 13685 w 525"/>
                <a:gd name="T123" fmla="*/ 3701 h 476"/>
                <a:gd name="T124" fmla="*/ 3096 w 525"/>
                <a:gd name="T125" fmla="*/ 6897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6"/>
                  </a:moveTo>
                  <a:cubicBezTo>
                    <a:pt x="63" y="190"/>
                    <a:pt x="69" y="212"/>
                    <a:pt x="63" y="230"/>
                  </a:cubicBezTo>
                  <a:cubicBezTo>
                    <a:pt x="56" y="247"/>
                    <a:pt x="19" y="271"/>
                    <a:pt x="8" y="323"/>
                  </a:cubicBezTo>
                  <a:cubicBezTo>
                    <a:pt x="0" y="357"/>
                    <a:pt x="24" y="394"/>
                    <a:pt x="125" y="415"/>
                  </a:cubicBezTo>
                  <a:cubicBezTo>
                    <a:pt x="227" y="436"/>
                    <a:pt x="284" y="423"/>
                    <a:pt x="334" y="425"/>
                  </a:cubicBezTo>
                  <a:cubicBezTo>
                    <a:pt x="385" y="427"/>
                    <a:pt x="490" y="426"/>
                    <a:pt x="525" y="476"/>
                  </a:cubicBezTo>
                  <a:cubicBezTo>
                    <a:pt x="490" y="426"/>
                    <a:pt x="396" y="417"/>
                    <a:pt x="345" y="415"/>
                  </a:cubicBezTo>
                  <a:cubicBezTo>
                    <a:pt x="295" y="412"/>
                    <a:pt x="246" y="421"/>
                    <a:pt x="144" y="400"/>
                  </a:cubicBezTo>
                  <a:cubicBezTo>
                    <a:pt x="60" y="379"/>
                    <a:pt x="28" y="359"/>
                    <a:pt x="35" y="325"/>
                  </a:cubicBezTo>
                  <a:cubicBezTo>
                    <a:pt x="40" y="303"/>
                    <a:pt x="68" y="280"/>
                    <a:pt x="73" y="277"/>
                  </a:cubicBezTo>
                  <a:cubicBezTo>
                    <a:pt x="82" y="270"/>
                    <a:pt x="92" y="269"/>
                    <a:pt x="103" y="274"/>
                  </a:cubicBezTo>
                  <a:cubicBezTo>
                    <a:pt x="121" y="283"/>
                    <a:pt x="156" y="294"/>
                    <a:pt x="167" y="294"/>
                  </a:cubicBezTo>
                  <a:cubicBezTo>
                    <a:pt x="179" y="294"/>
                    <a:pt x="214" y="296"/>
                    <a:pt x="236" y="292"/>
                  </a:cubicBezTo>
                  <a:cubicBezTo>
                    <a:pt x="259" y="287"/>
                    <a:pt x="277" y="274"/>
                    <a:pt x="297" y="290"/>
                  </a:cubicBezTo>
                  <a:cubicBezTo>
                    <a:pt x="305" y="297"/>
                    <a:pt x="318" y="307"/>
                    <a:pt x="327" y="313"/>
                  </a:cubicBezTo>
                  <a:cubicBezTo>
                    <a:pt x="335" y="319"/>
                    <a:pt x="354" y="329"/>
                    <a:pt x="357" y="333"/>
                  </a:cubicBezTo>
                  <a:cubicBezTo>
                    <a:pt x="359" y="337"/>
                    <a:pt x="364" y="341"/>
                    <a:pt x="365" y="343"/>
                  </a:cubicBezTo>
                  <a:cubicBezTo>
                    <a:pt x="367" y="344"/>
                    <a:pt x="367" y="347"/>
                    <a:pt x="370" y="347"/>
                  </a:cubicBezTo>
                  <a:cubicBezTo>
                    <a:pt x="372" y="346"/>
                    <a:pt x="369" y="344"/>
                    <a:pt x="369" y="342"/>
                  </a:cubicBezTo>
                  <a:cubicBezTo>
                    <a:pt x="369" y="340"/>
                    <a:pt x="370" y="335"/>
                    <a:pt x="368" y="332"/>
                  </a:cubicBezTo>
                  <a:cubicBezTo>
                    <a:pt x="370" y="333"/>
                    <a:pt x="375" y="336"/>
                    <a:pt x="378" y="336"/>
                  </a:cubicBezTo>
                  <a:cubicBezTo>
                    <a:pt x="381" y="337"/>
                    <a:pt x="382" y="337"/>
                    <a:pt x="384" y="338"/>
                  </a:cubicBezTo>
                  <a:cubicBezTo>
                    <a:pt x="385" y="339"/>
                    <a:pt x="385" y="341"/>
                    <a:pt x="386" y="340"/>
                  </a:cubicBezTo>
                  <a:cubicBezTo>
                    <a:pt x="388" y="338"/>
                    <a:pt x="387" y="336"/>
                    <a:pt x="384" y="331"/>
                  </a:cubicBezTo>
                  <a:cubicBezTo>
                    <a:pt x="384" y="331"/>
                    <a:pt x="385" y="331"/>
                    <a:pt x="386" y="332"/>
                  </a:cubicBezTo>
                  <a:cubicBezTo>
                    <a:pt x="387" y="334"/>
                    <a:pt x="389" y="333"/>
                    <a:pt x="389" y="333"/>
                  </a:cubicBezTo>
                  <a:cubicBezTo>
                    <a:pt x="389" y="333"/>
                    <a:pt x="388" y="330"/>
                    <a:pt x="387" y="327"/>
                  </a:cubicBezTo>
                  <a:cubicBezTo>
                    <a:pt x="386" y="324"/>
                    <a:pt x="385" y="322"/>
                    <a:pt x="384" y="320"/>
                  </a:cubicBezTo>
                  <a:cubicBezTo>
                    <a:pt x="382" y="318"/>
                    <a:pt x="376" y="317"/>
                    <a:pt x="376" y="317"/>
                  </a:cubicBezTo>
                  <a:cubicBezTo>
                    <a:pt x="376" y="317"/>
                    <a:pt x="375" y="316"/>
                    <a:pt x="374" y="314"/>
                  </a:cubicBezTo>
                  <a:cubicBezTo>
                    <a:pt x="372" y="313"/>
                    <a:pt x="361" y="314"/>
                    <a:pt x="360" y="313"/>
                  </a:cubicBezTo>
                  <a:cubicBezTo>
                    <a:pt x="359" y="313"/>
                    <a:pt x="345" y="301"/>
                    <a:pt x="344" y="298"/>
                  </a:cubicBezTo>
                  <a:cubicBezTo>
                    <a:pt x="342" y="296"/>
                    <a:pt x="345" y="290"/>
                    <a:pt x="347" y="291"/>
                  </a:cubicBezTo>
                  <a:cubicBezTo>
                    <a:pt x="349" y="292"/>
                    <a:pt x="355" y="293"/>
                    <a:pt x="358" y="297"/>
                  </a:cubicBezTo>
                  <a:cubicBezTo>
                    <a:pt x="360" y="299"/>
                    <a:pt x="364" y="303"/>
                    <a:pt x="366" y="305"/>
                  </a:cubicBezTo>
                  <a:cubicBezTo>
                    <a:pt x="369" y="307"/>
                    <a:pt x="367" y="308"/>
                    <a:pt x="369" y="308"/>
                  </a:cubicBezTo>
                  <a:cubicBezTo>
                    <a:pt x="370" y="307"/>
                    <a:pt x="371" y="305"/>
                    <a:pt x="369" y="302"/>
                  </a:cubicBezTo>
                  <a:cubicBezTo>
                    <a:pt x="369" y="302"/>
                    <a:pt x="371" y="302"/>
                    <a:pt x="374" y="302"/>
                  </a:cubicBezTo>
                  <a:cubicBezTo>
                    <a:pt x="376" y="303"/>
                    <a:pt x="379" y="303"/>
                    <a:pt x="380" y="305"/>
                  </a:cubicBezTo>
                  <a:cubicBezTo>
                    <a:pt x="381" y="307"/>
                    <a:pt x="381" y="309"/>
                    <a:pt x="382" y="308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4"/>
                    <a:pt x="380" y="286"/>
                    <a:pt x="376" y="283"/>
                  </a:cubicBezTo>
                  <a:cubicBezTo>
                    <a:pt x="373" y="281"/>
                    <a:pt x="366" y="280"/>
                    <a:pt x="364" y="279"/>
                  </a:cubicBezTo>
                  <a:cubicBezTo>
                    <a:pt x="361" y="277"/>
                    <a:pt x="358" y="275"/>
                    <a:pt x="353" y="274"/>
                  </a:cubicBezTo>
                  <a:cubicBezTo>
                    <a:pt x="348" y="272"/>
                    <a:pt x="350" y="272"/>
                    <a:pt x="347" y="266"/>
                  </a:cubicBezTo>
                  <a:cubicBezTo>
                    <a:pt x="347" y="264"/>
                    <a:pt x="347" y="262"/>
                    <a:pt x="349" y="260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2"/>
                  </a:cubicBezTo>
                  <a:cubicBezTo>
                    <a:pt x="416" y="240"/>
                    <a:pt x="430" y="250"/>
                    <a:pt x="437" y="253"/>
                  </a:cubicBezTo>
                  <a:cubicBezTo>
                    <a:pt x="445" y="256"/>
                    <a:pt x="459" y="249"/>
                    <a:pt x="465" y="248"/>
                  </a:cubicBezTo>
                  <a:cubicBezTo>
                    <a:pt x="470" y="246"/>
                    <a:pt x="478" y="244"/>
                    <a:pt x="482" y="237"/>
                  </a:cubicBezTo>
                  <a:cubicBezTo>
                    <a:pt x="487" y="229"/>
                    <a:pt x="478" y="218"/>
                    <a:pt x="472" y="205"/>
                  </a:cubicBezTo>
                  <a:cubicBezTo>
                    <a:pt x="467" y="192"/>
                    <a:pt x="459" y="182"/>
                    <a:pt x="457" y="173"/>
                  </a:cubicBezTo>
                  <a:cubicBezTo>
                    <a:pt x="458" y="151"/>
                    <a:pt x="446" y="148"/>
                    <a:pt x="446" y="148"/>
                  </a:cubicBezTo>
                  <a:cubicBezTo>
                    <a:pt x="446" y="148"/>
                    <a:pt x="434" y="137"/>
                    <a:pt x="428" y="123"/>
                  </a:cubicBezTo>
                  <a:cubicBezTo>
                    <a:pt x="421" y="109"/>
                    <a:pt x="417" y="104"/>
                    <a:pt x="409" y="94"/>
                  </a:cubicBezTo>
                  <a:cubicBezTo>
                    <a:pt x="409" y="94"/>
                    <a:pt x="411" y="63"/>
                    <a:pt x="387" y="43"/>
                  </a:cubicBezTo>
                  <a:cubicBezTo>
                    <a:pt x="363" y="23"/>
                    <a:pt x="357" y="32"/>
                    <a:pt x="361" y="47"/>
                  </a:cubicBezTo>
                  <a:cubicBezTo>
                    <a:pt x="364" y="63"/>
                    <a:pt x="365" y="76"/>
                    <a:pt x="365" y="76"/>
                  </a:cubicBezTo>
                  <a:cubicBezTo>
                    <a:pt x="365" y="76"/>
                    <a:pt x="361" y="79"/>
                    <a:pt x="350" y="73"/>
                  </a:cubicBezTo>
                  <a:cubicBezTo>
                    <a:pt x="183" y="0"/>
                    <a:pt x="92" y="92"/>
                    <a:pt x="79" y="13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9"/>
            <p:cNvSpPr>
              <a:spLocks/>
            </p:cNvSpPr>
            <p:nvPr/>
          </p:nvSpPr>
          <p:spPr bwMode="auto">
            <a:xfrm>
              <a:off x="2557" y="2017"/>
              <a:ext cx="498" cy="406"/>
            </a:xfrm>
            <a:custGeom>
              <a:avLst/>
              <a:gdLst>
                <a:gd name="T0" fmla="*/ 0 w 199"/>
                <a:gd name="T1" fmla="*/ 6728 h 152"/>
                <a:gd name="T2" fmla="*/ 2192 w 199"/>
                <a:gd name="T3" fmla="*/ 6763 h 152"/>
                <a:gd name="T4" fmla="*/ 4902 w 199"/>
                <a:gd name="T5" fmla="*/ 4573 h 152"/>
                <a:gd name="T6" fmla="*/ 6031 w 199"/>
                <a:gd name="T7" fmla="*/ 0 h 152"/>
                <a:gd name="T8" fmla="*/ 6582 w 199"/>
                <a:gd name="T9" fmla="*/ 857 h 152"/>
                <a:gd name="T10" fmla="*/ 7490 w 199"/>
                <a:gd name="T11" fmla="*/ 2348 h 152"/>
                <a:gd name="T12" fmla="*/ 6507 w 199"/>
                <a:gd name="T13" fmla="*/ 5601 h 152"/>
                <a:gd name="T14" fmla="*/ 4702 w 199"/>
                <a:gd name="T15" fmla="*/ 7070 h 152"/>
                <a:gd name="T16" fmla="*/ 2663 w 199"/>
                <a:gd name="T17" fmla="*/ 7583 h 152"/>
                <a:gd name="T18" fmla="*/ 313 w 199"/>
                <a:gd name="T19" fmla="*/ 722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152">
                  <a:moveTo>
                    <a:pt x="0" y="132"/>
                  </a:moveTo>
                  <a:cubicBezTo>
                    <a:pt x="9" y="138"/>
                    <a:pt x="46" y="135"/>
                    <a:pt x="56" y="133"/>
                  </a:cubicBezTo>
                  <a:cubicBezTo>
                    <a:pt x="83" y="126"/>
                    <a:pt x="107" y="111"/>
                    <a:pt x="125" y="90"/>
                  </a:cubicBezTo>
                  <a:cubicBezTo>
                    <a:pt x="144" y="66"/>
                    <a:pt x="155" y="31"/>
                    <a:pt x="154" y="0"/>
                  </a:cubicBezTo>
                  <a:cubicBezTo>
                    <a:pt x="155" y="6"/>
                    <a:pt x="164" y="13"/>
                    <a:pt x="168" y="17"/>
                  </a:cubicBezTo>
                  <a:cubicBezTo>
                    <a:pt x="177" y="26"/>
                    <a:pt x="186" y="33"/>
                    <a:pt x="191" y="46"/>
                  </a:cubicBezTo>
                  <a:cubicBezTo>
                    <a:pt x="199" y="66"/>
                    <a:pt x="180" y="96"/>
                    <a:pt x="166" y="110"/>
                  </a:cubicBezTo>
                  <a:cubicBezTo>
                    <a:pt x="153" y="123"/>
                    <a:pt x="138" y="133"/>
                    <a:pt x="120" y="139"/>
                  </a:cubicBezTo>
                  <a:cubicBezTo>
                    <a:pt x="104" y="143"/>
                    <a:pt x="85" y="147"/>
                    <a:pt x="68" y="149"/>
                  </a:cubicBezTo>
                  <a:cubicBezTo>
                    <a:pt x="46" y="152"/>
                    <a:pt x="29" y="146"/>
                    <a:pt x="8" y="142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0"/>
            <p:cNvSpPr>
              <a:spLocks/>
            </p:cNvSpPr>
            <p:nvPr/>
          </p:nvSpPr>
          <p:spPr bwMode="auto">
            <a:xfrm>
              <a:off x="2544" y="2441"/>
              <a:ext cx="238" cy="110"/>
            </a:xfrm>
            <a:custGeom>
              <a:avLst/>
              <a:gdLst>
                <a:gd name="T0" fmla="*/ 0 w 95"/>
                <a:gd name="T1" fmla="*/ 0 h 41"/>
                <a:gd name="T2" fmla="*/ 208 w 95"/>
                <a:gd name="T3" fmla="*/ 215 h 41"/>
                <a:gd name="T4" fmla="*/ 1180 w 95"/>
                <a:gd name="T5" fmla="*/ 735 h 41"/>
                <a:gd name="T6" fmla="*/ 1576 w 95"/>
                <a:gd name="T7" fmla="*/ 1505 h 41"/>
                <a:gd name="T8" fmla="*/ 1651 w 95"/>
                <a:gd name="T9" fmla="*/ 1604 h 41"/>
                <a:gd name="T10" fmla="*/ 1701 w 95"/>
                <a:gd name="T11" fmla="*/ 1757 h 41"/>
                <a:gd name="T12" fmla="*/ 1731 w 95"/>
                <a:gd name="T13" fmla="*/ 1663 h 41"/>
                <a:gd name="T14" fmla="*/ 1776 w 95"/>
                <a:gd name="T15" fmla="*/ 1446 h 41"/>
                <a:gd name="T16" fmla="*/ 1701 w 95"/>
                <a:gd name="T17" fmla="*/ 987 h 41"/>
                <a:gd name="T18" fmla="*/ 2277 w 95"/>
                <a:gd name="T19" fmla="*/ 1138 h 41"/>
                <a:gd name="T20" fmla="*/ 2673 w 95"/>
                <a:gd name="T21" fmla="*/ 1757 h 41"/>
                <a:gd name="T22" fmla="*/ 2874 w 95"/>
                <a:gd name="T23" fmla="*/ 1972 h 41"/>
                <a:gd name="T24" fmla="*/ 2956 w 95"/>
                <a:gd name="T25" fmla="*/ 2122 h 41"/>
                <a:gd name="T26" fmla="*/ 2956 w 95"/>
                <a:gd name="T27" fmla="*/ 1972 h 41"/>
                <a:gd name="T28" fmla="*/ 2906 w 95"/>
                <a:gd name="T29" fmla="*/ 1390 h 41"/>
                <a:gd name="T30" fmla="*/ 3194 w 95"/>
                <a:gd name="T31" fmla="*/ 1505 h 41"/>
                <a:gd name="T32" fmla="*/ 3427 w 95"/>
                <a:gd name="T33" fmla="*/ 1604 h 41"/>
                <a:gd name="T34" fmla="*/ 3507 w 95"/>
                <a:gd name="T35" fmla="*/ 1663 h 41"/>
                <a:gd name="T36" fmla="*/ 3507 w 95"/>
                <a:gd name="T37" fmla="*/ 1505 h 41"/>
                <a:gd name="T38" fmla="*/ 3427 w 95"/>
                <a:gd name="T39" fmla="*/ 1296 h 41"/>
                <a:gd name="T40" fmla="*/ 3615 w 95"/>
                <a:gd name="T41" fmla="*/ 1296 h 41"/>
                <a:gd name="T42" fmla="*/ 3740 w 95"/>
                <a:gd name="T43" fmla="*/ 1296 h 41"/>
                <a:gd name="T44" fmla="*/ 3665 w 95"/>
                <a:gd name="T45" fmla="*/ 1194 h 41"/>
                <a:gd name="T46" fmla="*/ 3352 w 95"/>
                <a:gd name="T47" fmla="*/ 770 h 41"/>
                <a:gd name="T48" fmla="*/ 2831 w 95"/>
                <a:gd name="T49" fmla="*/ 518 h 41"/>
                <a:gd name="T50" fmla="*/ 1380 w 95"/>
                <a:gd name="T51" fmla="*/ 461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1"/>
            <p:cNvSpPr>
              <a:spLocks/>
            </p:cNvSpPr>
            <p:nvPr/>
          </p:nvSpPr>
          <p:spPr bwMode="auto">
            <a:xfrm>
              <a:off x="2314" y="2217"/>
              <a:ext cx="1116" cy="390"/>
            </a:xfrm>
            <a:custGeom>
              <a:avLst/>
              <a:gdLst>
                <a:gd name="T0" fmla="*/ 0 w 446"/>
                <a:gd name="T1" fmla="*/ 5393 h 146"/>
                <a:gd name="T2" fmla="*/ 1021 w 446"/>
                <a:gd name="T3" fmla="*/ 4116 h 146"/>
                <a:gd name="T4" fmla="*/ 1301 w 446"/>
                <a:gd name="T5" fmla="*/ 3868 h 146"/>
                <a:gd name="T6" fmla="*/ 2472 w 446"/>
                <a:gd name="T7" fmla="*/ 3718 h 146"/>
                <a:gd name="T8" fmla="*/ 4984 w 446"/>
                <a:gd name="T9" fmla="*/ 4723 h 146"/>
                <a:gd name="T10" fmla="*/ 7677 w 446"/>
                <a:gd name="T11" fmla="*/ 4632 h 146"/>
                <a:gd name="T12" fmla="*/ 10074 w 446"/>
                <a:gd name="T13" fmla="*/ 4538 h 146"/>
                <a:gd name="T14" fmla="*/ 11253 w 446"/>
                <a:gd name="T15" fmla="*/ 5700 h 146"/>
                <a:gd name="T16" fmla="*/ 12421 w 446"/>
                <a:gd name="T17" fmla="*/ 6729 h 146"/>
                <a:gd name="T18" fmla="*/ 12736 w 446"/>
                <a:gd name="T19" fmla="*/ 7220 h 146"/>
                <a:gd name="T20" fmla="*/ 12942 w 446"/>
                <a:gd name="T21" fmla="*/ 7434 h 146"/>
                <a:gd name="T22" fmla="*/ 12892 w 446"/>
                <a:gd name="T23" fmla="*/ 7186 h 146"/>
                <a:gd name="T24" fmla="*/ 12862 w 446"/>
                <a:gd name="T25" fmla="*/ 6673 h 146"/>
                <a:gd name="T26" fmla="*/ 13254 w 446"/>
                <a:gd name="T27" fmla="*/ 6878 h 146"/>
                <a:gd name="T28" fmla="*/ 13487 w 446"/>
                <a:gd name="T29" fmla="*/ 6977 h 146"/>
                <a:gd name="T30" fmla="*/ 13567 w 446"/>
                <a:gd name="T31" fmla="*/ 7071 h 146"/>
                <a:gd name="T32" fmla="*/ 13487 w 446"/>
                <a:gd name="T33" fmla="*/ 6614 h 146"/>
                <a:gd name="T34" fmla="*/ 13567 w 446"/>
                <a:gd name="T35" fmla="*/ 6673 h 146"/>
                <a:gd name="T36" fmla="*/ 13675 w 446"/>
                <a:gd name="T37" fmla="*/ 6729 h 146"/>
                <a:gd name="T38" fmla="*/ 13600 w 446"/>
                <a:gd name="T39" fmla="*/ 6422 h 146"/>
                <a:gd name="T40" fmla="*/ 13487 w 446"/>
                <a:gd name="T41" fmla="*/ 6058 h 146"/>
                <a:gd name="T42" fmla="*/ 13174 w 446"/>
                <a:gd name="T43" fmla="*/ 5909 h 146"/>
                <a:gd name="T44" fmla="*/ 13099 w 446"/>
                <a:gd name="T45" fmla="*/ 5759 h 146"/>
                <a:gd name="T46" fmla="*/ 12546 w 446"/>
                <a:gd name="T47" fmla="*/ 5700 h 146"/>
                <a:gd name="T48" fmla="*/ 11921 w 446"/>
                <a:gd name="T49" fmla="*/ 4936 h 146"/>
                <a:gd name="T50" fmla="*/ 12033 w 446"/>
                <a:gd name="T51" fmla="*/ 4573 h 146"/>
                <a:gd name="T52" fmla="*/ 12471 w 446"/>
                <a:gd name="T53" fmla="*/ 4880 h 146"/>
                <a:gd name="T54" fmla="*/ 12786 w 446"/>
                <a:gd name="T55" fmla="*/ 5302 h 146"/>
                <a:gd name="T56" fmla="*/ 12892 w 446"/>
                <a:gd name="T57" fmla="*/ 5452 h 146"/>
                <a:gd name="T58" fmla="*/ 12892 w 446"/>
                <a:gd name="T59" fmla="*/ 5145 h 146"/>
                <a:gd name="T60" fmla="*/ 13099 w 446"/>
                <a:gd name="T61" fmla="*/ 5145 h 146"/>
                <a:gd name="T62" fmla="*/ 13329 w 446"/>
                <a:gd name="T63" fmla="*/ 5302 h 146"/>
                <a:gd name="T64" fmla="*/ 13412 w 446"/>
                <a:gd name="T65" fmla="*/ 5452 h 146"/>
                <a:gd name="T66" fmla="*/ 13362 w 446"/>
                <a:gd name="T67" fmla="*/ 5030 h 146"/>
                <a:gd name="T68" fmla="*/ 12736 w 446"/>
                <a:gd name="T69" fmla="*/ 4424 h 146"/>
                <a:gd name="T70" fmla="*/ 12786 w 446"/>
                <a:gd name="T71" fmla="*/ 4026 h 146"/>
                <a:gd name="T72" fmla="*/ 12704 w 446"/>
                <a:gd name="T73" fmla="*/ 3967 h 146"/>
                <a:gd name="T74" fmla="*/ 12266 w 446"/>
                <a:gd name="T75" fmla="*/ 3718 h 146"/>
                <a:gd name="T76" fmla="*/ 12033 w 446"/>
                <a:gd name="T77" fmla="*/ 3318 h 146"/>
                <a:gd name="T78" fmla="*/ 12108 w 446"/>
                <a:gd name="T79" fmla="*/ 3010 h 146"/>
                <a:gd name="T80" fmla="*/ 12033 w 446"/>
                <a:gd name="T81" fmla="*/ 3104 h 146"/>
                <a:gd name="T82" fmla="*/ 13517 w 446"/>
                <a:gd name="T83" fmla="*/ 2097 h 146"/>
                <a:gd name="T84" fmla="*/ 14225 w 446"/>
                <a:gd name="T85" fmla="*/ 2097 h 146"/>
                <a:gd name="T86" fmla="*/ 14508 w 446"/>
                <a:gd name="T87" fmla="*/ 2097 h 146"/>
                <a:gd name="T88" fmla="*/ 15008 w 446"/>
                <a:gd name="T89" fmla="*/ 2097 h 146"/>
                <a:gd name="T90" fmla="*/ 15717 w 446"/>
                <a:gd name="T91" fmla="*/ 2498 h 146"/>
                <a:gd name="T92" fmla="*/ 16467 w 446"/>
                <a:gd name="T93" fmla="*/ 2348 h 146"/>
                <a:gd name="T94" fmla="*/ 17093 w 446"/>
                <a:gd name="T95" fmla="*/ 914 h 146"/>
                <a:gd name="T96" fmla="*/ 16185 w 446"/>
                <a:gd name="T97" fmla="*/ 1528 h 146"/>
                <a:gd name="T98" fmla="*/ 15559 w 446"/>
                <a:gd name="T99" fmla="*/ 1277 h 146"/>
                <a:gd name="T100" fmla="*/ 14933 w 446"/>
                <a:gd name="T101" fmla="*/ 857 h 146"/>
                <a:gd name="T102" fmla="*/ 14038 w 446"/>
                <a:gd name="T103" fmla="*/ 857 h 146"/>
                <a:gd name="T104" fmla="*/ 13412 w 446"/>
                <a:gd name="T105" fmla="*/ 820 h 146"/>
                <a:gd name="T106" fmla="*/ 12786 w 446"/>
                <a:gd name="T107" fmla="*/ 705 h 146"/>
                <a:gd name="T108" fmla="*/ 12191 w 446"/>
                <a:gd name="T109" fmla="*/ 248 h 146"/>
                <a:gd name="T110" fmla="*/ 10857 w 446"/>
                <a:gd name="T111" fmla="*/ 1277 h 146"/>
                <a:gd name="T112" fmla="*/ 9761 w 446"/>
                <a:gd name="T113" fmla="*/ 2097 h 146"/>
                <a:gd name="T114" fmla="*/ 8428 w 446"/>
                <a:gd name="T115" fmla="*/ 2898 h 146"/>
                <a:gd name="T116" fmla="*/ 4827 w 446"/>
                <a:gd name="T117" fmla="*/ 3203 h 146"/>
                <a:gd name="T118" fmla="*/ 2117 w 446"/>
                <a:gd name="T119" fmla="*/ 2591 h 146"/>
                <a:gd name="T120" fmla="*/ 988 w 446"/>
                <a:gd name="T121" fmla="*/ 3660 h 146"/>
                <a:gd name="T122" fmla="*/ 0 w 446"/>
                <a:gd name="T123" fmla="*/ 5393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46">
                  <a:moveTo>
                    <a:pt x="0" y="106"/>
                  </a:moveTo>
                  <a:cubicBezTo>
                    <a:pt x="4" y="97"/>
                    <a:pt x="17" y="85"/>
                    <a:pt x="26" y="81"/>
                  </a:cubicBezTo>
                  <a:cubicBezTo>
                    <a:pt x="29" y="79"/>
                    <a:pt x="32" y="76"/>
                    <a:pt x="33" y="76"/>
                  </a:cubicBezTo>
                  <a:cubicBezTo>
                    <a:pt x="42" y="69"/>
                    <a:pt x="52" y="68"/>
                    <a:pt x="63" y="73"/>
                  </a:cubicBezTo>
                  <a:cubicBezTo>
                    <a:pt x="81" y="82"/>
                    <a:pt x="116" y="93"/>
                    <a:pt x="127" y="93"/>
                  </a:cubicBezTo>
                  <a:cubicBezTo>
                    <a:pt x="139" y="93"/>
                    <a:pt x="174" y="95"/>
                    <a:pt x="196" y="91"/>
                  </a:cubicBezTo>
                  <a:cubicBezTo>
                    <a:pt x="219" y="86"/>
                    <a:pt x="237" y="73"/>
                    <a:pt x="257" y="89"/>
                  </a:cubicBezTo>
                  <a:cubicBezTo>
                    <a:pt x="265" y="96"/>
                    <a:pt x="278" y="106"/>
                    <a:pt x="287" y="112"/>
                  </a:cubicBezTo>
                  <a:cubicBezTo>
                    <a:pt x="295" y="118"/>
                    <a:pt x="314" y="128"/>
                    <a:pt x="317" y="132"/>
                  </a:cubicBezTo>
                  <a:cubicBezTo>
                    <a:pt x="319" y="136"/>
                    <a:pt x="324" y="140"/>
                    <a:pt x="325" y="142"/>
                  </a:cubicBezTo>
                  <a:cubicBezTo>
                    <a:pt x="327" y="143"/>
                    <a:pt x="327" y="146"/>
                    <a:pt x="330" y="146"/>
                  </a:cubicBezTo>
                  <a:cubicBezTo>
                    <a:pt x="332" y="145"/>
                    <a:pt x="329" y="143"/>
                    <a:pt x="329" y="141"/>
                  </a:cubicBezTo>
                  <a:cubicBezTo>
                    <a:pt x="329" y="139"/>
                    <a:pt x="330" y="134"/>
                    <a:pt x="328" y="131"/>
                  </a:cubicBezTo>
                  <a:cubicBezTo>
                    <a:pt x="330" y="132"/>
                    <a:pt x="335" y="135"/>
                    <a:pt x="338" y="135"/>
                  </a:cubicBezTo>
                  <a:cubicBezTo>
                    <a:pt x="341" y="136"/>
                    <a:pt x="342" y="136"/>
                    <a:pt x="344" y="137"/>
                  </a:cubicBezTo>
                  <a:cubicBezTo>
                    <a:pt x="345" y="138"/>
                    <a:pt x="345" y="140"/>
                    <a:pt x="346" y="139"/>
                  </a:cubicBezTo>
                  <a:cubicBezTo>
                    <a:pt x="348" y="137"/>
                    <a:pt x="347" y="135"/>
                    <a:pt x="344" y="130"/>
                  </a:cubicBezTo>
                  <a:cubicBezTo>
                    <a:pt x="344" y="130"/>
                    <a:pt x="345" y="130"/>
                    <a:pt x="346" y="131"/>
                  </a:cubicBezTo>
                  <a:cubicBezTo>
                    <a:pt x="347" y="133"/>
                    <a:pt x="349" y="132"/>
                    <a:pt x="349" y="132"/>
                  </a:cubicBezTo>
                  <a:cubicBezTo>
                    <a:pt x="349" y="132"/>
                    <a:pt x="348" y="129"/>
                    <a:pt x="347" y="126"/>
                  </a:cubicBezTo>
                  <a:cubicBezTo>
                    <a:pt x="346" y="123"/>
                    <a:pt x="345" y="121"/>
                    <a:pt x="344" y="119"/>
                  </a:cubicBezTo>
                  <a:cubicBezTo>
                    <a:pt x="342" y="117"/>
                    <a:pt x="336" y="116"/>
                    <a:pt x="336" y="116"/>
                  </a:cubicBezTo>
                  <a:cubicBezTo>
                    <a:pt x="336" y="116"/>
                    <a:pt x="335" y="115"/>
                    <a:pt x="334" y="113"/>
                  </a:cubicBezTo>
                  <a:cubicBezTo>
                    <a:pt x="332" y="112"/>
                    <a:pt x="321" y="113"/>
                    <a:pt x="320" y="112"/>
                  </a:cubicBezTo>
                  <a:cubicBezTo>
                    <a:pt x="319" y="112"/>
                    <a:pt x="305" y="100"/>
                    <a:pt x="304" y="97"/>
                  </a:cubicBezTo>
                  <a:cubicBezTo>
                    <a:pt x="302" y="95"/>
                    <a:pt x="305" y="89"/>
                    <a:pt x="307" y="90"/>
                  </a:cubicBezTo>
                  <a:cubicBezTo>
                    <a:pt x="309" y="91"/>
                    <a:pt x="315" y="92"/>
                    <a:pt x="318" y="96"/>
                  </a:cubicBezTo>
                  <a:cubicBezTo>
                    <a:pt x="320" y="98"/>
                    <a:pt x="324" y="102"/>
                    <a:pt x="326" y="104"/>
                  </a:cubicBezTo>
                  <a:cubicBezTo>
                    <a:pt x="329" y="106"/>
                    <a:pt x="327" y="107"/>
                    <a:pt x="329" y="107"/>
                  </a:cubicBezTo>
                  <a:cubicBezTo>
                    <a:pt x="330" y="106"/>
                    <a:pt x="331" y="104"/>
                    <a:pt x="329" y="101"/>
                  </a:cubicBezTo>
                  <a:cubicBezTo>
                    <a:pt x="329" y="101"/>
                    <a:pt x="331" y="101"/>
                    <a:pt x="334" y="101"/>
                  </a:cubicBezTo>
                  <a:cubicBezTo>
                    <a:pt x="336" y="102"/>
                    <a:pt x="339" y="102"/>
                    <a:pt x="340" y="104"/>
                  </a:cubicBezTo>
                  <a:cubicBezTo>
                    <a:pt x="341" y="106"/>
                    <a:pt x="341" y="108"/>
                    <a:pt x="342" y="107"/>
                  </a:cubicBezTo>
                  <a:cubicBezTo>
                    <a:pt x="343" y="106"/>
                    <a:pt x="343" y="103"/>
                    <a:pt x="341" y="99"/>
                  </a:cubicBezTo>
                  <a:cubicBezTo>
                    <a:pt x="335" y="96"/>
                    <a:pt x="327" y="92"/>
                    <a:pt x="325" y="87"/>
                  </a:cubicBezTo>
                  <a:cubicBezTo>
                    <a:pt x="323" y="85"/>
                    <a:pt x="325" y="82"/>
                    <a:pt x="326" y="79"/>
                  </a:cubicBezTo>
                  <a:cubicBezTo>
                    <a:pt x="325" y="78"/>
                    <a:pt x="324" y="78"/>
                    <a:pt x="324" y="78"/>
                  </a:cubicBezTo>
                  <a:cubicBezTo>
                    <a:pt x="321" y="76"/>
                    <a:pt x="318" y="74"/>
                    <a:pt x="313" y="73"/>
                  </a:cubicBezTo>
                  <a:cubicBezTo>
                    <a:pt x="308" y="71"/>
                    <a:pt x="310" y="71"/>
                    <a:pt x="307" y="65"/>
                  </a:cubicBezTo>
                  <a:cubicBezTo>
                    <a:pt x="307" y="63"/>
                    <a:pt x="307" y="61"/>
                    <a:pt x="309" y="59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10" y="54"/>
                    <a:pt x="322" y="40"/>
                    <a:pt x="345" y="41"/>
                  </a:cubicBezTo>
                  <a:cubicBezTo>
                    <a:pt x="345" y="41"/>
                    <a:pt x="351" y="43"/>
                    <a:pt x="363" y="41"/>
                  </a:cubicBezTo>
                  <a:cubicBezTo>
                    <a:pt x="365" y="41"/>
                    <a:pt x="368" y="41"/>
                    <a:pt x="370" y="41"/>
                  </a:cubicBezTo>
                  <a:cubicBezTo>
                    <a:pt x="375" y="40"/>
                    <a:pt x="379" y="39"/>
                    <a:pt x="383" y="41"/>
                  </a:cubicBezTo>
                  <a:cubicBezTo>
                    <a:pt x="390" y="44"/>
                    <a:pt x="393" y="48"/>
                    <a:pt x="401" y="49"/>
                  </a:cubicBezTo>
                  <a:cubicBezTo>
                    <a:pt x="408" y="49"/>
                    <a:pt x="414" y="48"/>
                    <a:pt x="420" y="46"/>
                  </a:cubicBezTo>
                  <a:cubicBezTo>
                    <a:pt x="433" y="41"/>
                    <a:pt x="446" y="33"/>
                    <a:pt x="436" y="18"/>
                  </a:cubicBezTo>
                  <a:cubicBezTo>
                    <a:pt x="438" y="34"/>
                    <a:pt x="425" y="33"/>
                    <a:pt x="413" y="30"/>
                  </a:cubicBezTo>
                  <a:cubicBezTo>
                    <a:pt x="408" y="29"/>
                    <a:pt x="402" y="27"/>
                    <a:pt x="397" y="25"/>
                  </a:cubicBezTo>
                  <a:cubicBezTo>
                    <a:pt x="390" y="23"/>
                    <a:pt x="389" y="17"/>
                    <a:pt x="381" y="17"/>
                  </a:cubicBezTo>
                  <a:cubicBezTo>
                    <a:pt x="373" y="16"/>
                    <a:pt x="366" y="17"/>
                    <a:pt x="358" y="17"/>
                  </a:cubicBezTo>
                  <a:cubicBezTo>
                    <a:pt x="352" y="16"/>
                    <a:pt x="347" y="16"/>
                    <a:pt x="342" y="16"/>
                  </a:cubicBezTo>
                  <a:cubicBezTo>
                    <a:pt x="337" y="16"/>
                    <a:pt x="331" y="15"/>
                    <a:pt x="326" y="14"/>
                  </a:cubicBezTo>
                  <a:cubicBezTo>
                    <a:pt x="320" y="13"/>
                    <a:pt x="317" y="6"/>
                    <a:pt x="311" y="5"/>
                  </a:cubicBezTo>
                  <a:cubicBezTo>
                    <a:pt x="293" y="0"/>
                    <a:pt x="290" y="20"/>
                    <a:pt x="277" y="25"/>
                  </a:cubicBezTo>
                  <a:cubicBezTo>
                    <a:pt x="267" y="30"/>
                    <a:pt x="258" y="34"/>
                    <a:pt x="249" y="41"/>
                  </a:cubicBezTo>
                  <a:cubicBezTo>
                    <a:pt x="239" y="48"/>
                    <a:pt x="227" y="54"/>
                    <a:pt x="215" y="57"/>
                  </a:cubicBezTo>
                  <a:cubicBezTo>
                    <a:pt x="186" y="66"/>
                    <a:pt x="153" y="66"/>
                    <a:pt x="123" y="63"/>
                  </a:cubicBezTo>
                  <a:cubicBezTo>
                    <a:pt x="100" y="60"/>
                    <a:pt x="77" y="44"/>
                    <a:pt x="54" y="51"/>
                  </a:cubicBezTo>
                  <a:cubicBezTo>
                    <a:pt x="42" y="54"/>
                    <a:pt x="35" y="64"/>
                    <a:pt x="25" y="72"/>
                  </a:cubicBezTo>
                  <a:cubicBezTo>
                    <a:pt x="15" y="80"/>
                    <a:pt x="1" y="92"/>
                    <a:pt x="0" y="10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2"/>
            <p:cNvSpPr>
              <a:spLocks/>
            </p:cNvSpPr>
            <p:nvPr/>
          </p:nvSpPr>
          <p:spPr bwMode="auto">
            <a:xfrm>
              <a:off x="2822" y="2092"/>
              <a:ext cx="355" cy="291"/>
            </a:xfrm>
            <a:custGeom>
              <a:avLst/>
              <a:gdLst>
                <a:gd name="T0" fmla="*/ 0 w 142"/>
                <a:gd name="T1" fmla="*/ 5537 h 109"/>
                <a:gd name="T2" fmla="*/ 2500 w 142"/>
                <a:gd name="T3" fmla="*/ 3043 h 109"/>
                <a:gd name="T4" fmla="*/ 2863 w 142"/>
                <a:gd name="T5" fmla="*/ 1004 h 109"/>
                <a:gd name="T6" fmla="*/ 3208 w 142"/>
                <a:gd name="T7" fmla="*/ 93 h 109"/>
                <a:gd name="T8" fmla="*/ 3875 w 142"/>
                <a:gd name="T9" fmla="*/ 550 h 109"/>
                <a:gd name="T10" fmla="*/ 4270 w 142"/>
                <a:gd name="T11" fmla="*/ 1276 h 109"/>
                <a:gd name="T12" fmla="*/ 4500 w 142"/>
                <a:gd name="T13" fmla="*/ 1733 h 109"/>
                <a:gd name="T14" fmla="*/ 4533 w 142"/>
                <a:gd name="T15" fmla="*/ 2280 h 109"/>
                <a:gd name="T16" fmla="*/ 5158 w 142"/>
                <a:gd name="T17" fmla="*/ 3158 h 109"/>
                <a:gd name="T18" fmla="*/ 4613 w 142"/>
                <a:gd name="T19" fmla="*/ 3863 h 109"/>
                <a:gd name="T20" fmla="*/ 3095 w 142"/>
                <a:gd name="T21" fmla="*/ 4261 h 109"/>
                <a:gd name="T22" fmla="*/ 2083 w 142"/>
                <a:gd name="T23" fmla="*/ 4776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109">
                  <a:moveTo>
                    <a:pt x="0" y="109"/>
                  </a:moveTo>
                  <a:cubicBezTo>
                    <a:pt x="26" y="101"/>
                    <a:pt x="49" y="83"/>
                    <a:pt x="64" y="60"/>
                  </a:cubicBezTo>
                  <a:cubicBezTo>
                    <a:pt x="72" y="48"/>
                    <a:pt x="78" y="35"/>
                    <a:pt x="73" y="20"/>
                  </a:cubicBezTo>
                  <a:cubicBezTo>
                    <a:pt x="69" y="11"/>
                    <a:pt x="76" y="0"/>
                    <a:pt x="82" y="2"/>
                  </a:cubicBezTo>
                  <a:cubicBezTo>
                    <a:pt x="88" y="4"/>
                    <a:pt x="94" y="7"/>
                    <a:pt x="99" y="11"/>
                  </a:cubicBezTo>
                  <a:cubicBezTo>
                    <a:pt x="104" y="15"/>
                    <a:pt x="105" y="20"/>
                    <a:pt x="109" y="25"/>
                  </a:cubicBezTo>
                  <a:cubicBezTo>
                    <a:pt x="113" y="28"/>
                    <a:pt x="115" y="28"/>
                    <a:pt x="115" y="34"/>
                  </a:cubicBezTo>
                  <a:cubicBezTo>
                    <a:pt x="116" y="38"/>
                    <a:pt x="114" y="40"/>
                    <a:pt x="116" y="45"/>
                  </a:cubicBezTo>
                  <a:cubicBezTo>
                    <a:pt x="119" y="52"/>
                    <a:pt x="126" y="57"/>
                    <a:pt x="132" y="62"/>
                  </a:cubicBezTo>
                  <a:cubicBezTo>
                    <a:pt x="142" y="71"/>
                    <a:pt x="127" y="74"/>
                    <a:pt x="118" y="76"/>
                  </a:cubicBezTo>
                  <a:cubicBezTo>
                    <a:pt x="105" y="78"/>
                    <a:pt x="92" y="80"/>
                    <a:pt x="79" y="84"/>
                  </a:cubicBezTo>
                  <a:cubicBezTo>
                    <a:pt x="73" y="86"/>
                    <a:pt x="60" y="95"/>
                    <a:pt x="53" y="94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73"/>
            <p:cNvSpPr>
              <a:spLocks/>
            </p:cNvSpPr>
            <p:nvPr/>
          </p:nvSpPr>
          <p:spPr bwMode="auto">
            <a:xfrm>
              <a:off x="3127" y="1775"/>
              <a:ext cx="110" cy="154"/>
            </a:xfrm>
            <a:custGeom>
              <a:avLst/>
              <a:gdLst>
                <a:gd name="T0" fmla="*/ 158 w 44"/>
                <a:gd name="T1" fmla="*/ 149 h 58"/>
                <a:gd name="T2" fmla="*/ 1250 w 44"/>
                <a:gd name="T3" fmla="*/ 1346 h 58"/>
                <a:gd name="T4" fmla="*/ 1488 w 44"/>
                <a:gd name="T5" fmla="*/ 2884 h 58"/>
                <a:gd name="T6" fmla="*/ 938 w 44"/>
                <a:gd name="T7" fmla="*/ 1649 h 58"/>
                <a:gd name="T8" fmla="*/ 0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8">
                  <a:moveTo>
                    <a:pt x="4" y="3"/>
                  </a:moveTo>
                  <a:cubicBezTo>
                    <a:pt x="14" y="1"/>
                    <a:pt x="27" y="20"/>
                    <a:pt x="32" y="27"/>
                  </a:cubicBezTo>
                  <a:cubicBezTo>
                    <a:pt x="37" y="35"/>
                    <a:pt x="44" y="49"/>
                    <a:pt x="38" y="58"/>
                  </a:cubicBezTo>
                  <a:cubicBezTo>
                    <a:pt x="28" y="56"/>
                    <a:pt x="28" y="40"/>
                    <a:pt x="24" y="33"/>
                  </a:cubicBezTo>
                  <a:cubicBezTo>
                    <a:pt x="18" y="22"/>
                    <a:pt x="10" y="7"/>
                    <a:pt x="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4"/>
            <p:cNvSpPr>
              <a:spLocks/>
            </p:cNvSpPr>
            <p:nvPr/>
          </p:nvSpPr>
          <p:spPr bwMode="auto">
            <a:xfrm>
              <a:off x="3065" y="1993"/>
              <a:ext cx="40" cy="88"/>
            </a:xfrm>
            <a:custGeom>
              <a:avLst/>
              <a:gdLst>
                <a:gd name="T0" fmla="*/ 550 w 16"/>
                <a:gd name="T1" fmla="*/ 205 h 33"/>
                <a:gd name="T2" fmla="*/ 238 w 16"/>
                <a:gd name="T3" fmla="*/ 909 h 33"/>
                <a:gd name="T4" fmla="*/ 395 w 16"/>
                <a:gd name="T5" fmla="*/ 1421 h 33"/>
                <a:gd name="T6" fmla="*/ 395 w 16"/>
                <a:gd name="T7" fmla="*/ 853 h 33"/>
                <a:gd name="T8" fmla="*/ 625 w 16"/>
                <a:gd name="T9" fmla="*/ 45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6" y="10"/>
                    <a:pt x="6" y="18"/>
                  </a:cubicBezTo>
                  <a:cubicBezTo>
                    <a:pt x="6" y="20"/>
                    <a:pt x="2" y="33"/>
                    <a:pt x="10" y="28"/>
                  </a:cubicBezTo>
                  <a:cubicBezTo>
                    <a:pt x="12" y="26"/>
                    <a:pt x="9" y="20"/>
                    <a:pt x="10" y="17"/>
                  </a:cubicBezTo>
                  <a:cubicBezTo>
                    <a:pt x="11" y="13"/>
                    <a:pt x="13" y="12"/>
                    <a:pt x="16" y="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5"/>
            <p:cNvSpPr>
              <a:spLocks/>
            </p:cNvSpPr>
            <p:nvPr/>
          </p:nvSpPr>
          <p:spPr bwMode="auto">
            <a:xfrm>
              <a:off x="2962" y="1911"/>
              <a:ext cx="143" cy="85"/>
            </a:xfrm>
            <a:custGeom>
              <a:avLst/>
              <a:gdLst>
                <a:gd name="T0" fmla="*/ 2102 w 57"/>
                <a:gd name="T1" fmla="*/ 1052 h 32"/>
                <a:gd name="T2" fmla="*/ 993 w 57"/>
                <a:gd name="T3" fmla="*/ 56 h 32"/>
                <a:gd name="T4" fmla="*/ 0 w 57"/>
                <a:gd name="T5" fmla="*/ 805 h 32"/>
                <a:gd name="T6" fmla="*/ 868 w 57"/>
                <a:gd name="T7" fmla="*/ 396 h 32"/>
                <a:gd name="T8" fmla="*/ 1581 w 57"/>
                <a:gd name="T9" fmla="*/ 691 h 32"/>
                <a:gd name="T10" fmla="*/ 1864 w 57"/>
                <a:gd name="T11" fmla="*/ 1235 h 32"/>
                <a:gd name="T12" fmla="*/ 2260 w 57"/>
                <a:gd name="T13" fmla="*/ 1389 h 32"/>
                <a:gd name="T14" fmla="*/ 2178 w 57"/>
                <a:gd name="T15" fmla="*/ 1086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2">
                  <a:moveTo>
                    <a:pt x="53" y="21"/>
                  </a:moveTo>
                  <a:cubicBezTo>
                    <a:pt x="47" y="8"/>
                    <a:pt x="39" y="3"/>
                    <a:pt x="25" y="1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7" y="14"/>
                    <a:pt x="14" y="8"/>
                    <a:pt x="22" y="8"/>
                  </a:cubicBezTo>
                  <a:cubicBezTo>
                    <a:pt x="27" y="8"/>
                    <a:pt x="35" y="12"/>
                    <a:pt x="40" y="14"/>
                  </a:cubicBezTo>
                  <a:cubicBezTo>
                    <a:pt x="47" y="17"/>
                    <a:pt x="44" y="20"/>
                    <a:pt x="47" y="25"/>
                  </a:cubicBezTo>
                  <a:cubicBezTo>
                    <a:pt x="49" y="32"/>
                    <a:pt x="51" y="27"/>
                    <a:pt x="57" y="28"/>
                  </a:cubicBezTo>
                  <a:cubicBezTo>
                    <a:pt x="56" y="26"/>
                    <a:pt x="56" y="24"/>
                    <a:pt x="55" y="22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76"/>
            <p:cNvSpPr>
              <a:spLocks/>
            </p:cNvSpPr>
            <p:nvPr/>
          </p:nvSpPr>
          <p:spPr bwMode="auto">
            <a:xfrm>
              <a:off x="3115" y="2441"/>
              <a:ext cx="42" cy="38"/>
            </a:xfrm>
            <a:custGeom>
              <a:avLst/>
              <a:gdLst>
                <a:gd name="T0" fmla="*/ 0 w 17"/>
                <a:gd name="T1" fmla="*/ 0 h 14"/>
                <a:gd name="T2" fmla="*/ 410 w 17"/>
                <a:gd name="T3" fmla="*/ 280 h 14"/>
                <a:gd name="T4" fmla="*/ 635 w 17"/>
                <a:gd name="T5" fmla="*/ 760 h 14"/>
                <a:gd name="T6" fmla="*/ 183 w 17"/>
                <a:gd name="T7" fmla="*/ 53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cubicBezTo>
                    <a:pt x="6" y="2"/>
                    <a:pt x="6" y="0"/>
                    <a:pt x="11" y="5"/>
                  </a:cubicBezTo>
                  <a:cubicBezTo>
                    <a:pt x="13" y="7"/>
                    <a:pt x="17" y="10"/>
                    <a:pt x="17" y="14"/>
                  </a:cubicBezTo>
                  <a:cubicBezTo>
                    <a:pt x="13" y="12"/>
                    <a:pt x="9" y="11"/>
                    <a:pt x="5" y="1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77"/>
            <p:cNvSpPr>
              <a:spLocks/>
            </p:cNvSpPr>
            <p:nvPr/>
          </p:nvSpPr>
          <p:spPr bwMode="auto">
            <a:xfrm>
              <a:off x="3217" y="2143"/>
              <a:ext cx="68" cy="69"/>
            </a:xfrm>
            <a:custGeom>
              <a:avLst/>
              <a:gdLst>
                <a:gd name="T0" fmla="*/ 1007 w 27"/>
                <a:gd name="T1" fmla="*/ 1085 h 26"/>
                <a:gd name="T2" fmla="*/ 685 w 27"/>
                <a:gd name="T3" fmla="*/ 295 h 26"/>
                <a:gd name="T4" fmla="*/ 50 w 27"/>
                <a:gd name="T5" fmla="*/ 507 h 26"/>
                <a:gd name="T6" fmla="*/ 368 w 27"/>
                <a:gd name="T7" fmla="*/ 1197 h 26"/>
                <a:gd name="T8" fmla="*/ 881 w 27"/>
                <a:gd name="T9" fmla="*/ 1085 h 26"/>
                <a:gd name="T10" fmla="*/ 1007 w 27"/>
                <a:gd name="T11" fmla="*/ 108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78"/>
            <p:cNvSpPr>
              <a:spLocks/>
            </p:cNvSpPr>
            <p:nvPr/>
          </p:nvSpPr>
          <p:spPr bwMode="auto">
            <a:xfrm>
              <a:off x="3222" y="2153"/>
              <a:ext cx="55" cy="56"/>
            </a:xfrm>
            <a:custGeom>
              <a:avLst/>
              <a:gdLst>
                <a:gd name="T0" fmla="*/ 125 w 22"/>
                <a:gd name="T1" fmla="*/ 248 h 21"/>
                <a:gd name="T2" fmla="*/ 625 w 22"/>
                <a:gd name="T3" fmla="*/ 149 h 21"/>
                <a:gd name="T4" fmla="*/ 708 w 22"/>
                <a:gd name="T5" fmla="*/ 819 h 21"/>
                <a:gd name="T6" fmla="*/ 208 w 22"/>
                <a:gd name="T7" fmla="*/ 909 h 21"/>
                <a:gd name="T8" fmla="*/ 125 w 22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79"/>
            <p:cNvSpPr>
              <a:spLocks/>
            </p:cNvSpPr>
            <p:nvPr/>
          </p:nvSpPr>
          <p:spPr bwMode="auto">
            <a:xfrm>
              <a:off x="3237" y="216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56 h 9"/>
                <a:gd name="T4" fmla="*/ 332 w 9"/>
                <a:gd name="T5" fmla="*/ 363 h 9"/>
                <a:gd name="T6" fmla="*/ 130 w 9"/>
                <a:gd name="T7" fmla="*/ 363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80"/>
            <p:cNvSpPr>
              <a:spLocks/>
            </p:cNvSpPr>
            <p:nvPr/>
          </p:nvSpPr>
          <p:spPr bwMode="auto">
            <a:xfrm>
              <a:off x="3327" y="2073"/>
              <a:ext cx="33" cy="75"/>
            </a:xfrm>
            <a:custGeom>
              <a:avLst/>
              <a:gdLst>
                <a:gd name="T0" fmla="*/ 373 w 13"/>
                <a:gd name="T1" fmla="*/ 927 h 28"/>
                <a:gd name="T2" fmla="*/ 541 w 13"/>
                <a:gd name="T3" fmla="*/ 1441 h 28"/>
                <a:gd name="T4" fmla="*/ 490 w 13"/>
                <a:gd name="T5" fmla="*/ 1350 h 28"/>
                <a:gd name="T6" fmla="*/ 51 w 13"/>
                <a:gd name="T7" fmla="*/ 56 h 28"/>
                <a:gd name="T8" fmla="*/ 0 w 13"/>
                <a:gd name="T9" fmla="*/ 0 h 28"/>
                <a:gd name="T10" fmla="*/ 0 w 13"/>
                <a:gd name="T11" fmla="*/ 0 h 28"/>
                <a:gd name="T12" fmla="*/ 160 w 13"/>
                <a:gd name="T13" fmla="*/ 402 h 28"/>
                <a:gd name="T14" fmla="*/ 373 w 13"/>
                <a:gd name="T15" fmla="*/ 92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8">
                  <a:moveTo>
                    <a:pt x="9" y="18"/>
                  </a:moveTo>
                  <a:cubicBezTo>
                    <a:pt x="10" y="20"/>
                    <a:pt x="10" y="26"/>
                    <a:pt x="13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4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8"/>
                  </a:cubicBezTo>
                  <a:cubicBezTo>
                    <a:pt x="6" y="11"/>
                    <a:pt x="8" y="14"/>
                    <a:pt x="9" y="18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81"/>
            <p:cNvSpPr>
              <a:spLocks/>
            </p:cNvSpPr>
            <p:nvPr/>
          </p:nvSpPr>
          <p:spPr bwMode="auto">
            <a:xfrm>
              <a:off x="2774" y="2335"/>
              <a:ext cx="208" cy="128"/>
            </a:xfrm>
            <a:custGeom>
              <a:avLst/>
              <a:gdLst>
                <a:gd name="T0" fmla="*/ 0 w 83"/>
                <a:gd name="T1" fmla="*/ 2275 h 48"/>
                <a:gd name="T2" fmla="*/ 1418 w 83"/>
                <a:gd name="T3" fmla="*/ 1672 h 48"/>
                <a:gd name="T4" fmla="*/ 2015 w 83"/>
                <a:gd name="T5" fmla="*/ 1421 h 48"/>
                <a:gd name="T6" fmla="*/ 2727 w 83"/>
                <a:gd name="T7" fmla="*/ 605 h 48"/>
                <a:gd name="T8" fmla="*/ 3198 w 83"/>
                <a:gd name="T9" fmla="*/ 307 h 48"/>
                <a:gd name="T10" fmla="*/ 3040 w 83"/>
                <a:gd name="T11" fmla="*/ 1003 h 48"/>
                <a:gd name="T12" fmla="*/ 3040 w 83"/>
                <a:gd name="T13" fmla="*/ 1877 h 48"/>
                <a:gd name="T14" fmla="*/ 3273 w 83"/>
                <a:gd name="T15" fmla="*/ 2424 h 48"/>
                <a:gd name="T16" fmla="*/ 2802 w 83"/>
                <a:gd name="T17" fmla="*/ 1912 h 48"/>
                <a:gd name="T18" fmla="*/ 2331 w 83"/>
                <a:gd name="T19" fmla="*/ 1672 h 48"/>
                <a:gd name="T20" fmla="*/ 1100 w 83"/>
                <a:gd name="T21" fmla="*/ 19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8">
                  <a:moveTo>
                    <a:pt x="0" y="45"/>
                  </a:moveTo>
                  <a:cubicBezTo>
                    <a:pt x="12" y="43"/>
                    <a:pt x="25" y="38"/>
                    <a:pt x="36" y="33"/>
                  </a:cubicBezTo>
                  <a:cubicBezTo>
                    <a:pt x="41" y="31"/>
                    <a:pt x="46" y="31"/>
                    <a:pt x="51" y="28"/>
                  </a:cubicBezTo>
                  <a:cubicBezTo>
                    <a:pt x="59" y="25"/>
                    <a:pt x="64" y="19"/>
                    <a:pt x="69" y="12"/>
                  </a:cubicBezTo>
                  <a:cubicBezTo>
                    <a:pt x="72" y="10"/>
                    <a:pt x="79" y="0"/>
                    <a:pt x="81" y="6"/>
                  </a:cubicBezTo>
                  <a:cubicBezTo>
                    <a:pt x="83" y="10"/>
                    <a:pt x="78" y="16"/>
                    <a:pt x="77" y="20"/>
                  </a:cubicBezTo>
                  <a:cubicBezTo>
                    <a:pt x="75" y="25"/>
                    <a:pt x="75" y="32"/>
                    <a:pt x="77" y="37"/>
                  </a:cubicBezTo>
                  <a:cubicBezTo>
                    <a:pt x="78" y="41"/>
                    <a:pt x="81" y="44"/>
                    <a:pt x="83" y="48"/>
                  </a:cubicBezTo>
                  <a:cubicBezTo>
                    <a:pt x="78" y="47"/>
                    <a:pt x="75" y="41"/>
                    <a:pt x="71" y="38"/>
                  </a:cubicBezTo>
                  <a:cubicBezTo>
                    <a:pt x="67" y="36"/>
                    <a:pt x="63" y="34"/>
                    <a:pt x="59" y="33"/>
                  </a:cubicBezTo>
                  <a:cubicBezTo>
                    <a:pt x="49" y="31"/>
                    <a:pt x="38" y="36"/>
                    <a:pt x="28" y="38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82"/>
            <p:cNvSpPr>
              <a:spLocks/>
            </p:cNvSpPr>
            <p:nvPr/>
          </p:nvSpPr>
          <p:spPr bwMode="auto">
            <a:xfrm>
              <a:off x="3067" y="2401"/>
              <a:ext cx="38" cy="64"/>
            </a:xfrm>
            <a:custGeom>
              <a:avLst/>
              <a:gdLst>
                <a:gd name="T0" fmla="*/ 213 w 15"/>
                <a:gd name="T1" fmla="*/ 56 h 24"/>
                <a:gd name="T2" fmla="*/ 0 w 15"/>
                <a:gd name="T3" fmla="*/ 1216 h 24"/>
                <a:gd name="T4" fmla="*/ 616 w 15"/>
                <a:gd name="T5" fmla="*/ 1059 h 24"/>
                <a:gd name="T6" fmla="*/ 327 w 1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4">
                  <a:moveTo>
                    <a:pt x="5" y="1"/>
                  </a:moveTo>
                  <a:cubicBezTo>
                    <a:pt x="0" y="5"/>
                    <a:pt x="0" y="18"/>
                    <a:pt x="0" y="24"/>
                  </a:cubicBezTo>
                  <a:cubicBezTo>
                    <a:pt x="5" y="17"/>
                    <a:pt x="9" y="19"/>
                    <a:pt x="15" y="21"/>
                  </a:cubicBezTo>
                  <a:cubicBezTo>
                    <a:pt x="12" y="17"/>
                    <a:pt x="5" y="6"/>
                    <a:pt x="8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83"/>
            <p:cNvSpPr>
              <a:spLocks/>
            </p:cNvSpPr>
            <p:nvPr/>
          </p:nvSpPr>
          <p:spPr bwMode="auto">
            <a:xfrm>
              <a:off x="2607" y="2463"/>
              <a:ext cx="115" cy="32"/>
            </a:xfrm>
            <a:custGeom>
              <a:avLst/>
              <a:gdLst>
                <a:gd name="T0" fmla="*/ 0 w 46"/>
                <a:gd name="T1" fmla="*/ 93 h 12"/>
                <a:gd name="T2" fmla="*/ 550 w 46"/>
                <a:gd name="T3" fmla="*/ 605 h 12"/>
                <a:gd name="T4" fmla="*/ 1800 w 46"/>
                <a:gd name="T5" fmla="*/ 0 h 12"/>
                <a:gd name="T6" fmla="*/ 313 w 46"/>
                <a:gd name="T7" fmla="*/ 9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2"/>
                  </a:moveTo>
                  <a:cubicBezTo>
                    <a:pt x="6" y="4"/>
                    <a:pt x="10" y="8"/>
                    <a:pt x="14" y="12"/>
                  </a:cubicBezTo>
                  <a:cubicBezTo>
                    <a:pt x="19" y="2"/>
                    <a:pt x="41" y="12"/>
                    <a:pt x="46" y="0"/>
                  </a:cubicBezTo>
                  <a:cubicBezTo>
                    <a:pt x="34" y="5"/>
                    <a:pt x="19" y="0"/>
                    <a:pt x="8" y="2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84"/>
            <p:cNvSpPr>
              <a:spLocks/>
            </p:cNvSpPr>
            <p:nvPr/>
          </p:nvSpPr>
          <p:spPr bwMode="auto">
            <a:xfrm>
              <a:off x="2414" y="2377"/>
              <a:ext cx="85" cy="35"/>
            </a:xfrm>
            <a:custGeom>
              <a:avLst/>
              <a:gdLst>
                <a:gd name="T0" fmla="*/ 0 w 34"/>
                <a:gd name="T1" fmla="*/ 369 h 13"/>
                <a:gd name="T2" fmla="*/ 1333 w 34"/>
                <a:gd name="T3" fmla="*/ 681 h 13"/>
                <a:gd name="T4" fmla="*/ 750 w 34"/>
                <a:gd name="T5" fmla="*/ 59 h 13"/>
                <a:gd name="T6" fmla="*/ 83 w 34"/>
                <a:gd name="T7" fmla="*/ 31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3">
                  <a:moveTo>
                    <a:pt x="0" y="7"/>
                  </a:moveTo>
                  <a:cubicBezTo>
                    <a:pt x="12" y="1"/>
                    <a:pt x="22" y="10"/>
                    <a:pt x="34" y="13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4" y="0"/>
                    <a:pt x="6" y="2"/>
                    <a:pt x="2" y="6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5"/>
            <p:cNvSpPr>
              <a:spLocks/>
            </p:cNvSpPr>
            <p:nvPr/>
          </p:nvSpPr>
          <p:spPr bwMode="auto">
            <a:xfrm>
              <a:off x="3300" y="2295"/>
              <a:ext cx="40" cy="42"/>
            </a:xfrm>
            <a:custGeom>
              <a:avLst/>
              <a:gdLst>
                <a:gd name="T0" fmla="*/ 0 w 16"/>
                <a:gd name="T1" fmla="*/ 89 h 16"/>
                <a:gd name="T2" fmla="*/ 238 w 16"/>
                <a:gd name="T3" fmla="*/ 669 h 16"/>
                <a:gd name="T4" fmla="*/ 625 w 16"/>
                <a:gd name="T5" fmla="*/ 614 h 16"/>
                <a:gd name="T6" fmla="*/ 0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cubicBezTo>
                    <a:pt x="0" y="7"/>
                    <a:pt x="2" y="12"/>
                    <a:pt x="6" y="14"/>
                  </a:cubicBezTo>
                  <a:cubicBezTo>
                    <a:pt x="9" y="15"/>
                    <a:pt x="16" y="16"/>
                    <a:pt x="16" y="13"/>
                  </a:cubicBezTo>
                  <a:cubicBezTo>
                    <a:pt x="8" y="13"/>
                    <a:pt x="10" y="0"/>
                    <a:pt x="0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86"/>
            <p:cNvSpPr>
              <a:spLocks/>
            </p:cNvSpPr>
            <p:nvPr/>
          </p:nvSpPr>
          <p:spPr bwMode="auto">
            <a:xfrm>
              <a:off x="3370" y="2300"/>
              <a:ext cx="40" cy="24"/>
            </a:xfrm>
            <a:custGeom>
              <a:avLst/>
              <a:gdLst>
                <a:gd name="T0" fmla="*/ 0 w 16"/>
                <a:gd name="T1" fmla="*/ 149 h 9"/>
                <a:gd name="T2" fmla="*/ 313 w 16"/>
                <a:gd name="T3" fmla="*/ 397 h 9"/>
                <a:gd name="T4" fmla="*/ 625 w 16"/>
                <a:gd name="T5" fmla="*/ 0 h 9"/>
                <a:gd name="T6" fmla="*/ 313 w 16"/>
                <a:gd name="T7" fmla="*/ 149 h 9"/>
                <a:gd name="T8" fmla="*/ 0 w 16"/>
                <a:gd name="T9" fmla="*/ 1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5" y="4"/>
                    <a:pt x="1" y="9"/>
                    <a:pt x="8" y="8"/>
                  </a:cubicBezTo>
                  <a:cubicBezTo>
                    <a:pt x="12" y="7"/>
                    <a:pt x="14" y="4"/>
                    <a:pt x="16" y="0"/>
                  </a:cubicBezTo>
                  <a:cubicBezTo>
                    <a:pt x="13" y="1"/>
                    <a:pt x="12" y="3"/>
                    <a:pt x="8" y="3"/>
                  </a:cubicBezTo>
                  <a:cubicBezTo>
                    <a:pt x="5" y="3"/>
                    <a:pt x="2" y="2"/>
                    <a:pt x="0" y="3"/>
                  </a:cubicBezTo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3070" y="2004"/>
              <a:ext cx="27" cy="29"/>
            </a:xfrm>
            <a:custGeom>
              <a:avLst/>
              <a:gdLst>
                <a:gd name="T0" fmla="*/ 253 w 11"/>
                <a:gd name="T1" fmla="*/ 0 h 11"/>
                <a:gd name="T2" fmla="*/ 223 w 11"/>
                <a:gd name="T3" fmla="*/ 527 h 11"/>
                <a:gd name="T4" fmla="*/ 398 w 11"/>
                <a:gd name="T5" fmla="*/ 5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cubicBezTo>
                    <a:pt x="0" y="1"/>
                    <a:pt x="3" y="7"/>
                    <a:pt x="6" y="11"/>
                  </a:cubicBezTo>
                  <a:cubicBezTo>
                    <a:pt x="7" y="7"/>
                    <a:pt x="8" y="4"/>
                    <a:pt x="11" y="1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88"/>
            <p:cNvSpPr>
              <a:spLocks/>
            </p:cNvSpPr>
            <p:nvPr/>
          </p:nvSpPr>
          <p:spPr bwMode="auto">
            <a:xfrm>
              <a:off x="2970" y="1916"/>
              <a:ext cx="107" cy="32"/>
            </a:xfrm>
            <a:custGeom>
              <a:avLst/>
              <a:gdLst>
                <a:gd name="T0" fmla="*/ 105 w 43"/>
                <a:gd name="T1" fmla="*/ 149 h 12"/>
                <a:gd name="T2" fmla="*/ 537 w 43"/>
                <a:gd name="T3" fmla="*/ 56 h 12"/>
                <a:gd name="T4" fmla="*/ 953 w 43"/>
                <a:gd name="T5" fmla="*/ 56 h 12"/>
                <a:gd name="T6" fmla="*/ 1647 w 43"/>
                <a:gd name="T7" fmla="*/ 605 h 12"/>
                <a:gd name="T8" fmla="*/ 799 w 43"/>
                <a:gd name="T9" fmla="*/ 149 h 12"/>
                <a:gd name="T10" fmla="*/ 341 w 43"/>
                <a:gd name="T11" fmla="*/ 149 h 12"/>
                <a:gd name="T12" fmla="*/ 0 w 43"/>
                <a:gd name="T13" fmla="*/ 20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2">
                  <a:moveTo>
                    <a:pt x="3" y="3"/>
                  </a:moveTo>
                  <a:cubicBezTo>
                    <a:pt x="6" y="0"/>
                    <a:pt x="9" y="0"/>
                    <a:pt x="14" y="1"/>
                  </a:cubicBezTo>
                  <a:cubicBezTo>
                    <a:pt x="18" y="1"/>
                    <a:pt x="21" y="1"/>
                    <a:pt x="25" y="1"/>
                  </a:cubicBezTo>
                  <a:cubicBezTo>
                    <a:pt x="33" y="1"/>
                    <a:pt x="41" y="4"/>
                    <a:pt x="43" y="12"/>
                  </a:cubicBezTo>
                  <a:cubicBezTo>
                    <a:pt x="39" y="3"/>
                    <a:pt x="28" y="4"/>
                    <a:pt x="21" y="3"/>
                  </a:cubicBezTo>
                  <a:cubicBezTo>
                    <a:pt x="17" y="3"/>
                    <a:pt x="13" y="4"/>
                    <a:pt x="9" y="3"/>
                  </a:cubicBezTo>
                  <a:cubicBezTo>
                    <a:pt x="6" y="3"/>
                    <a:pt x="3" y="1"/>
                    <a:pt x="0" y="4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3105" y="1889"/>
              <a:ext cx="20" cy="14"/>
            </a:xfrm>
            <a:custGeom>
              <a:avLst/>
              <a:gdLst>
                <a:gd name="T0" fmla="*/ 0 w 8"/>
                <a:gd name="T1" fmla="*/ 0 h 5"/>
                <a:gd name="T2" fmla="*/ 313 w 8"/>
                <a:gd name="T3" fmla="*/ 0 h 5"/>
                <a:gd name="T4" fmla="*/ 283 w 8"/>
                <a:gd name="T5" fmla="*/ 30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  <a:cubicBezTo>
                    <a:pt x="7" y="1"/>
                    <a:pt x="7" y="3"/>
                    <a:pt x="7" y="5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90"/>
            <p:cNvSpPr>
              <a:spLocks/>
            </p:cNvSpPr>
            <p:nvPr/>
          </p:nvSpPr>
          <p:spPr bwMode="auto">
            <a:xfrm>
              <a:off x="3115" y="1991"/>
              <a:ext cx="42" cy="170"/>
            </a:xfrm>
            <a:custGeom>
              <a:avLst/>
              <a:gdLst>
                <a:gd name="T0" fmla="*/ 635 w 17"/>
                <a:gd name="T1" fmla="*/ 0 h 64"/>
                <a:gd name="T2" fmla="*/ 452 w 17"/>
                <a:gd name="T3" fmla="*/ 3190 h 64"/>
                <a:gd name="T4" fmla="*/ 378 w 17"/>
                <a:gd name="T5" fmla="*/ 1835 h 64"/>
                <a:gd name="T6" fmla="*/ 410 w 17"/>
                <a:gd name="T7" fmla="*/ 1052 h 64"/>
                <a:gd name="T8" fmla="*/ 635 w 1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4">
                  <a:moveTo>
                    <a:pt x="17" y="0"/>
                  </a:moveTo>
                  <a:cubicBezTo>
                    <a:pt x="3" y="12"/>
                    <a:pt x="0" y="51"/>
                    <a:pt x="12" y="64"/>
                  </a:cubicBezTo>
                  <a:cubicBezTo>
                    <a:pt x="9" y="56"/>
                    <a:pt x="10" y="46"/>
                    <a:pt x="10" y="37"/>
                  </a:cubicBezTo>
                  <a:cubicBezTo>
                    <a:pt x="11" y="32"/>
                    <a:pt x="9" y="29"/>
                    <a:pt x="11" y="21"/>
                  </a:cubicBezTo>
                  <a:cubicBezTo>
                    <a:pt x="12" y="15"/>
                    <a:pt x="13" y="6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91"/>
            <p:cNvSpPr>
              <a:spLocks/>
            </p:cNvSpPr>
            <p:nvPr/>
          </p:nvSpPr>
          <p:spPr bwMode="auto">
            <a:xfrm>
              <a:off x="2962" y="1977"/>
              <a:ext cx="88" cy="99"/>
            </a:xfrm>
            <a:custGeom>
              <a:avLst/>
              <a:gdLst>
                <a:gd name="T0" fmla="*/ 0 w 35"/>
                <a:gd name="T1" fmla="*/ 0 h 37"/>
                <a:gd name="T2" fmla="*/ 475 w 35"/>
                <a:gd name="T3" fmla="*/ 1188 h 37"/>
                <a:gd name="T4" fmla="*/ 1398 w 35"/>
                <a:gd name="T5" fmla="*/ 1897 h 37"/>
                <a:gd name="T6" fmla="*/ 606 w 35"/>
                <a:gd name="T7" fmla="*/ 974 h 37"/>
                <a:gd name="T8" fmla="*/ 0 w 35"/>
                <a:gd name="T9" fmla="*/ 5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cubicBezTo>
                    <a:pt x="0" y="6"/>
                    <a:pt x="8" y="19"/>
                    <a:pt x="12" y="23"/>
                  </a:cubicBezTo>
                  <a:cubicBezTo>
                    <a:pt x="18" y="31"/>
                    <a:pt x="27" y="33"/>
                    <a:pt x="35" y="37"/>
                  </a:cubicBezTo>
                  <a:cubicBezTo>
                    <a:pt x="27" y="31"/>
                    <a:pt x="20" y="26"/>
                    <a:pt x="15" y="19"/>
                  </a:cubicBezTo>
                  <a:cubicBezTo>
                    <a:pt x="11" y="13"/>
                    <a:pt x="3" y="7"/>
                    <a:pt x="0" y="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92"/>
            <p:cNvSpPr>
              <a:spLocks/>
            </p:cNvSpPr>
            <p:nvPr/>
          </p:nvSpPr>
          <p:spPr bwMode="auto">
            <a:xfrm>
              <a:off x="2927" y="1956"/>
              <a:ext cx="123" cy="211"/>
            </a:xfrm>
            <a:custGeom>
              <a:avLst/>
              <a:gdLst>
                <a:gd name="T0" fmla="*/ 238 w 49"/>
                <a:gd name="T1" fmla="*/ 0 h 79"/>
                <a:gd name="T2" fmla="*/ 522 w 49"/>
                <a:gd name="T3" fmla="*/ 2134 h 79"/>
                <a:gd name="T4" fmla="*/ 1027 w 49"/>
                <a:gd name="T5" fmla="*/ 3045 h 79"/>
                <a:gd name="T6" fmla="*/ 1343 w 49"/>
                <a:gd name="T7" fmla="*/ 4022 h 79"/>
                <a:gd name="T8" fmla="*/ 1632 w 49"/>
                <a:gd name="T9" fmla="*/ 3411 h 79"/>
                <a:gd name="T10" fmla="*/ 1898 w 49"/>
                <a:gd name="T11" fmla="*/ 2954 h 79"/>
                <a:gd name="T12" fmla="*/ 1185 w 49"/>
                <a:gd name="T13" fmla="*/ 2246 h 79"/>
                <a:gd name="T14" fmla="*/ 238 w 49"/>
                <a:gd name="T15" fmla="*/ 662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79">
                  <a:moveTo>
                    <a:pt x="6" y="0"/>
                  </a:moveTo>
                  <a:cubicBezTo>
                    <a:pt x="0" y="10"/>
                    <a:pt x="7" y="33"/>
                    <a:pt x="13" y="42"/>
                  </a:cubicBezTo>
                  <a:cubicBezTo>
                    <a:pt x="18" y="48"/>
                    <a:pt x="23" y="53"/>
                    <a:pt x="26" y="60"/>
                  </a:cubicBezTo>
                  <a:cubicBezTo>
                    <a:pt x="29" y="65"/>
                    <a:pt x="30" y="74"/>
                    <a:pt x="34" y="79"/>
                  </a:cubicBezTo>
                  <a:cubicBezTo>
                    <a:pt x="38" y="76"/>
                    <a:pt x="38" y="71"/>
                    <a:pt x="41" y="67"/>
                  </a:cubicBezTo>
                  <a:cubicBezTo>
                    <a:pt x="43" y="64"/>
                    <a:pt x="47" y="62"/>
                    <a:pt x="48" y="58"/>
                  </a:cubicBezTo>
                  <a:cubicBezTo>
                    <a:pt x="49" y="50"/>
                    <a:pt x="35" y="47"/>
                    <a:pt x="30" y="44"/>
                  </a:cubicBezTo>
                  <a:cubicBezTo>
                    <a:pt x="20" y="36"/>
                    <a:pt x="8" y="27"/>
                    <a:pt x="6" y="13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93"/>
            <p:cNvSpPr>
              <a:spLocks/>
            </p:cNvSpPr>
            <p:nvPr/>
          </p:nvSpPr>
          <p:spPr bwMode="auto">
            <a:xfrm>
              <a:off x="3030" y="2092"/>
              <a:ext cx="52" cy="77"/>
            </a:xfrm>
            <a:custGeom>
              <a:avLst/>
              <a:gdLst>
                <a:gd name="T0" fmla="*/ 0 w 21"/>
                <a:gd name="T1" fmla="*/ 0 h 29"/>
                <a:gd name="T2" fmla="*/ 565 w 21"/>
                <a:gd name="T3" fmla="*/ 451 h 29"/>
                <a:gd name="T4" fmla="*/ 485 w 21"/>
                <a:gd name="T5" fmla="*/ 14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6" y="3"/>
                    <a:pt x="10" y="3"/>
                    <a:pt x="15" y="9"/>
                  </a:cubicBezTo>
                  <a:cubicBezTo>
                    <a:pt x="18" y="14"/>
                    <a:pt x="21" y="25"/>
                    <a:pt x="13" y="29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94"/>
            <p:cNvSpPr>
              <a:spLocks/>
            </p:cNvSpPr>
            <p:nvPr/>
          </p:nvSpPr>
          <p:spPr bwMode="auto">
            <a:xfrm>
              <a:off x="2985" y="1844"/>
              <a:ext cx="142" cy="120"/>
            </a:xfrm>
            <a:custGeom>
              <a:avLst/>
              <a:gdLst>
                <a:gd name="T0" fmla="*/ 725 w 57"/>
                <a:gd name="T1" fmla="*/ 456 h 45"/>
                <a:gd name="T2" fmla="*/ 1702 w 57"/>
                <a:gd name="T3" fmla="*/ 1515 h 45"/>
                <a:gd name="T4" fmla="*/ 1931 w 57"/>
                <a:gd name="T5" fmla="*/ 2125 h 45"/>
                <a:gd name="T6" fmla="*/ 2043 w 57"/>
                <a:gd name="T7" fmla="*/ 1421 h 45"/>
                <a:gd name="T8" fmla="*/ 1806 w 57"/>
                <a:gd name="T9" fmla="*/ 968 h 45"/>
                <a:gd name="T10" fmla="*/ 1111 w 57"/>
                <a:gd name="T11" fmla="*/ 547 h 45"/>
                <a:gd name="T12" fmla="*/ 0 w 57"/>
                <a:gd name="T13" fmla="*/ 0 h 45"/>
                <a:gd name="T14" fmla="*/ 924 w 57"/>
                <a:gd name="T15" fmla="*/ 704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45">
                  <a:moveTo>
                    <a:pt x="19" y="9"/>
                  </a:moveTo>
                  <a:cubicBezTo>
                    <a:pt x="26" y="17"/>
                    <a:pt x="37" y="21"/>
                    <a:pt x="44" y="30"/>
                  </a:cubicBezTo>
                  <a:cubicBezTo>
                    <a:pt x="46" y="32"/>
                    <a:pt x="49" y="42"/>
                    <a:pt x="50" y="42"/>
                  </a:cubicBezTo>
                  <a:cubicBezTo>
                    <a:pt x="57" y="45"/>
                    <a:pt x="54" y="31"/>
                    <a:pt x="53" y="28"/>
                  </a:cubicBezTo>
                  <a:cubicBezTo>
                    <a:pt x="52" y="21"/>
                    <a:pt x="52" y="21"/>
                    <a:pt x="47" y="19"/>
                  </a:cubicBezTo>
                  <a:cubicBezTo>
                    <a:pt x="41" y="16"/>
                    <a:pt x="35" y="13"/>
                    <a:pt x="29" y="11"/>
                  </a:cubicBezTo>
                  <a:cubicBezTo>
                    <a:pt x="19" y="7"/>
                    <a:pt x="10" y="2"/>
                    <a:pt x="0" y="0"/>
                  </a:cubicBezTo>
                  <a:cubicBezTo>
                    <a:pt x="4" y="5"/>
                    <a:pt x="18" y="11"/>
                    <a:pt x="24" y="14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95"/>
            <p:cNvSpPr>
              <a:spLocks/>
            </p:cNvSpPr>
            <p:nvPr/>
          </p:nvSpPr>
          <p:spPr bwMode="auto">
            <a:xfrm>
              <a:off x="2417" y="1812"/>
              <a:ext cx="365" cy="312"/>
            </a:xfrm>
            <a:custGeom>
              <a:avLst/>
              <a:gdLst>
                <a:gd name="T0" fmla="*/ 0 w 146"/>
                <a:gd name="T1" fmla="*/ 5917 h 117"/>
                <a:gd name="T2" fmla="*/ 3208 w 146"/>
                <a:gd name="T3" fmla="*/ 909 h 117"/>
                <a:gd name="T4" fmla="*/ 5708 w 146"/>
                <a:gd name="T5" fmla="*/ 307 h 117"/>
                <a:gd name="T6" fmla="*/ 0 w 146"/>
                <a:gd name="T7" fmla="*/ 5917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117">
                  <a:moveTo>
                    <a:pt x="0" y="117"/>
                  </a:moveTo>
                  <a:cubicBezTo>
                    <a:pt x="10" y="73"/>
                    <a:pt x="30" y="36"/>
                    <a:pt x="82" y="18"/>
                  </a:cubicBezTo>
                  <a:cubicBezTo>
                    <a:pt x="135" y="0"/>
                    <a:pt x="146" y="6"/>
                    <a:pt x="146" y="6"/>
                  </a:cubicBezTo>
                  <a:cubicBezTo>
                    <a:pt x="121" y="11"/>
                    <a:pt x="33" y="18"/>
                    <a:pt x="0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96"/>
            <p:cNvSpPr>
              <a:spLocks/>
            </p:cNvSpPr>
            <p:nvPr/>
          </p:nvSpPr>
          <p:spPr bwMode="auto">
            <a:xfrm>
              <a:off x="2189" y="2452"/>
              <a:ext cx="143" cy="248"/>
            </a:xfrm>
            <a:custGeom>
              <a:avLst/>
              <a:gdLst>
                <a:gd name="T0" fmla="*/ 1422 w 57"/>
                <a:gd name="T1" fmla="*/ 0 h 93"/>
                <a:gd name="T2" fmla="*/ 2260 w 57"/>
                <a:gd name="T3" fmla="*/ 4701 h 93"/>
                <a:gd name="T4" fmla="*/ 1422 w 57"/>
                <a:gd name="T5" fmla="*/ 0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3">
                  <a:moveTo>
                    <a:pt x="36" y="0"/>
                  </a:moveTo>
                  <a:cubicBezTo>
                    <a:pt x="29" y="15"/>
                    <a:pt x="0" y="61"/>
                    <a:pt x="57" y="93"/>
                  </a:cubicBezTo>
                  <a:cubicBezTo>
                    <a:pt x="42" y="84"/>
                    <a:pt x="16" y="5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97"/>
            <p:cNvSpPr>
              <a:spLocks/>
            </p:cNvSpPr>
            <p:nvPr/>
          </p:nvSpPr>
          <p:spPr bwMode="auto">
            <a:xfrm>
              <a:off x="3057" y="2297"/>
              <a:ext cx="188" cy="131"/>
            </a:xfrm>
            <a:custGeom>
              <a:avLst/>
              <a:gdLst>
                <a:gd name="T0" fmla="*/ 283 w 75"/>
                <a:gd name="T1" fmla="*/ 1436 h 49"/>
                <a:gd name="T2" fmla="*/ 1547 w 75"/>
                <a:gd name="T3" fmla="*/ 401 h 49"/>
                <a:gd name="T4" fmla="*/ 2248 w 75"/>
                <a:gd name="T5" fmla="*/ 401 h 49"/>
                <a:gd name="T6" fmla="*/ 2960 w 75"/>
                <a:gd name="T7" fmla="*/ 457 h 49"/>
                <a:gd name="T8" fmla="*/ 867 w 75"/>
                <a:gd name="T9" fmla="*/ 307 h 49"/>
                <a:gd name="T10" fmla="*/ 238 w 75"/>
                <a:gd name="T11" fmla="*/ 914 h 49"/>
                <a:gd name="T12" fmla="*/ 0 w 75"/>
                <a:gd name="T13" fmla="*/ 2502 h 49"/>
                <a:gd name="T14" fmla="*/ 125 w 75"/>
                <a:gd name="T15" fmla="*/ 2101 h 49"/>
                <a:gd name="T16" fmla="*/ 396 w 75"/>
                <a:gd name="T17" fmla="*/ 1436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49">
                  <a:moveTo>
                    <a:pt x="7" y="28"/>
                  </a:moveTo>
                  <a:cubicBezTo>
                    <a:pt x="14" y="17"/>
                    <a:pt x="26" y="7"/>
                    <a:pt x="39" y="8"/>
                  </a:cubicBezTo>
                  <a:cubicBezTo>
                    <a:pt x="45" y="8"/>
                    <a:pt x="51" y="9"/>
                    <a:pt x="57" y="8"/>
                  </a:cubicBezTo>
                  <a:cubicBezTo>
                    <a:pt x="63" y="8"/>
                    <a:pt x="69" y="10"/>
                    <a:pt x="75" y="9"/>
                  </a:cubicBezTo>
                  <a:cubicBezTo>
                    <a:pt x="58" y="7"/>
                    <a:pt x="40" y="0"/>
                    <a:pt x="22" y="6"/>
                  </a:cubicBezTo>
                  <a:cubicBezTo>
                    <a:pt x="16" y="8"/>
                    <a:pt x="9" y="12"/>
                    <a:pt x="6" y="18"/>
                  </a:cubicBezTo>
                  <a:cubicBezTo>
                    <a:pt x="2" y="27"/>
                    <a:pt x="1" y="39"/>
                    <a:pt x="0" y="49"/>
                  </a:cubicBezTo>
                  <a:cubicBezTo>
                    <a:pt x="1" y="46"/>
                    <a:pt x="2" y="43"/>
                    <a:pt x="3" y="41"/>
                  </a:cubicBezTo>
                  <a:cubicBezTo>
                    <a:pt x="4" y="36"/>
                    <a:pt x="7" y="32"/>
                    <a:pt x="10" y="28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98"/>
            <p:cNvSpPr>
              <a:spLocks/>
            </p:cNvSpPr>
            <p:nvPr/>
          </p:nvSpPr>
          <p:spPr bwMode="auto">
            <a:xfrm>
              <a:off x="2214" y="1681"/>
              <a:ext cx="1313" cy="1270"/>
            </a:xfrm>
            <a:custGeom>
              <a:avLst/>
              <a:gdLst>
                <a:gd name="T0" fmla="*/ 3096 w 525"/>
                <a:gd name="T1" fmla="*/ 6897 h 476"/>
                <a:gd name="T2" fmla="*/ 2471 w 525"/>
                <a:gd name="T3" fmla="*/ 11659 h 476"/>
                <a:gd name="T4" fmla="*/ 313 w 525"/>
                <a:gd name="T5" fmla="*/ 16374 h 476"/>
                <a:gd name="T6" fmla="*/ 4897 w 525"/>
                <a:gd name="T7" fmla="*/ 21027 h 476"/>
                <a:gd name="T8" fmla="*/ 13060 w 525"/>
                <a:gd name="T9" fmla="*/ 21542 h 476"/>
                <a:gd name="T10" fmla="*/ 20540 w 525"/>
                <a:gd name="T11" fmla="*/ 24117 h 476"/>
                <a:gd name="T12" fmla="*/ 13498 w 525"/>
                <a:gd name="T13" fmla="*/ 21027 h 476"/>
                <a:gd name="T14" fmla="*/ 5630 w 525"/>
                <a:gd name="T15" fmla="*/ 20267 h 476"/>
                <a:gd name="T16" fmla="*/ 1376 w 525"/>
                <a:gd name="T17" fmla="*/ 16465 h 476"/>
                <a:gd name="T18" fmla="*/ 2864 w 525"/>
                <a:gd name="T19" fmla="*/ 14037 h 476"/>
                <a:gd name="T20" fmla="*/ 4034 w 525"/>
                <a:gd name="T21" fmla="*/ 13882 h 476"/>
                <a:gd name="T22" fmla="*/ 6535 w 525"/>
                <a:gd name="T23" fmla="*/ 14893 h 476"/>
                <a:gd name="T24" fmla="*/ 9231 w 525"/>
                <a:gd name="T25" fmla="*/ 14792 h 476"/>
                <a:gd name="T26" fmla="*/ 11622 w 525"/>
                <a:gd name="T27" fmla="*/ 14701 h 476"/>
                <a:gd name="T28" fmla="*/ 12797 w 525"/>
                <a:gd name="T29" fmla="*/ 15859 h 476"/>
                <a:gd name="T30" fmla="*/ 13968 w 525"/>
                <a:gd name="T31" fmla="*/ 16865 h 476"/>
                <a:gd name="T32" fmla="*/ 14280 w 525"/>
                <a:gd name="T33" fmla="*/ 17377 h 476"/>
                <a:gd name="T34" fmla="*/ 14468 w 525"/>
                <a:gd name="T35" fmla="*/ 17591 h 476"/>
                <a:gd name="T36" fmla="*/ 14435 w 525"/>
                <a:gd name="T37" fmla="*/ 17318 h 476"/>
                <a:gd name="T38" fmla="*/ 14393 w 525"/>
                <a:gd name="T39" fmla="*/ 16828 h 476"/>
                <a:gd name="T40" fmla="*/ 14781 w 525"/>
                <a:gd name="T41" fmla="*/ 17020 h 476"/>
                <a:gd name="T42" fmla="*/ 15018 w 525"/>
                <a:gd name="T43" fmla="*/ 17134 h 476"/>
                <a:gd name="T44" fmla="*/ 15093 w 525"/>
                <a:gd name="T45" fmla="*/ 17228 h 476"/>
                <a:gd name="T46" fmla="*/ 15018 w 525"/>
                <a:gd name="T47" fmla="*/ 16771 h 476"/>
                <a:gd name="T48" fmla="*/ 15093 w 525"/>
                <a:gd name="T49" fmla="*/ 16828 h 476"/>
                <a:gd name="T50" fmla="*/ 15218 w 525"/>
                <a:gd name="T51" fmla="*/ 16865 h 476"/>
                <a:gd name="T52" fmla="*/ 15143 w 525"/>
                <a:gd name="T53" fmla="*/ 16566 h 476"/>
                <a:gd name="T54" fmla="*/ 15018 w 525"/>
                <a:gd name="T55" fmla="*/ 16225 h 476"/>
                <a:gd name="T56" fmla="*/ 14706 w 525"/>
                <a:gd name="T57" fmla="*/ 16067 h 476"/>
                <a:gd name="T58" fmla="*/ 14623 w 525"/>
                <a:gd name="T59" fmla="*/ 15918 h 476"/>
                <a:gd name="T60" fmla="*/ 14080 w 525"/>
                <a:gd name="T61" fmla="*/ 15859 h 476"/>
                <a:gd name="T62" fmla="*/ 13455 w 525"/>
                <a:gd name="T63" fmla="*/ 15099 h 476"/>
                <a:gd name="T64" fmla="*/ 13580 w 525"/>
                <a:gd name="T65" fmla="*/ 14736 h 476"/>
                <a:gd name="T66" fmla="*/ 13998 w 525"/>
                <a:gd name="T67" fmla="*/ 15043 h 476"/>
                <a:gd name="T68" fmla="*/ 14310 w 525"/>
                <a:gd name="T69" fmla="*/ 15461 h 476"/>
                <a:gd name="T70" fmla="*/ 14435 w 525"/>
                <a:gd name="T71" fmla="*/ 15611 h 476"/>
                <a:gd name="T72" fmla="*/ 14435 w 525"/>
                <a:gd name="T73" fmla="*/ 15304 h 476"/>
                <a:gd name="T74" fmla="*/ 14623 w 525"/>
                <a:gd name="T75" fmla="*/ 15304 h 476"/>
                <a:gd name="T76" fmla="*/ 14861 w 525"/>
                <a:gd name="T77" fmla="*/ 15461 h 476"/>
                <a:gd name="T78" fmla="*/ 14936 w 525"/>
                <a:gd name="T79" fmla="*/ 15611 h 476"/>
                <a:gd name="T80" fmla="*/ 14781 w 525"/>
                <a:gd name="T81" fmla="*/ 14893 h 476"/>
                <a:gd name="T82" fmla="*/ 15018 w 525"/>
                <a:gd name="T83" fmla="*/ 15005 h 476"/>
                <a:gd name="T84" fmla="*/ 14706 w 525"/>
                <a:gd name="T85" fmla="*/ 14336 h 476"/>
                <a:gd name="T86" fmla="*/ 14235 w 525"/>
                <a:gd name="T87" fmla="*/ 14130 h 476"/>
                <a:gd name="T88" fmla="*/ 13810 w 525"/>
                <a:gd name="T89" fmla="*/ 13882 h 476"/>
                <a:gd name="T90" fmla="*/ 13580 w 525"/>
                <a:gd name="T91" fmla="*/ 13482 h 476"/>
                <a:gd name="T92" fmla="*/ 13655 w 525"/>
                <a:gd name="T93" fmla="*/ 13183 h 476"/>
                <a:gd name="T94" fmla="*/ 13580 w 525"/>
                <a:gd name="T95" fmla="*/ 13276 h 476"/>
                <a:gd name="T96" fmla="*/ 15061 w 525"/>
                <a:gd name="T97" fmla="*/ 12273 h 476"/>
                <a:gd name="T98" fmla="*/ 15769 w 525"/>
                <a:gd name="T99" fmla="*/ 12273 h 476"/>
                <a:gd name="T100" fmla="*/ 17102 w 525"/>
                <a:gd name="T101" fmla="*/ 12820 h 476"/>
                <a:gd name="T102" fmla="*/ 18194 w 525"/>
                <a:gd name="T103" fmla="*/ 12572 h 476"/>
                <a:gd name="T104" fmla="*/ 18852 w 525"/>
                <a:gd name="T105" fmla="*/ 12001 h 476"/>
                <a:gd name="T106" fmla="*/ 18457 w 525"/>
                <a:gd name="T107" fmla="*/ 10387 h 476"/>
                <a:gd name="T108" fmla="*/ 17882 w 525"/>
                <a:gd name="T109" fmla="*/ 8778 h 476"/>
                <a:gd name="T110" fmla="*/ 17444 w 525"/>
                <a:gd name="T111" fmla="*/ 7503 h 476"/>
                <a:gd name="T112" fmla="*/ 16739 w 525"/>
                <a:gd name="T113" fmla="*/ 6230 h 476"/>
                <a:gd name="T114" fmla="*/ 15999 w 525"/>
                <a:gd name="T115" fmla="*/ 4771 h 476"/>
                <a:gd name="T116" fmla="*/ 15143 w 525"/>
                <a:gd name="T117" fmla="*/ 2185 h 476"/>
                <a:gd name="T118" fmla="*/ 14123 w 525"/>
                <a:gd name="T119" fmla="*/ 2377 h 476"/>
                <a:gd name="T120" fmla="*/ 14280 w 525"/>
                <a:gd name="T121" fmla="*/ 3858 h 476"/>
                <a:gd name="T122" fmla="*/ 13685 w 525"/>
                <a:gd name="T123" fmla="*/ 3701 h 476"/>
                <a:gd name="T124" fmla="*/ 3096 w 525"/>
                <a:gd name="T125" fmla="*/ 6897 h 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76">
                  <a:moveTo>
                    <a:pt x="79" y="136"/>
                  </a:moveTo>
                  <a:cubicBezTo>
                    <a:pt x="63" y="190"/>
                    <a:pt x="69" y="212"/>
                    <a:pt x="63" y="230"/>
                  </a:cubicBezTo>
                  <a:cubicBezTo>
                    <a:pt x="56" y="247"/>
                    <a:pt x="19" y="271"/>
                    <a:pt x="8" y="323"/>
                  </a:cubicBezTo>
                  <a:cubicBezTo>
                    <a:pt x="0" y="357"/>
                    <a:pt x="24" y="394"/>
                    <a:pt x="125" y="415"/>
                  </a:cubicBezTo>
                  <a:cubicBezTo>
                    <a:pt x="227" y="436"/>
                    <a:pt x="284" y="423"/>
                    <a:pt x="334" y="425"/>
                  </a:cubicBezTo>
                  <a:cubicBezTo>
                    <a:pt x="385" y="427"/>
                    <a:pt x="490" y="426"/>
                    <a:pt x="525" y="476"/>
                  </a:cubicBezTo>
                  <a:cubicBezTo>
                    <a:pt x="490" y="426"/>
                    <a:pt x="396" y="417"/>
                    <a:pt x="345" y="415"/>
                  </a:cubicBezTo>
                  <a:cubicBezTo>
                    <a:pt x="295" y="412"/>
                    <a:pt x="246" y="421"/>
                    <a:pt x="144" y="400"/>
                  </a:cubicBezTo>
                  <a:cubicBezTo>
                    <a:pt x="60" y="379"/>
                    <a:pt x="28" y="359"/>
                    <a:pt x="35" y="325"/>
                  </a:cubicBezTo>
                  <a:cubicBezTo>
                    <a:pt x="40" y="303"/>
                    <a:pt x="68" y="280"/>
                    <a:pt x="73" y="277"/>
                  </a:cubicBezTo>
                  <a:cubicBezTo>
                    <a:pt x="82" y="270"/>
                    <a:pt x="92" y="269"/>
                    <a:pt x="103" y="274"/>
                  </a:cubicBezTo>
                  <a:cubicBezTo>
                    <a:pt x="121" y="283"/>
                    <a:pt x="156" y="294"/>
                    <a:pt x="167" y="294"/>
                  </a:cubicBezTo>
                  <a:cubicBezTo>
                    <a:pt x="179" y="294"/>
                    <a:pt x="214" y="296"/>
                    <a:pt x="236" y="292"/>
                  </a:cubicBezTo>
                  <a:cubicBezTo>
                    <a:pt x="259" y="287"/>
                    <a:pt x="277" y="274"/>
                    <a:pt x="297" y="290"/>
                  </a:cubicBezTo>
                  <a:cubicBezTo>
                    <a:pt x="305" y="297"/>
                    <a:pt x="318" y="307"/>
                    <a:pt x="327" y="313"/>
                  </a:cubicBezTo>
                  <a:cubicBezTo>
                    <a:pt x="335" y="319"/>
                    <a:pt x="354" y="329"/>
                    <a:pt x="357" y="333"/>
                  </a:cubicBezTo>
                  <a:cubicBezTo>
                    <a:pt x="359" y="337"/>
                    <a:pt x="364" y="341"/>
                    <a:pt x="365" y="343"/>
                  </a:cubicBezTo>
                  <a:cubicBezTo>
                    <a:pt x="367" y="344"/>
                    <a:pt x="367" y="347"/>
                    <a:pt x="370" y="347"/>
                  </a:cubicBezTo>
                  <a:cubicBezTo>
                    <a:pt x="372" y="346"/>
                    <a:pt x="369" y="344"/>
                    <a:pt x="369" y="342"/>
                  </a:cubicBezTo>
                  <a:cubicBezTo>
                    <a:pt x="369" y="340"/>
                    <a:pt x="370" y="335"/>
                    <a:pt x="368" y="332"/>
                  </a:cubicBezTo>
                  <a:cubicBezTo>
                    <a:pt x="370" y="333"/>
                    <a:pt x="375" y="336"/>
                    <a:pt x="378" y="336"/>
                  </a:cubicBezTo>
                  <a:cubicBezTo>
                    <a:pt x="381" y="337"/>
                    <a:pt x="382" y="337"/>
                    <a:pt x="384" y="338"/>
                  </a:cubicBezTo>
                  <a:cubicBezTo>
                    <a:pt x="385" y="339"/>
                    <a:pt x="385" y="341"/>
                    <a:pt x="386" y="340"/>
                  </a:cubicBezTo>
                  <a:cubicBezTo>
                    <a:pt x="388" y="338"/>
                    <a:pt x="387" y="336"/>
                    <a:pt x="384" y="331"/>
                  </a:cubicBezTo>
                  <a:cubicBezTo>
                    <a:pt x="384" y="331"/>
                    <a:pt x="385" y="331"/>
                    <a:pt x="386" y="332"/>
                  </a:cubicBezTo>
                  <a:cubicBezTo>
                    <a:pt x="387" y="334"/>
                    <a:pt x="389" y="333"/>
                    <a:pt x="389" y="333"/>
                  </a:cubicBezTo>
                  <a:cubicBezTo>
                    <a:pt x="389" y="333"/>
                    <a:pt x="388" y="330"/>
                    <a:pt x="387" y="327"/>
                  </a:cubicBezTo>
                  <a:cubicBezTo>
                    <a:pt x="386" y="324"/>
                    <a:pt x="385" y="322"/>
                    <a:pt x="384" y="320"/>
                  </a:cubicBezTo>
                  <a:cubicBezTo>
                    <a:pt x="382" y="318"/>
                    <a:pt x="376" y="317"/>
                    <a:pt x="376" y="317"/>
                  </a:cubicBezTo>
                  <a:cubicBezTo>
                    <a:pt x="376" y="317"/>
                    <a:pt x="375" y="316"/>
                    <a:pt x="374" y="314"/>
                  </a:cubicBezTo>
                  <a:cubicBezTo>
                    <a:pt x="372" y="313"/>
                    <a:pt x="361" y="314"/>
                    <a:pt x="360" y="313"/>
                  </a:cubicBezTo>
                  <a:cubicBezTo>
                    <a:pt x="359" y="313"/>
                    <a:pt x="345" y="301"/>
                    <a:pt x="344" y="298"/>
                  </a:cubicBezTo>
                  <a:cubicBezTo>
                    <a:pt x="342" y="296"/>
                    <a:pt x="345" y="290"/>
                    <a:pt x="347" y="291"/>
                  </a:cubicBezTo>
                  <a:cubicBezTo>
                    <a:pt x="349" y="292"/>
                    <a:pt x="355" y="293"/>
                    <a:pt x="358" y="297"/>
                  </a:cubicBezTo>
                  <a:cubicBezTo>
                    <a:pt x="360" y="299"/>
                    <a:pt x="364" y="303"/>
                    <a:pt x="366" y="305"/>
                  </a:cubicBezTo>
                  <a:cubicBezTo>
                    <a:pt x="369" y="307"/>
                    <a:pt x="367" y="308"/>
                    <a:pt x="369" y="308"/>
                  </a:cubicBezTo>
                  <a:cubicBezTo>
                    <a:pt x="370" y="307"/>
                    <a:pt x="371" y="305"/>
                    <a:pt x="369" y="302"/>
                  </a:cubicBezTo>
                  <a:cubicBezTo>
                    <a:pt x="369" y="302"/>
                    <a:pt x="371" y="302"/>
                    <a:pt x="374" y="302"/>
                  </a:cubicBezTo>
                  <a:cubicBezTo>
                    <a:pt x="376" y="303"/>
                    <a:pt x="379" y="303"/>
                    <a:pt x="380" y="305"/>
                  </a:cubicBezTo>
                  <a:cubicBezTo>
                    <a:pt x="381" y="307"/>
                    <a:pt x="381" y="309"/>
                    <a:pt x="382" y="308"/>
                  </a:cubicBezTo>
                  <a:cubicBezTo>
                    <a:pt x="383" y="306"/>
                    <a:pt x="383" y="301"/>
                    <a:pt x="378" y="294"/>
                  </a:cubicBezTo>
                  <a:cubicBezTo>
                    <a:pt x="378" y="294"/>
                    <a:pt x="382" y="294"/>
                    <a:pt x="384" y="296"/>
                  </a:cubicBezTo>
                  <a:cubicBezTo>
                    <a:pt x="385" y="294"/>
                    <a:pt x="380" y="286"/>
                    <a:pt x="376" y="283"/>
                  </a:cubicBezTo>
                  <a:cubicBezTo>
                    <a:pt x="373" y="281"/>
                    <a:pt x="366" y="280"/>
                    <a:pt x="364" y="279"/>
                  </a:cubicBezTo>
                  <a:cubicBezTo>
                    <a:pt x="361" y="277"/>
                    <a:pt x="358" y="275"/>
                    <a:pt x="353" y="274"/>
                  </a:cubicBezTo>
                  <a:cubicBezTo>
                    <a:pt x="348" y="272"/>
                    <a:pt x="350" y="272"/>
                    <a:pt x="347" y="266"/>
                  </a:cubicBezTo>
                  <a:cubicBezTo>
                    <a:pt x="347" y="264"/>
                    <a:pt x="347" y="262"/>
                    <a:pt x="349" y="260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50" y="255"/>
                    <a:pt x="362" y="241"/>
                    <a:pt x="385" y="242"/>
                  </a:cubicBezTo>
                  <a:cubicBezTo>
                    <a:pt x="385" y="242"/>
                    <a:pt x="391" y="244"/>
                    <a:pt x="403" y="242"/>
                  </a:cubicBezTo>
                  <a:cubicBezTo>
                    <a:pt x="416" y="240"/>
                    <a:pt x="430" y="250"/>
                    <a:pt x="437" y="253"/>
                  </a:cubicBezTo>
                  <a:cubicBezTo>
                    <a:pt x="445" y="256"/>
                    <a:pt x="459" y="249"/>
                    <a:pt x="465" y="248"/>
                  </a:cubicBezTo>
                  <a:cubicBezTo>
                    <a:pt x="470" y="246"/>
                    <a:pt x="478" y="244"/>
                    <a:pt x="482" y="237"/>
                  </a:cubicBezTo>
                  <a:cubicBezTo>
                    <a:pt x="487" y="229"/>
                    <a:pt x="478" y="218"/>
                    <a:pt x="472" y="205"/>
                  </a:cubicBezTo>
                  <a:cubicBezTo>
                    <a:pt x="467" y="192"/>
                    <a:pt x="459" y="182"/>
                    <a:pt x="457" y="173"/>
                  </a:cubicBezTo>
                  <a:cubicBezTo>
                    <a:pt x="458" y="151"/>
                    <a:pt x="446" y="148"/>
                    <a:pt x="446" y="148"/>
                  </a:cubicBezTo>
                  <a:cubicBezTo>
                    <a:pt x="446" y="148"/>
                    <a:pt x="434" y="137"/>
                    <a:pt x="428" y="123"/>
                  </a:cubicBezTo>
                  <a:cubicBezTo>
                    <a:pt x="421" y="109"/>
                    <a:pt x="417" y="104"/>
                    <a:pt x="409" y="94"/>
                  </a:cubicBezTo>
                  <a:cubicBezTo>
                    <a:pt x="409" y="94"/>
                    <a:pt x="411" y="63"/>
                    <a:pt x="387" y="43"/>
                  </a:cubicBezTo>
                  <a:cubicBezTo>
                    <a:pt x="363" y="23"/>
                    <a:pt x="357" y="32"/>
                    <a:pt x="361" y="47"/>
                  </a:cubicBezTo>
                  <a:cubicBezTo>
                    <a:pt x="364" y="63"/>
                    <a:pt x="365" y="76"/>
                    <a:pt x="365" y="76"/>
                  </a:cubicBezTo>
                  <a:cubicBezTo>
                    <a:pt x="365" y="76"/>
                    <a:pt x="361" y="79"/>
                    <a:pt x="350" y="73"/>
                  </a:cubicBezTo>
                  <a:cubicBezTo>
                    <a:pt x="183" y="0"/>
                    <a:pt x="92" y="92"/>
                    <a:pt x="79" y="13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99"/>
            <p:cNvSpPr>
              <a:spLocks/>
            </p:cNvSpPr>
            <p:nvPr/>
          </p:nvSpPr>
          <p:spPr bwMode="auto">
            <a:xfrm>
              <a:off x="2894" y="1839"/>
              <a:ext cx="236" cy="290"/>
            </a:xfrm>
            <a:custGeom>
              <a:avLst/>
              <a:gdLst>
                <a:gd name="T0" fmla="*/ 3738 w 94"/>
                <a:gd name="T1" fmla="*/ 2711 h 109"/>
                <a:gd name="T2" fmla="*/ 1152 w 94"/>
                <a:gd name="T3" fmla="*/ 1203 h 109"/>
                <a:gd name="T4" fmla="*/ 1948 w 94"/>
                <a:gd name="T5" fmla="*/ 4558 h 109"/>
                <a:gd name="T6" fmla="*/ 2975 w 94"/>
                <a:gd name="T7" fmla="*/ 5465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100"/>
            <p:cNvSpPr>
              <a:spLocks/>
            </p:cNvSpPr>
            <p:nvPr/>
          </p:nvSpPr>
          <p:spPr bwMode="auto">
            <a:xfrm>
              <a:off x="3067" y="2004"/>
              <a:ext cx="33" cy="72"/>
            </a:xfrm>
            <a:custGeom>
              <a:avLst/>
              <a:gdLst>
                <a:gd name="T0" fmla="*/ 541 w 13"/>
                <a:gd name="T1" fmla="*/ 0 h 27"/>
                <a:gd name="T2" fmla="*/ 160 w 13"/>
                <a:gd name="T3" fmla="*/ 456 h 27"/>
                <a:gd name="T4" fmla="*/ 327 w 13"/>
                <a:gd name="T5" fmla="*/ 136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cubicBezTo>
                    <a:pt x="2" y="0"/>
                    <a:pt x="0" y="3"/>
                    <a:pt x="4" y="9"/>
                  </a:cubicBezTo>
                  <a:cubicBezTo>
                    <a:pt x="9" y="16"/>
                    <a:pt x="1" y="23"/>
                    <a:pt x="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101"/>
            <p:cNvSpPr>
              <a:spLocks/>
            </p:cNvSpPr>
            <p:nvPr/>
          </p:nvSpPr>
          <p:spPr bwMode="auto">
            <a:xfrm>
              <a:off x="3260" y="2321"/>
              <a:ext cx="65" cy="155"/>
            </a:xfrm>
            <a:custGeom>
              <a:avLst/>
              <a:gdLst>
                <a:gd name="T0" fmla="*/ 1020 w 26"/>
                <a:gd name="T1" fmla="*/ 0 h 58"/>
                <a:gd name="T2" fmla="*/ 238 w 26"/>
                <a:gd name="T3" fmla="*/ 2956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8">
                  <a:moveTo>
                    <a:pt x="26" y="0"/>
                  </a:moveTo>
                  <a:cubicBezTo>
                    <a:pt x="19" y="8"/>
                    <a:pt x="0" y="39"/>
                    <a:pt x="6" y="5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102"/>
            <p:cNvSpPr>
              <a:spLocks/>
            </p:cNvSpPr>
            <p:nvPr/>
          </p:nvSpPr>
          <p:spPr bwMode="auto">
            <a:xfrm>
              <a:off x="3242" y="2319"/>
              <a:ext cx="75" cy="141"/>
            </a:xfrm>
            <a:custGeom>
              <a:avLst/>
              <a:gdLst>
                <a:gd name="T0" fmla="*/ 1175 w 30"/>
                <a:gd name="T1" fmla="*/ 0 h 53"/>
                <a:gd name="T2" fmla="*/ 0 w 30"/>
                <a:gd name="T3" fmla="*/ 2655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4" y="5"/>
                    <a:pt x="1" y="44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103"/>
            <p:cNvSpPr>
              <a:spLocks/>
            </p:cNvSpPr>
            <p:nvPr/>
          </p:nvSpPr>
          <p:spPr bwMode="auto">
            <a:xfrm>
              <a:off x="3215" y="2313"/>
              <a:ext cx="97" cy="115"/>
            </a:xfrm>
            <a:custGeom>
              <a:avLst/>
              <a:gdLst>
                <a:gd name="T0" fmla="*/ 1490 w 39"/>
                <a:gd name="T1" fmla="*/ 0 h 43"/>
                <a:gd name="T2" fmla="*/ 0 w 39"/>
                <a:gd name="T3" fmla="*/ 220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39" y="0"/>
                  </a:moveTo>
                  <a:cubicBezTo>
                    <a:pt x="29" y="7"/>
                    <a:pt x="5" y="37"/>
                    <a:pt x="0" y="4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104"/>
            <p:cNvSpPr>
              <a:spLocks/>
            </p:cNvSpPr>
            <p:nvPr/>
          </p:nvSpPr>
          <p:spPr bwMode="auto">
            <a:xfrm>
              <a:off x="3407" y="2233"/>
              <a:ext cx="43" cy="19"/>
            </a:xfrm>
            <a:custGeom>
              <a:avLst/>
              <a:gdLst>
                <a:gd name="T0" fmla="*/ 698 w 17"/>
                <a:gd name="T1" fmla="*/ 0 h 7"/>
                <a:gd name="T2" fmla="*/ 0 w 17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17" y="0"/>
                  </a:moveTo>
                  <a:cubicBezTo>
                    <a:pt x="12" y="2"/>
                    <a:pt x="1" y="6"/>
                    <a:pt x="0" y="7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105"/>
            <p:cNvSpPr>
              <a:spLocks/>
            </p:cNvSpPr>
            <p:nvPr/>
          </p:nvSpPr>
          <p:spPr bwMode="auto">
            <a:xfrm>
              <a:off x="3407" y="2223"/>
              <a:ext cx="23" cy="21"/>
            </a:xfrm>
            <a:custGeom>
              <a:avLst/>
              <a:gdLst>
                <a:gd name="T0" fmla="*/ 386 w 9"/>
                <a:gd name="T1" fmla="*/ 0 h 8"/>
                <a:gd name="T2" fmla="*/ 0 w 9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1"/>
                    <a:pt x="1" y="7"/>
                    <a:pt x="0" y="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106"/>
            <p:cNvSpPr>
              <a:spLocks/>
            </p:cNvSpPr>
            <p:nvPr/>
          </p:nvSpPr>
          <p:spPr bwMode="auto">
            <a:xfrm>
              <a:off x="3402" y="2188"/>
              <a:ext cx="33" cy="51"/>
            </a:xfrm>
            <a:custGeom>
              <a:avLst/>
              <a:gdLst>
                <a:gd name="T0" fmla="*/ 541 w 13"/>
                <a:gd name="T1" fmla="*/ 0 h 19"/>
                <a:gd name="T2" fmla="*/ 0 w 13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8" y="3"/>
                    <a:pt x="1" y="15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107"/>
            <p:cNvSpPr>
              <a:spLocks/>
            </p:cNvSpPr>
            <p:nvPr/>
          </p:nvSpPr>
          <p:spPr bwMode="auto">
            <a:xfrm>
              <a:off x="3295" y="2329"/>
              <a:ext cx="35" cy="139"/>
            </a:xfrm>
            <a:custGeom>
              <a:avLst/>
              <a:gdLst>
                <a:gd name="T0" fmla="*/ 550 w 14"/>
                <a:gd name="T1" fmla="*/ 0 h 52"/>
                <a:gd name="T2" fmla="*/ 83 w 14"/>
                <a:gd name="T3" fmla="*/ 2657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10" y="5"/>
                    <a:pt x="0" y="36"/>
                    <a:pt x="2" y="52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108"/>
            <p:cNvSpPr>
              <a:spLocks/>
            </p:cNvSpPr>
            <p:nvPr/>
          </p:nvSpPr>
          <p:spPr bwMode="auto">
            <a:xfrm>
              <a:off x="3185" y="2305"/>
              <a:ext cx="127" cy="78"/>
            </a:xfrm>
            <a:custGeom>
              <a:avLst/>
              <a:gdLst>
                <a:gd name="T0" fmla="*/ 1960 w 51"/>
                <a:gd name="T1" fmla="*/ 0 h 29"/>
                <a:gd name="T2" fmla="*/ 0 w 51"/>
                <a:gd name="T3" fmla="*/ 152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7" y="2"/>
                    <a:pt x="14" y="24"/>
                    <a:pt x="0" y="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09"/>
            <p:cNvSpPr>
              <a:spLocks/>
            </p:cNvSpPr>
            <p:nvPr/>
          </p:nvSpPr>
          <p:spPr bwMode="auto">
            <a:xfrm>
              <a:off x="3410" y="2249"/>
              <a:ext cx="27" cy="8"/>
            </a:xfrm>
            <a:custGeom>
              <a:avLst/>
              <a:gdLst>
                <a:gd name="T0" fmla="*/ 0 w 11"/>
                <a:gd name="T1" fmla="*/ 93 h 3"/>
                <a:gd name="T2" fmla="*/ 398 w 1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3" y="1"/>
                    <a:pt x="6" y="0"/>
                    <a:pt x="11" y="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110"/>
            <p:cNvSpPr>
              <a:spLocks/>
            </p:cNvSpPr>
            <p:nvPr/>
          </p:nvSpPr>
          <p:spPr bwMode="auto">
            <a:xfrm>
              <a:off x="3217" y="2143"/>
              <a:ext cx="68" cy="69"/>
            </a:xfrm>
            <a:custGeom>
              <a:avLst/>
              <a:gdLst>
                <a:gd name="T0" fmla="*/ 1007 w 27"/>
                <a:gd name="T1" fmla="*/ 1085 h 26"/>
                <a:gd name="T2" fmla="*/ 685 w 27"/>
                <a:gd name="T3" fmla="*/ 295 h 26"/>
                <a:gd name="T4" fmla="*/ 50 w 27"/>
                <a:gd name="T5" fmla="*/ 507 h 26"/>
                <a:gd name="T6" fmla="*/ 368 w 27"/>
                <a:gd name="T7" fmla="*/ 1197 h 26"/>
                <a:gd name="T8" fmla="*/ 881 w 27"/>
                <a:gd name="T9" fmla="*/ 1085 h 26"/>
                <a:gd name="T10" fmla="*/ 1007 w 27"/>
                <a:gd name="T11" fmla="*/ 108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111"/>
            <p:cNvSpPr>
              <a:spLocks/>
            </p:cNvSpPr>
            <p:nvPr/>
          </p:nvSpPr>
          <p:spPr bwMode="auto">
            <a:xfrm>
              <a:off x="3222" y="2153"/>
              <a:ext cx="55" cy="56"/>
            </a:xfrm>
            <a:custGeom>
              <a:avLst/>
              <a:gdLst>
                <a:gd name="T0" fmla="*/ 125 w 22"/>
                <a:gd name="T1" fmla="*/ 248 h 21"/>
                <a:gd name="T2" fmla="*/ 625 w 22"/>
                <a:gd name="T3" fmla="*/ 149 h 21"/>
                <a:gd name="T4" fmla="*/ 708 w 22"/>
                <a:gd name="T5" fmla="*/ 819 h 21"/>
                <a:gd name="T6" fmla="*/ 208 w 22"/>
                <a:gd name="T7" fmla="*/ 909 h 21"/>
                <a:gd name="T8" fmla="*/ 125 w 22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112"/>
            <p:cNvSpPr>
              <a:spLocks/>
            </p:cNvSpPr>
            <p:nvPr/>
          </p:nvSpPr>
          <p:spPr bwMode="auto">
            <a:xfrm>
              <a:off x="3237" y="2169"/>
              <a:ext cx="23" cy="24"/>
            </a:xfrm>
            <a:custGeom>
              <a:avLst/>
              <a:gdLst>
                <a:gd name="T0" fmla="*/ 84 w 9"/>
                <a:gd name="T1" fmla="*/ 93 h 9"/>
                <a:gd name="T2" fmla="*/ 302 w 9"/>
                <a:gd name="T3" fmla="*/ 56 h 9"/>
                <a:gd name="T4" fmla="*/ 332 w 9"/>
                <a:gd name="T5" fmla="*/ 363 h 9"/>
                <a:gd name="T6" fmla="*/ 130 w 9"/>
                <a:gd name="T7" fmla="*/ 363 h 9"/>
                <a:gd name="T8" fmla="*/ 84 w 9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113"/>
            <p:cNvSpPr>
              <a:spLocks/>
            </p:cNvSpPr>
            <p:nvPr/>
          </p:nvSpPr>
          <p:spPr bwMode="auto">
            <a:xfrm>
              <a:off x="2682" y="2468"/>
              <a:ext cx="80" cy="40"/>
            </a:xfrm>
            <a:custGeom>
              <a:avLst/>
              <a:gdLst>
                <a:gd name="T0" fmla="*/ 1250 w 32"/>
                <a:gd name="T1" fmla="*/ 760 h 15"/>
                <a:gd name="T2" fmla="*/ 708 w 32"/>
                <a:gd name="T3" fmla="*/ 307 h 15"/>
                <a:gd name="T4" fmla="*/ 0 w 3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7" y="10"/>
                    <a:pt x="23" y="7"/>
                    <a:pt x="18" y="6"/>
                  </a:cubicBezTo>
                  <a:cubicBezTo>
                    <a:pt x="14" y="5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114"/>
            <p:cNvSpPr>
              <a:spLocks/>
            </p:cNvSpPr>
            <p:nvPr/>
          </p:nvSpPr>
          <p:spPr bwMode="auto">
            <a:xfrm>
              <a:off x="2659" y="2473"/>
              <a:ext cx="70" cy="40"/>
            </a:xfrm>
            <a:custGeom>
              <a:avLst/>
              <a:gdLst>
                <a:gd name="T0" fmla="*/ 1095 w 28"/>
                <a:gd name="T1" fmla="*/ 760 h 15"/>
                <a:gd name="T2" fmla="*/ 863 w 28"/>
                <a:gd name="T3" fmla="*/ 363 h 15"/>
                <a:gd name="T4" fmla="*/ 0 w 2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cubicBezTo>
                    <a:pt x="26" y="12"/>
                    <a:pt x="24" y="8"/>
                    <a:pt x="22" y="7"/>
                  </a:cubicBezTo>
                  <a:cubicBezTo>
                    <a:pt x="20" y="6"/>
                    <a:pt x="2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115"/>
            <p:cNvSpPr>
              <a:spLocks/>
            </p:cNvSpPr>
            <p:nvPr/>
          </p:nvSpPr>
          <p:spPr bwMode="auto">
            <a:xfrm>
              <a:off x="2644" y="2473"/>
              <a:ext cx="8" cy="19"/>
            </a:xfrm>
            <a:custGeom>
              <a:avLst/>
              <a:gdLst>
                <a:gd name="T0" fmla="*/ 149 w 3"/>
                <a:gd name="T1" fmla="*/ 383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4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116"/>
            <p:cNvSpPr>
              <a:spLocks/>
            </p:cNvSpPr>
            <p:nvPr/>
          </p:nvSpPr>
          <p:spPr bwMode="auto">
            <a:xfrm>
              <a:off x="2544" y="2441"/>
              <a:ext cx="238" cy="110"/>
            </a:xfrm>
            <a:custGeom>
              <a:avLst/>
              <a:gdLst>
                <a:gd name="T0" fmla="*/ 0 w 95"/>
                <a:gd name="T1" fmla="*/ 0 h 41"/>
                <a:gd name="T2" fmla="*/ 208 w 95"/>
                <a:gd name="T3" fmla="*/ 215 h 41"/>
                <a:gd name="T4" fmla="*/ 1180 w 95"/>
                <a:gd name="T5" fmla="*/ 735 h 41"/>
                <a:gd name="T6" fmla="*/ 1576 w 95"/>
                <a:gd name="T7" fmla="*/ 1505 h 41"/>
                <a:gd name="T8" fmla="*/ 1651 w 95"/>
                <a:gd name="T9" fmla="*/ 1604 h 41"/>
                <a:gd name="T10" fmla="*/ 1701 w 95"/>
                <a:gd name="T11" fmla="*/ 1757 h 41"/>
                <a:gd name="T12" fmla="*/ 1731 w 95"/>
                <a:gd name="T13" fmla="*/ 1663 h 41"/>
                <a:gd name="T14" fmla="*/ 1776 w 95"/>
                <a:gd name="T15" fmla="*/ 1446 h 41"/>
                <a:gd name="T16" fmla="*/ 1701 w 95"/>
                <a:gd name="T17" fmla="*/ 987 h 41"/>
                <a:gd name="T18" fmla="*/ 2277 w 95"/>
                <a:gd name="T19" fmla="*/ 1138 h 41"/>
                <a:gd name="T20" fmla="*/ 2673 w 95"/>
                <a:gd name="T21" fmla="*/ 1757 h 41"/>
                <a:gd name="T22" fmla="*/ 2874 w 95"/>
                <a:gd name="T23" fmla="*/ 1972 h 41"/>
                <a:gd name="T24" fmla="*/ 2956 w 95"/>
                <a:gd name="T25" fmla="*/ 2122 h 41"/>
                <a:gd name="T26" fmla="*/ 2956 w 95"/>
                <a:gd name="T27" fmla="*/ 1972 h 41"/>
                <a:gd name="T28" fmla="*/ 2906 w 95"/>
                <a:gd name="T29" fmla="*/ 1390 h 41"/>
                <a:gd name="T30" fmla="*/ 3194 w 95"/>
                <a:gd name="T31" fmla="*/ 1505 h 41"/>
                <a:gd name="T32" fmla="*/ 3427 w 95"/>
                <a:gd name="T33" fmla="*/ 1604 h 41"/>
                <a:gd name="T34" fmla="*/ 3507 w 95"/>
                <a:gd name="T35" fmla="*/ 1663 h 41"/>
                <a:gd name="T36" fmla="*/ 3507 w 95"/>
                <a:gd name="T37" fmla="*/ 1505 h 41"/>
                <a:gd name="T38" fmla="*/ 3427 w 95"/>
                <a:gd name="T39" fmla="*/ 1296 h 41"/>
                <a:gd name="T40" fmla="*/ 3615 w 95"/>
                <a:gd name="T41" fmla="*/ 1296 h 41"/>
                <a:gd name="T42" fmla="*/ 3740 w 95"/>
                <a:gd name="T43" fmla="*/ 1296 h 41"/>
                <a:gd name="T44" fmla="*/ 3665 w 95"/>
                <a:gd name="T45" fmla="*/ 1194 h 41"/>
                <a:gd name="T46" fmla="*/ 3352 w 95"/>
                <a:gd name="T47" fmla="*/ 770 h 41"/>
                <a:gd name="T48" fmla="*/ 2831 w 95"/>
                <a:gd name="T49" fmla="*/ 518 h 41"/>
                <a:gd name="T50" fmla="*/ 1380 w 95"/>
                <a:gd name="T51" fmla="*/ 461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117"/>
            <p:cNvSpPr>
              <a:spLocks/>
            </p:cNvSpPr>
            <p:nvPr/>
          </p:nvSpPr>
          <p:spPr bwMode="auto">
            <a:xfrm>
              <a:off x="3105" y="2529"/>
              <a:ext cx="70" cy="35"/>
            </a:xfrm>
            <a:custGeom>
              <a:avLst/>
              <a:gdLst>
                <a:gd name="T0" fmla="*/ 1095 w 28"/>
                <a:gd name="T1" fmla="*/ 681 h 13"/>
                <a:gd name="T2" fmla="*/ 675 w 28"/>
                <a:gd name="T3" fmla="*/ 253 h 13"/>
                <a:gd name="T4" fmla="*/ 0 w 2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25" y="9"/>
                    <a:pt x="20" y="6"/>
                    <a:pt x="17" y="5"/>
                  </a:cubicBezTo>
                  <a:cubicBezTo>
                    <a:pt x="14" y="5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118"/>
            <p:cNvSpPr>
              <a:spLocks/>
            </p:cNvSpPr>
            <p:nvPr/>
          </p:nvSpPr>
          <p:spPr bwMode="auto">
            <a:xfrm>
              <a:off x="3105" y="2543"/>
              <a:ext cx="30" cy="24"/>
            </a:xfrm>
            <a:custGeom>
              <a:avLst/>
              <a:gdLst>
                <a:gd name="T0" fmla="*/ 470 w 12"/>
                <a:gd name="T1" fmla="*/ 456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7"/>
                    <a:pt x="2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119"/>
            <p:cNvSpPr>
              <a:spLocks/>
            </p:cNvSpPr>
            <p:nvPr/>
          </p:nvSpPr>
          <p:spPr bwMode="auto">
            <a:xfrm>
              <a:off x="3097" y="2431"/>
              <a:ext cx="40" cy="56"/>
            </a:xfrm>
            <a:custGeom>
              <a:avLst/>
              <a:gdLst>
                <a:gd name="T0" fmla="*/ 625 w 16"/>
                <a:gd name="T1" fmla="*/ 1059 h 21"/>
                <a:gd name="T2" fmla="*/ 395 w 16"/>
                <a:gd name="T3" fmla="*/ 363 h 21"/>
                <a:gd name="T4" fmla="*/ 0 w 1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4" y="16"/>
                    <a:pt x="13" y="11"/>
                    <a:pt x="10" y="7"/>
                  </a:cubicBezTo>
                  <a:cubicBezTo>
                    <a:pt x="6" y="3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120"/>
            <p:cNvSpPr>
              <a:spLocks/>
            </p:cNvSpPr>
            <p:nvPr/>
          </p:nvSpPr>
          <p:spPr bwMode="auto">
            <a:xfrm>
              <a:off x="3132" y="2439"/>
              <a:ext cx="28" cy="26"/>
            </a:xfrm>
            <a:custGeom>
              <a:avLst/>
              <a:gdLst>
                <a:gd name="T0" fmla="*/ 461 w 11"/>
                <a:gd name="T1" fmla="*/ 460 h 10"/>
                <a:gd name="T2" fmla="*/ 0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3055" y="2380"/>
              <a:ext cx="27" cy="99"/>
            </a:xfrm>
            <a:custGeom>
              <a:avLst/>
              <a:gdLst>
                <a:gd name="T0" fmla="*/ 326 w 11"/>
                <a:gd name="T1" fmla="*/ 1897 h 37"/>
                <a:gd name="T2" fmla="*/ 398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9" y="37"/>
                  </a:moveTo>
                  <a:cubicBezTo>
                    <a:pt x="3" y="31"/>
                    <a:pt x="0" y="25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22"/>
            <p:cNvSpPr>
              <a:spLocks/>
            </p:cNvSpPr>
            <p:nvPr/>
          </p:nvSpPr>
          <p:spPr bwMode="auto">
            <a:xfrm>
              <a:off x="3130" y="2527"/>
              <a:ext cx="25" cy="1"/>
            </a:xfrm>
            <a:custGeom>
              <a:avLst/>
              <a:gdLst>
                <a:gd name="T0" fmla="*/ 395 w 10"/>
                <a:gd name="T1" fmla="*/ 0 h 1"/>
                <a:gd name="T2" fmla="*/ 0 w 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7" y="0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123"/>
            <p:cNvSpPr>
              <a:spLocks/>
            </p:cNvSpPr>
            <p:nvPr/>
          </p:nvSpPr>
          <p:spPr bwMode="auto">
            <a:xfrm>
              <a:off x="3125" y="1879"/>
              <a:ext cx="2" cy="21"/>
            </a:xfrm>
            <a:custGeom>
              <a:avLst/>
              <a:gdLst>
                <a:gd name="T0" fmla="*/ 16 w 1"/>
                <a:gd name="T1" fmla="*/ 0 h 8"/>
                <a:gd name="T2" fmla="*/ 0 w 1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Oval 124"/>
            <p:cNvSpPr>
              <a:spLocks noChangeArrowheads="1"/>
            </p:cNvSpPr>
            <p:nvPr/>
          </p:nvSpPr>
          <p:spPr bwMode="auto">
            <a:xfrm>
              <a:off x="3235" y="2167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62" name="Freeform 125"/>
            <p:cNvSpPr>
              <a:spLocks/>
            </p:cNvSpPr>
            <p:nvPr/>
          </p:nvSpPr>
          <p:spPr bwMode="auto">
            <a:xfrm>
              <a:off x="3120" y="1964"/>
              <a:ext cx="22" cy="21"/>
            </a:xfrm>
            <a:custGeom>
              <a:avLst/>
              <a:gdLst>
                <a:gd name="T0" fmla="*/ 71 w 9"/>
                <a:gd name="T1" fmla="*/ 378 h 8"/>
                <a:gd name="T2" fmla="*/ 323 w 9"/>
                <a:gd name="T3" fmla="*/ 89 h 8"/>
                <a:gd name="T4" fmla="*/ 0 w 9"/>
                <a:gd name="T5" fmla="*/ 20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5" y="7"/>
                    <a:pt x="9" y="6"/>
                    <a:pt x="9" y="2"/>
                  </a:cubicBezTo>
                  <a:cubicBezTo>
                    <a:pt x="6" y="0"/>
                    <a:pt x="2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26"/>
            <p:cNvSpPr>
              <a:spLocks/>
            </p:cNvSpPr>
            <p:nvPr/>
          </p:nvSpPr>
          <p:spPr bwMode="auto">
            <a:xfrm>
              <a:off x="3075" y="2113"/>
              <a:ext cx="7" cy="11"/>
            </a:xfrm>
            <a:custGeom>
              <a:avLst/>
              <a:gdLst>
                <a:gd name="T0" fmla="*/ 28 w 3"/>
                <a:gd name="T1" fmla="*/ 22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3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27"/>
            <p:cNvSpPr>
              <a:spLocks/>
            </p:cNvSpPr>
            <p:nvPr/>
          </p:nvSpPr>
          <p:spPr bwMode="auto">
            <a:xfrm>
              <a:off x="3090" y="1996"/>
              <a:ext cx="2" cy="11"/>
            </a:xfrm>
            <a:custGeom>
              <a:avLst/>
              <a:gdLst>
                <a:gd name="T0" fmla="*/ 16 w 1"/>
                <a:gd name="T1" fmla="*/ 22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E6E6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28"/>
            <p:cNvSpPr>
              <a:spLocks/>
            </p:cNvSpPr>
            <p:nvPr/>
          </p:nvSpPr>
          <p:spPr bwMode="auto">
            <a:xfrm>
              <a:off x="3107" y="2540"/>
              <a:ext cx="8" cy="11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29"/>
            <p:cNvSpPr>
              <a:spLocks/>
            </p:cNvSpPr>
            <p:nvPr/>
          </p:nvSpPr>
          <p:spPr bwMode="auto">
            <a:xfrm>
              <a:off x="3100" y="2431"/>
              <a:ext cx="7" cy="10"/>
            </a:xfrm>
            <a:custGeom>
              <a:avLst/>
              <a:gdLst>
                <a:gd name="T0" fmla="*/ 0 w 3"/>
                <a:gd name="T1" fmla="*/ 15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30"/>
            <p:cNvSpPr>
              <a:spLocks/>
            </p:cNvSpPr>
            <p:nvPr/>
          </p:nvSpPr>
          <p:spPr bwMode="auto">
            <a:xfrm>
              <a:off x="3115" y="2447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100290" y="122592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Fractions </a:t>
            </a:r>
            <a:r>
              <a:rPr lang="fr-FR" dirty="0" err="1" smtClean="0"/>
              <a:t>stromales</a:t>
            </a:r>
            <a:r>
              <a:rPr lang="fr-FR" dirty="0"/>
              <a:t> </a:t>
            </a:r>
          </a:p>
        </p:txBody>
      </p:sp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2739768" y="1562216"/>
            <a:ext cx="728235" cy="392545"/>
            <a:chOff x="1872" y="1257"/>
            <a:chExt cx="2002" cy="1766"/>
          </a:xfrm>
        </p:grpSpPr>
        <p:sp>
          <p:nvSpPr>
            <p:cNvPr id="69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5289043" y="1211193"/>
            <a:ext cx="333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Tri/Enrichissement </a:t>
            </a:r>
            <a:r>
              <a:rPr lang="fr-FR" dirty="0" smtClean="0"/>
              <a:t>CD45+, F4/80</a:t>
            </a:r>
            <a:r>
              <a:rPr lang="fr-FR" baseline="30000" dirty="0" smtClean="0"/>
              <a:t>+</a:t>
            </a:r>
            <a:endParaRPr lang="fr-FR" baseline="30000" dirty="0"/>
          </a:p>
        </p:txBody>
      </p:sp>
      <p:sp>
        <p:nvSpPr>
          <p:cNvPr id="81" name="ZoneTexte 80"/>
          <p:cNvSpPr txBox="1"/>
          <p:nvPr/>
        </p:nvSpPr>
        <p:spPr>
          <a:xfrm>
            <a:off x="6194323" y="235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5651765" y="3161277"/>
            <a:ext cx="197406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Single </a:t>
            </a:r>
            <a:r>
              <a:rPr lang="fr-FR" dirty="0" err="1" smtClean="0"/>
              <a:t>cell</a:t>
            </a:r>
            <a:r>
              <a:rPr lang="fr-FR" dirty="0" smtClean="0"/>
              <a:t> librairies</a:t>
            </a:r>
          </a:p>
          <a:p>
            <a:r>
              <a:rPr lang="fr-FR" dirty="0" smtClean="0"/>
              <a:t>(10X </a:t>
            </a:r>
            <a:r>
              <a:rPr lang="fr-FR" dirty="0" err="1" smtClean="0"/>
              <a:t>chromium</a:t>
            </a:r>
            <a:r>
              <a:rPr lang="fr-FR" dirty="0"/>
              <a:t>)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4626973" y="1859348"/>
            <a:ext cx="448741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WT:7000 cellules injectées (2000 séquencées)</a:t>
            </a:r>
          </a:p>
          <a:p>
            <a:r>
              <a:rPr lang="fr-FR" dirty="0" smtClean="0"/>
              <a:t>NS: </a:t>
            </a:r>
            <a:r>
              <a:rPr lang="fr-FR" dirty="0" smtClean="0"/>
              <a:t>4600 cellules injectées (1400 séquencées)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111659" y="3161277"/>
            <a:ext cx="199841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Séquençage</a:t>
            </a:r>
          </a:p>
          <a:p>
            <a:r>
              <a:rPr lang="en-US" dirty="0" err="1"/>
              <a:t>Illumina</a:t>
            </a:r>
            <a:r>
              <a:rPr lang="en-US" dirty="0"/>
              <a:t> HiSeq3000 </a:t>
            </a:r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376048" y="4405268"/>
            <a:ext cx="19738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284,897,143 reads </a:t>
            </a:r>
            <a:endParaRPr lang="en-US" dirty="0" smtClean="0"/>
          </a:p>
        </p:txBody>
      </p:sp>
      <p:sp>
        <p:nvSpPr>
          <p:cNvPr id="87" name="ZoneTexte 86"/>
          <p:cNvSpPr txBox="1"/>
          <p:nvPr/>
        </p:nvSpPr>
        <p:spPr>
          <a:xfrm>
            <a:off x="306625" y="3161277"/>
            <a:ext cx="2417812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Démultiplexage</a:t>
            </a:r>
          </a:p>
          <a:p>
            <a:r>
              <a:rPr lang="fr-FR" dirty="0" err="1" smtClean="0"/>
              <a:t>Genome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 smtClean="0"/>
          </a:p>
          <a:p>
            <a:r>
              <a:rPr lang="fr-FR" dirty="0" smtClean="0"/>
              <a:t>Gene-expression matrix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2389466" y="4653882"/>
            <a:ext cx="1637174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Filtres</a:t>
            </a:r>
          </a:p>
          <a:p>
            <a:r>
              <a:rPr lang="fr-FR" dirty="0" smtClean="0"/>
              <a:t>100&lt;UMI&lt;1000</a:t>
            </a:r>
          </a:p>
          <a:p>
            <a:r>
              <a:rPr lang="fr-FR" dirty="0" smtClean="0"/>
              <a:t>Multiplets</a:t>
            </a:r>
          </a:p>
          <a:p>
            <a:r>
              <a:rPr lang="fr-FR" dirty="0"/>
              <a:t>&gt;</a:t>
            </a:r>
            <a:r>
              <a:rPr lang="fr-FR" dirty="0" smtClean="0"/>
              <a:t>20% </a:t>
            </a:r>
            <a:r>
              <a:rPr lang="fr-FR" dirty="0" err="1" smtClean="0"/>
              <a:t>mtRNA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6521054" y="4653882"/>
            <a:ext cx="1868458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Analyses</a:t>
            </a:r>
          </a:p>
          <a:p>
            <a:r>
              <a:rPr lang="fr-FR" dirty="0" smtClean="0"/>
              <a:t>Seurat ou C-loupe</a:t>
            </a:r>
          </a:p>
          <a:p>
            <a:r>
              <a:rPr lang="fr-FR" dirty="0" err="1" smtClean="0"/>
              <a:t>Clustering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PCA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4705389" y="5126951"/>
            <a:ext cx="11673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1856 cells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08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4087" y="42007"/>
            <a:ext cx="72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Caractérisation des macrophages par single </a:t>
            </a:r>
            <a:r>
              <a:rPr lang="fr-FR" sz="2400" b="1" dirty="0" err="1" smtClean="0"/>
              <a:t>cell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RNAseq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" y="699035"/>
            <a:ext cx="3183938" cy="2946782"/>
          </a:xfrm>
          <a:prstGeom prst="rect">
            <a:avLst/>
          </a:prstGeom>
        </p:spPr>
      </p:pic>
      <p:grpSp>
        <p:nvGrpSpPr>
          <p:cNvPr id="6" name="Groupe 43"/>
          <p:cNvGrpSpPr/>
          <p:nvPr/>
        </p:nvGrpSpPr>
        <p:grpSpPr>
          <a:xfrm>
            <a:off x="482938" y="3880005"/>
            <a:ext cx="2982414" cy="2591272"/>
            <a:chOff x="2719573" y="2105171"/>
            <a:chExt cx="2359711" cy="226609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455" y="2108651"/>
              <a:ext cx="2272829" cy="224710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/>
            <a:srcRect l="83739"/>
            <a:stretch/>
          </p:blipFill>
          <p:spPr>
            <a:xfrm rot="10800000">
              <a:off x="2719573" y="2105171"/>
              <a:ext cx="396226" cy="599649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856172" y="2122261"/>
              <a:ext cx="879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WT (1056)</a:t>
              </a:r>
              <a:endParaRPr lang="fr-FR" sz="105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856172" y="2431351"/>
              <a:ext cx="7744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NS (800)</a:t>
              </a:r>
              <a:endParaRPr lang="fr-FR" sz="105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52839" y="2133208"/>
              <a:ext cx="2292733" cy="2238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3903512" y="590211"/>
            <a:ext cx="2285657" cy="6130512"/>
            <a:chOff x="3449380" y="2139249"/>
            <a:chExt cx="3301902" cy="5584641"/>
          </a:xfrm>
        </p:grpSpPr>
        <p:pic>
          <p:nvPicPr>
            <p:cNvPr id="13" name="Image 12" descr="heatma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840712" y="3813320"/>
              <a:ext cx="5584641" cy="2236499"/>
            </a:xfrm>
            <a:prstGeom prst="rect">
              <a:avLst/>
            </a:prstGeom>
          </p:spPr>
        </p:pic>
        <p:pic>
          <p:nvPicPr>
            <p:cNvPr id="14" name="Image 13" descr="WT NS heatma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21753" y="4511803"/>
              <a:ext cx="5535795" cy="88054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743380" y="2268348"/>
              <a:ext cx="276941" cy="418538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3118" y="6766571"/>
              <a:ext cx="170076" cy="665449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endCxn id="16" idx="0"/>
            </p:cNvCxnSpPr>
            <p:nvPr/>
          </p:nvCxnSpPr>
          <p:spPr>
            <a:xfrm>
              <a:off x="4018861" y="2686886"/>
              <a:ext cx="999295" cy="40796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>
            <a:off x="7726187" y="2285981"/>
            <a:ext cx="1517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Cluster 6 vs </a:t>
            </a:r>
            <a:r>
              <a:rPr lang="fr-FR" sz="1100" dirty="0" err="1" smtClean="0"/>
              <a:t>others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6798018" y="2285981"/>
            <a:ext cx="789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NS vs WT</a:t>
            </a:r>
            <a:endParaRPr lang="fr-FR" sz="11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7727921" y="2547591"/>
            <a:ext cx="0" cy="1900645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72194" y="2540422"/>
            <a:ext cx="2379431" cy="19114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55714"/>
              </p:ext>
            </p:extLst>
          </p:nvPr>
        </p:nvGraphicFramePr>
        <p:xfrm>
          <a:off x="6586874" y="2540422"/>
          <a:ext cx="2364751" cy="19114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6134"/>
                <a:gridCol w="365760"/>
                <a:gridCol w="378823"/>
                <a:gridCol w="457200"/>
                <a:gridCol w="339634"/>
                <a:gridCol w="457200"/>
              </a:tblGrid>
              <a:tr h="2757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Gene</a:t>
                      </a:r>
                    </a:p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Name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Log2FC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P</a:t>
                      </a:r>
                      <a:r>
                        <a:rPr lang="fr-FR" sz="700" u="none" strike="noStrike" dirty="0">
                          <a:effectLst/>
                        </a:rPr>
                        <a:t>-Value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Gene</a:t>
                      </a:r>
                    </a:p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Name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Log2FC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 </a:t>
                      </a:r>
                      <a:r>
                        <a:rPr lang="fr-FR" sz="700" u="none" strike="noStrike" dirty="0">
                          <a:effectLst/>
                        </a:rPr>
                        <a:t>P-Value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Fcna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5.86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4.53e-35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Fabp7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5.87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2.74-66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Clec4f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5.41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2.09e-35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Vsig4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5.80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2.74-66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Cd5l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4.83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5.35e-30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Cd163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5.62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4.16e-46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Vsig4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4.83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1.10e-25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C6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5.44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7.32e-48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Fabp7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4.62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3.70e-24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Folr2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5.42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2.65e-59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Apoc1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3.85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4.23e-20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Marco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5.41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1.20e-30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Slc40a1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3.29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5.88e-16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Cd5l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5.38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1.63e-63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Sdc3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2.55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7.24e-12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Fcna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5.29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1.85e-60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C1qa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2.53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6.50e-13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Clec4f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5.23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7.89e-62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  <a:tr h="1635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Cfp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2.48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3.81e-12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Timd4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5.19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 smtClean="0">
                          <a:effectLst/>
                        </a:rPr>
                        <a:t>1.41e-46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4" marR="6154" marT="6154" marB="0" anchor="ctr"/>
                </a:tc>
              </a:tr>
            </a:tbl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6537400" y="50235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Macrophages résidents </a:t>
            </a:r>
          </a:p>
          <a:p>
            <a:pPr algn="ctr"/>
            <a:r>
              <a:rPr lang="fr-FR" dirty="0" smtClean="0"/>
              <a:t>(cellules de </a:t>
            </a:r>
            <a:r>
              <a:rPr lang="fr-FR" dirty="0" err="1" smtClean="0"/>
              <a:t>Kupffer</a:t>
            </a:r>
            <a:r>
              <a:rPr lang="fr-FR" dirty="0" smtClean="0"/>
              <a:t>)</a:t>
            </a:r>
          </a:p>
          <a:p>
            <a:pPr algn="ctr"/>
            <a:r>
              <a:rPr lang="fr-FR" dirty="0" smtClean="0"/>
              <a:t>Polarisation M1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67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043" y="26377"/>
            <a:ext cx="854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Mise en évidence d’une sous-population de macrophages hépatiques associée à l’</a:t>
            </a:r>
            <a:r>
              <a:rPr lang="fr-FR" sz="2400" b="1" dirty="0" err="1" smtClean="0"/>
              <a:t>insulino</a:t>
            </a:r>
            <a:r>
              <a:rPr lang="fr-FR" sz="2400" b="1" dirty="0" smtClean="0"/>
              <a:t>-résistance du </a:t>
            </a:r>
            <a:r>
              <a:rPr lang="fr-FR" sz="2400" b="1" dirty="0" smtClean="0"/>
              <a:t>NS 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4" y="3358747"/>
            <a:ext cx="3357896" cy="21688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7" y="3050910"/>
            <a:ext cx="3398716" cy="24766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8381" y="5795639"/>
            <a:ext cx="599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Hyperprolifération</a:t>
            </a:r>
            <a:r>
              <a:rPr lang="fr-FR" dirty="0" smtClean="0"/>
              <a:t>/moins d’apoptose des cellules de </a:t>
            </a:r>
            <a:r>
              <a:rPr lang="fr-FR" dirty="0" err="1" smtClean="0"/>
              <a:t>Kupffer</a:t>
            </a:r>
            <a:r>
              <a:rPr lang="fr-FR" dirty="0" smtClean="0"/>
              <a:t>? </a:t>
            </a:r>
          </a:p>
          <a:p>
            <a:r>
              <a:rPr lang="fr-FR" dirty="0" smtClean="0"/>
              <a:t>Infiltration de monocytes circulants acquérant phénotype CK?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0" y="894561"/>
            <a:ext cx="3190807" cy="22561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4" y="1071465"/>
            <a:ext cx="2906596" cy="20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r 42"/>
          <p:cNvGrpSpPr/>
          <p:nvPr/>
        </p:nvGrpSpPr>
        <p:grpSpPr>
          <a:xfrm>
            <a:off x="3473036" y="1556334"/>
            <a:ext cx="2005677" cy="4333876"/>
            <a:chOff x="5001646" y="1622058"/>
            <a:chExt cx="2005677" cy="4333876"/>
          </a:xfrm>
        </p:grpSpPr>
        <p:grpSp>
          <p:nvGrpSpPr>
            <p:cNvPr id="5" name="Grouper 37"/>
            <p:cNvGrpSpPr/>
            <p:nvPr/>
          </p:nvGrpSpPr>
          <p:grpSpPr>
            <a:xfrm>
              <a:off x="5001646" y="1744527"/>
              <a:ext cx="2005677" cy="4140352"/>
              <a:chOff x="3369209" y="1691528"/>
              <a:chExt cx="2854701" cy="4419755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3835786" y="2857674"/>
                <a:ext cx="1921535" cy="55148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 smtClean="0">
                    <a:solidFill>
                      <a:srgbClr val="FF0000"/>
                    </a:solidFill>
                  </a:rPr>
                  <a:t>SHP2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3369209" y="5717027"/>
                <a:ext cx="2854701" cy="39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/>
                  <a:t>Résistance insuline</a:t>
                </a:r>
                <a:endParaRPr lang="fr-FR" b="1" dirty="0"/>
              </a:p>
            </p:txBody>
          </p:sp>
          <p:cxnSp>
            <p:nvCxnSpPr>
              <p:cNvPr id="8" name="Connecteur droit avec flèche 7"/>
              <p:cNvCxnSpPr/>
              <p:nvPr/>
            </p:nvCxnSpPr>
            <p:spPr>
              <a:xfrm>
                <a:off x="4796553" y="3617765"/>
                <a:ext cx="0" cy="20555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ZoneTexte 8"/>
              <p:cNvSpPr txBox="1"/>
              <p:nvPr/>
            </p:nvSpPr>
            <p:spPr>
              <a:xfrm>
                <a:off x="3798136" y="1691528"/>
                <a:ext cx="1996831" cy="39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O</a:t>
                </a:r>
                <a:r>
                  <a:rPr lang="fr-FR" b="1" smtClean="0"/>
                  <a:t>bésité/DT2</a:t>
                </a:r>
                <a:endParaRPr lang="fr-FR" b="1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678957" y="4343207"/>
                <a:ext cx="2235192" cy="689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Fonction altérée</a:t>
                </a:r>
                <a:endParaRPr lang="fr-FR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094682" y="1622058"/>
              <a:ext cx="1819595" cy="43338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54577" y="3643801"/>
              <a:ext cx="3748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accent5"/>
                  </a:solidFill>
                </a:rPr>
                <a:t>?</a:t>
              </a:r>
              <a:endParaRPr lang="fr-FR" sz="3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1182229" y="1542791"/>
            <a:ext cx="2005677" cy="4333876"/>
            <a:chOff x="2657295" y="1608515"/>
            <a:chExt cx="2005677" cy="4333876"/>
          </a:xfrm>
        </p:grpSpPr>
        <p:cxnSp>
          <p:nvCxnSpPr>
            <p:cNvPr id="4" name="Connecteur droit avec flèche 3"/>
            <p:cNvCxnSpPr/>
            <p:nvPr/>
          </p:nvCxnSpPr>
          <p:spPr>
            <a:xfrm>
              <a:off x="3647492" y="3519607"/>
              <a:ext cx="0" cy="19255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er 37"/>
            <p:cNvGrpSpPr/>
            <p:nvPr/>
          </p:nvGrpSpPr>
          <p:grpSpPr>
            <a:xfrm>
              <a:off x="2657295" y="1742866"/>
              <a:ext cx="2005677" cy="4142014"/>
              <a:chOff x="3337004" y="1784825"/>
              <a:chExt cx="2854699" cy="4421528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3835793" y="2943295"/>
                <a:ext cx="1921535" cy="55148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 smtClean="0"/>
                  <a:t>SHP2</a:t>
                </a:r>
                <a:endParaRPr lang="fr-FR" sz="2000" dirty="0"/>
              </a:p>
            </p:txBody>
          </p:sp>
          <p:sp>
            <p:nvSpPr>
              <p:cNvPr id="13" name="Étoile à 4 branches 12"/>
              <p:cNvSpPr/>
              <p:nvPr/>
            </p:nvSpPr>
            <p:spPr>
              <a:xfrm>
                <a:off x="3913632" y="2765831"/>
                <a:ext cx="490159" cy="417789"/>
              </a:xfrm>
              <a:prstGeom prst="star4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337004" y="5812098"/>
                <a:ext cx="2854699" cy="394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/>
                  <a:t>Résistance insuline</a:t>
                </a:r>
                <a:endParaRPr lang="fr-FR" b="1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558535" y="1784825"/>
                <a:ext cx="634537" cy="394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NS</a:t>
                </a:r>
                <a:endParaRPr lang="fr-FR" b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469432" y="4136404"/>
                <a:ext cx="2589847" cy="394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Altération</a:t>
                </a:r>
                <a:endParaRPr lang="fr-FR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750337" y="1608515"/>
              <a:ext cx="1819595" cy="43338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664584" y="4836351"/>
              <a:ext cx="3748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accent5"/>
                  </a:solidFill>
                </a:rPr>
                <a:t>?</a:t>
              </a:r>
              <a:endParaRPr lang="fr-FR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Double flèche horizontale 28"/>
          <p:cNvSpPr/>
          <p:nvPr/>
        </p:nvSpPr>
        <p:spPr>
          <a:xfrm>
            <a:off x="2765155" y="4660182"/>
            <a:ext cx="1130632" cy="51466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r 43"/>
          <p:cNvGrpSpPr/>
          <p:nvPr/>
        </p:nvGrpSpPr>
        <p:grpSpPr>
          <a:xfrm>
            <a:off x="5763845" y="1558160"/>
            <a:ext cx="1980029" cy="4333876"/>
            <a:chOff x="7172551" y="1623884"/>
            <a:chExt cx="1980029" cy="4333876"/>
          </a:xfrm>
        </p:grpSpPr>
        <p:grpSp>
          <p:nvGrpSpPr>
            <p:cNvPr id="31" name="Grouper 37"/>
            <p:cNvGrpSpPr/>
            <p:nvPr/>
          </p:nvGrpSpPr>
          <p:grpSpPr>
            <a:xfrm>
              <a:off x="7172551" y="1746353"/>
              <a:ext cx="1980029" cy="4140352"/>
              <a:chOff x="3387466" y="1691528"/>
              <a:chExt cx="2818195" cy="4419755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3835786" y="2857674"/>
                <a:ext cx="1921535" cy="55148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 smtClean="0">
                    <a:solidFill>
                      <a:srgbClr val="008000"/>
                    </a:solidFill>
                  </a:rPr>
                  <a:t>SHP2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3387466" y="5717027"/>
                <a:ext cx="2818195" cy="39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/>
                  <a:t>Sensibilité insuline</a:t>
                </a:r>
                <a:endParaRPr lang="fr-FR" b="1" dirty="0"/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>
                <a:off x="4796553" y="3617765"/>
                <a:ext cx="0" cy="205551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3798136" y="1691528"/>
                <a:ext cx="1996831" cy="39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O</a:t>
                </a:r>
                <a:r>
                  <a:rPr lang="fr-FR" b="1" smtClean="0"/>
                  <a:t>bésité/DT2</a:t>
                </a:r>
                <a:endParaRPr lang="fr-FR" b="1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3678957" y="4343207"/>
                <a:ext cx="2235192" cy="68994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Restauration fonction </a:t>
                </a:r>
                <a:endParaRPr lang="fr-FR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252759" y="1623884"/>
              <a:ext cx="1819595" cy="43338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212654" y="3645627"/>
              <a:ext cx="3748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accent5"/>
                  </a:solidFill>
                </a:rPr>
                <a:t>?</a:t>
              </a:r>
              <a:endParaRPr lang="fr-FR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488012" y="2099319"/>
              <a:ext cx="1295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8000"/>
                  </a:solidFill>
                </a:rPr>
                <a:t>+ inhibiteur 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768246" y="1975753"/>
              <a:ext cx="3748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accent5"/>
                  </a:solidFill>
                </a:rPr>
                <a:t>?</a:t>
              </a:r>
              <a:endParaRPr lang="fr-FR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0" name="Double flèche horizontale 39"/>
          <p:cNvSpPr/>
          <p:nvPr/>
        </p:nvSpPr>
        <p:spPr>
          <a:xfrm>
            <a:off x="5055962" y="4660182"/>
            <a:ext cx="1130632" cy="51466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39243" y="26377"/>
            <a:ext cx="854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Mécanisme généralisable à l’</a:t>
            </a:r>
            <a:r>
              <a:rPr lang="fr-FR" sz="2400" b="1" dirty="0" err="1" smtClean="0"/>
              <a:t>insulino</a:t>
            </a:r>
            <a:r>
              <a:rPr lang="fr-FR" sz="2400" b="1" dirty="0" smtClean="0"/>
              <a:t>-résistance induite par l’obésité?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5237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9243" y="26377"/>
            <a:ext cx="854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Mécanisme généralisable à l’</a:t>
            </a:r>
            <a:r>
              <a:rPr lang="fr-FR" sz="2400" b="1" dirty="0" err="1" smtClean="0"/>
              <a:t>insulino</a:t>
            </a:r>
            <a:r>
              <a:rPr lang="fr-FR" sz="2400" b="1" dirty="0" smtClean="0"/>
              <a:t>-résistance induite par l’obésité?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8" y="4116870"/>
            <a:ext cx="3484472" cy="28891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50" y="1303006"/>
            <a:ext cx="4095950" cy="24608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" y="1252205"/>
            <a:ext cx="3992472" cy="28373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91" y="3960736"/>
            <a:ext cx="4029009" cy="27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9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68161" y="152657"/>
            <a:ext cx="567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 syndrome de </a:t>
            </a:r>
            <a:r>
              <a:rPr lang="fr-FR" sz="2400" b="1" dirty="0" err="1" smtClean="0"/>
              <a:t>Noonan</a:t>
            </a:r>
            <a:r>
              <a:rPr lang="fr-FR" sz="2400" b="1" dirty="0" smtClean="0"/>
              <a:t> et les </a:t>
            </a:r>
            <a:r>
              <a:rPr lang="fr-FR" sz="2400" b="1" dirty="0" err="1" smtClean="0"/>
              <a:t>Rasopathies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3179" y="826940"/>
            <a:ext cx="319215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Syndrome de </a:t>
            </a:r>
            <a:r>
              <a:rPr lang="fr-FR" b="1" dirty="0" err="1" smtClean="0"/>
              <a:t>Noonan</a:t>
            </a:r>
            <a:r>
              <a:rPr lang="fr-FR" b="1" dirty="0" smtClean="0"/>
              <a:t> </a:t>
            </a:r>
            <a:r>
              <a:rPr lang="fr-FR" b="1" dirty="0" smtClean="0"/>
              <a:t>(</a:t>
            </a:r>
            <a:r>
              <a:rPr lang="fr-FR" b="1" dirty="0" smtClean="0"/>
              <a:t>NS</a:t>
            </a:r>
            <a:r>
              <a:rPr lang="fr-FR" b="1" dirty="0" smtClean="0"/>
              <a:t>)</a:t>
            </a:r>
            <a:endParaRPr lang="fr-FR" b="1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1/2000-2500 naissances</a:t>
            </a:r>
          </a:p>
          <a:p>
            <a:pPr algn="ctr"/>
            <a:r>
              <a:rPr lang="fr-FR" dirty="0" smtClean="0"/>
              <a:t>Autosomique dominant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Dysmorphie faciale</a:t>
            </a:r>
          </a:p>
          <a:p>
            <a:pPr algn="ctr"/>
            <a:r>
              <a:rPr lang="fr-FR" dirty="0" smtClean="0"/>
              <a:t>Retard de croissance</a:t>
            </a:r>
          </a:p>
          <a:p>
            <a:pPr algn="ctr"/>
            <a:r>
              <a:rPr lang="fr-FR" dirty="0" smtClean="0"/>
              <a:t>Cardiopathies</a:t>
            </a:r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Predisposition</a:t>
            </a:r>
            <a:r>
              <a:rPr lang="fr-FR" dirty="0" smtClean="0"/>
              <a:t> tumorale (LMMJ)</a:t>
            </a:r>
          </a:p>
          <a:p>
            <a:pPr algn="ctr"/>
            <a:r>
              <a:rPr lang="fr-FR" dirty="0" smtClean="0"/>
              <a:t>Adiposité réduite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9655" y="902329"/>
            <a:ext cx="309622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NS </a:t>
            </a:r>
            <a:r>
              <a:rPr lang="fr-FR" b="1" dirty="0" smtClean="0"/>
              <a:t>avec lentigines multiples</a:t>
            </a:r>
          </a:p>
          <a:p>
            <a:r>
              <a:rPr lang="fr-FR" b="1" dirty="0" smtClean="0"/>
              <a:t>NS-LAH</a:t>
            </a:r>
            <a:endParaRPr lang="fr-FR" b="1" dirty="0" smtClean="0"/>
          </a:p>
          <a:p>
            <a:r>
              <a:rPr lang="fr-FR" b="1" dirty="0"/>
              <a:t>Neurofibromatose de type I</a:t>
            </a:r>
          </a:p>
          <a:p>
            <a:r>
              <a:rPr lang="fr-FR" b="1" dirty="0"/>
              <a:t>Syndrome de </a:t>
            </a:r>
            <a:r>
              <a:rPr lang="fr-FR" b="1" dirty="0" err="1" smtClean="0"/>
              <a:t>Legius</a:t>
            </a:r>
            <a:endParaRPr lang="fr-FR" b="1" dirty="0" smtClean="0"/>
          </a:p>
          <a:p>
            <a:r>
              <a:rPr lang="fr-FR" b="1" dirty="0"/>
              <a:t>Syndrome de </a:t>
            </a:r>
            <a:r>
              <a:rPr lang="fr-FR" b="1" dirty="0" smtClean="0"/>
              <a:t>Costello</a:t>
            </a:r>
          </a:p>
          <a:p>
            <a:r>
              <a:rPr lang="fr-FR" b="1" dirty="0"/>
              <a:t>Syndrome Cardio-</a:t>
            </a:r>
            <a:r>
              <a:rPr lang="fr-FR" b="1" dirty="0" err="1"/>
              <a:t>facio</a:t>
            </a:r>
            <a:r>
              <a:rPr lang="fr-FR" b="1" dirty="0"/>
              <a:t>-cutané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grpSp>
        <p:nvGrpSpPr>
          <p:cNvPr id="9" name="Grouper 8"/>
          <p:cNvGrpSpPr/>
          <p:nvPr/>
        </p:nvGrpSpPr>
        <p:grpSpPr>
          <a:xfrm>
            <a:off x="1153958" y="1286279"/>
            <a:ext cx="1151573" cy="1645945"/>
            <a:chOff x="1487281" y="3444537"/>
            <a:chExt cx="1093149" cy="1562439"/>
          </a:xfrm>
        </p:grpSpPr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81" y="3444537"/>
              <a:ext cx="1093149" cy="156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1677232" y="4035835"/>
              <a:ext cx="713247" cy="16201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 sz="1600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11" y="2783053"/>
            <a:ext cx="4736053" cy="38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06800" y="265668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Conclusions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7781" y="1219529"/>
            <a:ext cx="550076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Insulino</a:t>
            </a:r>
            <a:r>
              <a:rPr lang="fr-FR" dirty="0" smtClean="0"/>
              <a:t>-résistance découplée de </a:t>
            </a:r>
            <a:r>
              <a:rPr lang="fr-FR" dirty="0" smtClean="0"/>
              <a:t>l’obésité/dyslipidémie </a:t>
            </a:r>
            <a:r>
              <a:rPr lang="fr-FR" dirty="0" smtClean="0"/>
              <a:t>dans le </a:t>
            </a:r>
            <a:r>
              <a:rPr lang="fr-FR" dirty="0" smtClean="0"/>
              <a:t>NS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Hyperactivation</a:t>
            </a:r>
            <a:r>
              <a:rPr lang="fr-FR" dirty="0" smtClean="0"/>
              <a:t> de SHP2 cause </a:t>
            </a:r>
            <a:r>
              <a:rPr lang="fr-FR" dirty="0" err="1" smtClean="0"/>
              <a:t>metaflammation</a:t>
            </a:r>
            <a:r>
              <a:rPr lang="fr-FR" dirty="0" smtClean="0"/>
              <a:t>						</a:t>
            </a:r>
            <a:endParaRPr lang="fr-FR" dirty="0"/>
          </a:p>
          <a:p>
            <a:r>
              <a:rPr lang="fr-FR" dirty="0" smtClean="0"/>
              <a:t>Emergence d’une population spécifique  de macrophages 					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Transposable à l’</a:t>
            </a:r>
            <a:r>
              <a:rPr lang="fr-FR" dirty="0" err="1" smtClean="0"/>
              <a:t>insulino</a:t>
            </a:r>
            <a:r>
              <a:rPr lang="fr-FR" dirty="0" smtClean="0"/>
              <a:t>-résistance induite par l’obésité			</a:t>
            </a:r>
          </a:p>
          <a:p>
            <a:endParaRPr lang="fr-FR" dirty="0"/>
          </a:p>
          <a:p>
            <a:r>
              <a:rPr lang="fr-FR" dirty="0" smtClean="0"/>
              <a:t>Inhibiteur de SHP2 comme traitement de l’IR?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69467" y="4243699"/>
            <a:ext cx="2742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Cause surexpression SHP2?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Effets secondaires?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837027" y="1233038"/>
            <a:ext cx="33069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Meilleure prise en charge des patients</a:t>
            </a:r>
          </a:p>
          <a:p>
            <a:endParaRPr lang="fr-FR" dirty="0" smtClean="0"/>
          </a:p>
          <a:p>
            <a:r>
              <a:rPr lang="fr-FR" dirty="0" smtClean="0"/>
              <a:t>Lien avec physiopathologie</a:t>
            </a:r>
          </a:p>
          <a:p>
            <a:endParaRPr lang="fr-FR" dirty="0" smtClean="0"/>
          </a:p>
          <a:p>
            <a:r>
              <a:rPr lang="fr-FR" dirty="0" smtClean="0"/>
              <a:t>Mécanismes???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46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06800" y="66933"/>
            <a:ext cx="218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Remerciements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20692" y="1393072"/>
            <a:ext cx="2275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Armelle </a:t>
            </a:r>
            <a:r>
              <a:rPr lang="fr-FR" b="1" dirty="0" err="1" smtClean="0"/>
              <a:t>Yart</a:t>
            </a:r>
            <a:endParaRPr lang="fr-FR" b="1" dirty="0" smtClean="0"/>
          </a:p>
          <a:p>
            <a:r>
              <a:rPr lang="fr-FR" b="1" dirty="0" smtClean="0"/>
              <a:t>Jean-Philippe </a:t>
            </a:r>
            <a:r>
              <a:rPr lang="fr-FR" b="1" dirty="0" err="1" smtClean="0"/>
              <a:t>Pradère</a:t>
            </a:r>
            <a:endParaRPr lang="fr-FR" b="1" dirty="0" smtClean="0"/>
          </a:p>
          <a:p>
            <a:r>
              <a:rPr lang="fr-FR" dirty="0" smtClean="0"/>
              <a:t>Mylène </a:t>
            </a:r>
            <a:r>
              <a:rPr lang="fr-FR" dirty="0" err="1" smtClean="0"/>
              <a:t>Tajan</a:t>
            </a:r>
            <a:endParaRPr lang="fr-FR" dirty="0" smtClean="0"/>
          </a:p>
        </p:txBody>
      </p:sp>
      <p:pic>
        <p:nvPicPr>
          <p:cNvPr id="5" name="Picture 6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" t="6250" r="2499" b="6250"/>
          <a:stretch>
            <a:fillRect/>
          </a:stretch>
        </p:blipFill>
        <p:spPr bwMode="auto">
          <a:xfrm>
            <a:off x="109653" y="487116"/>
            <a:ext cx="2386947" cy="90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536884" y="1506885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Thomas Edouard</a:t>
            </a:r>
            <a:endParaRPr lang="fr-FR" b="1" dirty="0"/>
          </a:p>
        </p:txBody>
      </p:sp>
      <p:grpSp>
        <p:nvGrpSpPr>
          <p:cNvPr id="7" name="Grouper 6"/>
          <p:cNvGrpSpPr/>
          <p:nvPr/>
        </p:nvGrpSpPr>
        <p:grpSpPr>
          <a:xfrm>
            <a:off x="5783500" y="724796"/>
            <a:ext cx="3049670" cy="1456221"/>
            <a:chOff x="9219516" y="370598"/>
            <a:chExt cx="3049670" cy="1456221"/>
          </a:xfrm>
        </p:grpSpPr>
        <p:sp>
          <p:nvSpPr>
            <p:cNvPr id="8" name="ZoneTexte 7"/>
            <p:cNvSpPr txBox="1"/>
            <p:nvPr/>
          </p:nvSpPr>
          <p:spPr>
            <a:xfrm>
              <a:off x="9219516" y="1169833"/>
              <a:ext cx="3049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Philippe </a:t>
              </a:r>
              <a:r>
                <a:rPr lang="fr-FR" dirty="0" err="1" smtClean="0"/>
                <a:t>Froguel</a:t>
              </a:r>
              <a:r>
                <a:rPr lang="fr-FR" dirty="0" smtClean="0"/>
                <a:t>/Jacques Weill</a:t>
              </a:r>
              <a:endParaRPr lang="fr-FR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578" y="370598"/>
              <a:ext cx="1799538" cy="71981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9909406" y="1457487"/>
              <a:ext cx="1669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Mickaël </a:t>
              </a:r>
              <a:r>
                <a:rPr lang="fr-FR" dirty="0" err="1" smtClean="0"/>
                <a:t>Canouil</a:t>
              </a:r>
              <a:endParaRPr lang="fr-FR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126490" y="30140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84" y="513497"/>
            <a:ext cx="1592148" cy="10614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68" y="2747348"/>
            <a:ext cx="2353432" cy="76099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4" y="2905270"/>
            <a:ext cx="2193660" cy="7165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3935" y="3910129"/>
            <a:ext cx="2195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Equipe 2</a:t>
            </a:r>
          </a:p>
          <a:p>
            <a:pPr algn="ctr"/>
            <a:r>
              <a:rPr lang="fr-FR" dirty="0" smtClean="0"/>
              <a:t>Maxime </a:t>
            </a:r>
            <a:r>
              <a:rPr lang="fr-FR" dirty="0" err="1" smtClean="0"/>
              <a:t>Branchereau</a:t>
            </a:r>
            <a:endParaRPr lang="fr-FR" dirty="0" smtClean="0"/>
          </a:p>
          <a:p>
            <a:pPr algn="ctr"/>
            <a:r>
              <a:rPr lang="fr-FR" dirty="0" smtClean="0"/>
              <a:t>Julie Charpentier</a:t>
            </a:r>
          </a:p>
          <a:p>
            <a:pPr algn="ctr"/>
            <a:r>
              <a:rPr lang="fr-FR" dirty="0" smtClean="0"/>
              <a:t>Christophe </a:t>
            </a:r>
            <a:r>
              <a:rPr lang="fr-FR" dirty="0" err="1" smtClean="0"/>
              <a:t>Heymès</a:t>
            </a:r>
            <a:endParaRPr lang="fr-FR" dirty="0" smtClean="0"/>
          </a:p>
          <a:p>
            <a:pPr algn="ctr"/>
            <a:r>
              <a:rPr lang="fr-FR" dirty="0" smtClean="0"/>
              <a:t>Rémy </a:t>
            </a:r>
            <a:r>
              <a:rPr lang="fr-FR" dirty="0" err="1" smtClean="0"/>
              <a:t>Burcelin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044" y="2574765"/>
            <a:ext cx="1636935" cy="130136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20174" y="3919010"/>
            <a:ext cx="2232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Jean-José </a:t>
            </a:r>
            <a:r>
              <a:rPr lang="fr-FR" dirty="0" err="1" smtClean="0"/>
              <a:t>Maoret</a:t>
            </a:r>
            <a:endParaRPr lang="fr-FR" dirty="0" smtClean="0"/>
          </a:p>
          <a:p>
            <a:pPr algn="ctr"/>
            <a:r>
              <a:rPr lang="fr-FR" dirty="0" smtClean="0"/>
              <a:t>Frédéric Martins</a:t>
            </a:r>
          </a:p>
          <a:p>
            <a:pPr algn="ctr"/>
            <a:r>
              <a:rPr lang="fr-FR" dirty="0" smtClean="0"/>
              <a:t>Delphine </a:t>
            </a:r>
            <a:r>
              <a:rPr lang="fr-FR" dirty="0" err="1" smtClean="0"/>
              <a:t>Labourdette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306962" y="395074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Alexia Girard-</a:t>
            </a:r>
            <a:r>
              <a:rPr lang="fr-FR" dirty="0" err="1" smtClean="0"/>
              <a:t>Zakaroff</a:t>
            </a:r>
            <a:endParaRPr lang="fr-FR" dirty="0" smtClean="0"/>
          </a:p>
          <a:p>
            <a:pPr algn="ctr"/>
            <a:r>
              <a:rPr lang="fr-FR" dirty="0" smtClean="0"/>
              <a:t>Elodie Riant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0072" y="5554688"/>
            <a:ext cx="1162442" cy="10722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62" y="5653926"/>
            <a:ext cx="952866" cy="95286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45418" y="5653763"/>
            <a:ext cx="2512329" cy="65752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0156" y="5632452"/>
            <a:ext cx="2210753" cy="63724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9813" b="22082"/>
          <a:stretch/>
        </p:blipFill>
        <p:spPr>
          <a:xfrm>
            <a:off x="380508" y="6304485"/>
            <a:ext cx="1797197" cy="55641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93" y="5612910"/>
            <a:ext cx="1592148" cy="10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9212" y="192341"/>
            <a:ext cx="643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Cause génétique: mutation de la voie RAS/MAPK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31" y="929653"/>
            <a:ext cx="5755312" cy="46666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2603" y="5842106"/>
            <a:ext cx="735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Traits cliniques communs (triade phénotypique): </a:t>
            </a:r>
            <a:r>
              <a:rPr lang="fr-FR" dirty="0" err="1"/>
              <a:t>Hyperactivation</a:t>
            </a:r>
            <a:r>
              <a:rPr lang="fr-FR" dirty="0"/>
              <a:t> RAS/</a:t>
            </a:r>
            <a:r>
              <a:rPr lang="fr-FR" dirty="0" smtClean="0"/>
              <a:t>MAPK</a:t>
            </a:r>
            <a:endParaRPr lang="fr-FR" dirty="0"/>
          </a:p>
          <a:p>
            <a:r>
              <a:rPr lang="fr-FR" dirty="0" smtClean="0"/>
              <a:t>Traits spécifiques: gène dépendant</a:t>
            </a:r>
          </a:p>
        </p:txBody>
      </p:sp>
    </p:spTree>
    <p:extLst>
      <p:ext uri="{BB962C8B-B14F-4D97-AF65-F5344CB8AC3E}">
        <p14:creationId xmlns:p14="http://schemas.microsoft.com/office/powerpoint/2010/main" val="262323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2125" y="80922"/>
            <a:ext cx="566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Principale cause du </a:t>
            </a:r>
            <a:r>
              <a:rPr lang="fr-FR" sz="2400" b="1" dirty="0" smtClean="0"/>
              <a:t>NS: </a:t>
            </a:r>
            <a:r>
              <a:rPr lang="fr-FR" sz="2400" b="1" dirty="0" smtClean="0"/>
              <a:t>Mutations de SHP2</a:t>
            </a:r>
            <a:endParaRPr lang="fr-FR" sz="2400" b="1" dirty="0"/>
          </a:p>
        </p:txBody>
      </p:sp>
      <p:grpSp>
        <p:nvGrpSpPr>
          <p:cNvPr id="2" name="Grouper 1"/>
          <p:cNvGrpSpPr/>
          <p:nvPr/>
        </p:nvGrpSpPr>
        <p:grpSpPr>
          <a:xfrm>
            <a:off x="935764" y="1313521"/>
            <a:ext cx="8167437" cy="3146056"/>
            <a:chOff x="935764" y="773121"/>
            <a:chExt cx="8167437" cy="3146056"/>
          </a:xfrm>
        </p:grpSpPr>
        <p:sp>
          <p:nvSpPr>
            <p:cNvPr id="65" name="ZoneTexte 64"/>
            <p:cNvSpPr txBox="1"/>
            <p:nvPr/>
          </p:nvSpPr>
          <p:spPr>
            <a:xfrm>
              <a:off x="2665325" y="3272846"/>
              <a:ext cx="292557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Prolifération, différenciation</a:t>
              </a:r>
            </a:p>
            <a:p>
              <a:pPr algn="ctr"/>
              <a:r>
                <a:rPr lang="fr-FR" b="1" dirty="0" smtClean="0"/>
                <a:t>Auto-renouvellement</a:t>
              </a:r>
              <a:endParaRPr lang="fr-FR" b="1" dirty="0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flipH="1">
              <a:off x="5216071" y="2737766"/>
              <a:ext cx="463214" cy="5096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r 6"/>
            <p:cNvGrpSpPr/>
            <p:nvPr/>
          </p:nvGrpSpPr>
          <p:grpSpPr>
            <a:xfrm>
              <a:off x="935764" y="1206109"/>
              <a:ext cx="2236009" cy="760362"/>
              <a:chOff x="3721704" y="1167892"/>
              <a:chExt cx="2236009" cy="760362"/>
            </a:xfrm>
          </p:grpSpPr>
          <p:sp>
            <p:nvSpPr>
              <p:cNvPr id="73" name="Rectangle à coins arrondis 72"/>
              <p:cNvSpPr/>
              <p:nvPr/>
            </p:nvSpPr>
            <p:spPr>
              <a:xfrm>
                <a:off x="4271571" y="1674672"/>
                <a:ext cx="1461480" cy="2535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/>
                  <a:t>PTP</a:t>
                </a:r>
              </a:p>
            </p:txBody>
          </p:sp>
          <p:sp>
            <p:nvSpPr>
              <p:cNvPr id="74" name="Forme libre 73"/>
              <p:cNvSpPr/>
              <p:nvPr/>
            </p:nvSpPr>
            <p:spPr>
              <a:xfrm>
                <a:off x="3721704" y="1402570"/>
                <a:ext cx="1937665" cy="414806"/>
              </a:xfrm>
              <a:custGeom>
                <a:avLst/>
                <a:gdLst>
                  <a:gd name="connsiteX0" fmla="*/ 541422 w 1855872"/>
                  <a:gd name="connsiteY0" fmla="*/ 444055 h 444055"/>
                  <a:gd name="connsiteX1" fmla="*/ 84222 w 1855872"/>
                  <a:gd name="connsiteY1" fmla="*/ 358330 h 444055"/>
                  <a:gd name="connsiteX2" fmla="*/ 12785 w 1855872"/>
                  <a:gd name="connsiteY2" fmla="*/ 129730 h 444055"/>
                  <a:gd name="connsiteX3" fmla="*/ 241385 w 1855872"/>
                  <a:gd name="connsiteY3" fmla="*/ 15430 h 444055"/>
                  <a:gd name="connsiteX4" fmla="*/ 584285 w 1855872"/>
                  <a:gd name="connsiteY4" fmla="*/ 1142 h 444055"/>
                  <a:gd name="connsiteX5" fmla="*/ 1855872 w 1855872"/>
                  <a:gd name="connsiteY5" fmla="*/ 1142 h 44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5872" h="444055">
                    <a:moveTo>
                      <a:pt x="541422" y="444055"/>
                    </a:moveTo>
                    <a:cubicBezTo>
                      <a:pt x="356875" y="427386"/>
                      <a:pt x="172328" y="410717"/>
                      <a:pt x="84222" y="358330"/>
                    </a:cubicBezTo>
                    <a:cubicBezTo>
                      <a:pt x="-3884" y="305943"/>
                      <a:pt x="-13409" y="186880"/>
                      <a:pt x="12785" y="129730"/>
                    </a:cubicBezTo>
                    <a:cubicBezTo>
                      <a:pt x="38979" y="72580"/>
                      <a:pt x="146135" y="36861"/>
                      <a:pt x="241385" y="15430"/>
                    </a:cubicBezTo>
                    <a:cubicBezTo>
                      <a:pt x="336635" y="-6001"/>
                      <a:pt x="584285" y="1142"/>
                      <a:pt x="584285" y="1142"/>
                    </a:cubicBezTo>
                    <a:lnTo>
                      <a:pt x="1855872" y="1142"/>
                    </a:ln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988644" y="1310213"/>
                <a:ext cx="596687" cy="202684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175113" y="1167892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005504" y="1190132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745188" y="1310213"/>
                <a:ext cx="596687" cy="2026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931657" y="1167892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4019011" y="1297194"/>
                <a:ext cx="636713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C-SH2   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4777494" y="1297194"/>
                <a:ext cx="562975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N-SH2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2" name="Connecteur droit 81"/>
              <p:cNvCxnSpPr>
                <a:stCxn id="79" idx="3"/>
              </p:cNvCxnSpPr>
              <p:nvPr/>
            </p:nvCxnSpPr>
            <p:spPr>
              <a:xfrm flipV="1">
                <a:off x="5733051" y="1801462"/>
                <a:ext cx="224662" cy="1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r 5"/>
            <p:cNvGrpSpPr/>
            <p:nvPr/>
          </p:nvGrpSpPr>
          <p:grpSpPr>
            <a:xfrm>
              <a:off x="4716640" y="773121"/>
              <a:ext cx="2260426" cy="2068065"/>
              <a:chOff x="3809481" y="3691046"/>
              <a:chExt cx="2260426" cy="2068065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4232719" y="4630503"/>
                <a:ext cx="1461480" cy="2535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/>
                  <a:t>PTP</a:t>
                </a:r>
              </a:p>
            </p:txBody>
          </p:sp>
          <p:cxnSp>
            <p:nvCxnSpPr>
              <p:cNvPr id="84" name="Connecteur droit 83"/>
              <p:cNvCxnSpPr/>
              <p:nvPr/>
            </p:nvCxnSpPr>
            <p:spPr>
              <a:xfrm flipV="1">
                <a:off x="5699172" y="4778968"/>
                <a:ext cx="224661" cy="1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orme libre 84"/>
              <p:cNvSpPr/>
              <p:nvPr/>
            </p:nvSpPr>
            <p:spPr>
              <a:xfrm>
                <a:off x="3809481" y="3888491"/>
                <a:ext cx="1591959" cy="880863"/>
              </a:xfrm>
              <a:custGeom>
                <a:avLst/>
                <a:gdLst>
                  <a:gd name="connsiteX0" fmla="*/ 396047 w 1524759"/>
                  <a:gd name="connsiteY0" fmla="*/ 942975 h 942975"/>
                  <a:gd name="connsiteX1" fmla="*/ 38859 w 1524759"/>
                  <a:gd name="connsiteY1" fmla="*/ 842963 h 942975"/>
                  <a:gd name="connsiteX2" fmla="*/ 67434 w 1524759"/>
                  <a:gd name="connsiteY2" fmla="*/ 614363 h 942975"/>
                  <a:gd name="connsiteX3" fmla="*/ 553209 w 1524759"/>
                  <a:gd name="connsiteY3" fmla="*/ 414338 h 942975"/>
                  <a:gd name="connsiteX4" fmla="*/ 1524759 w 1524759"/>
                  <a:gd name="connsiteY4" fmla="*/ 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759" h="942975">
                    <a:moveTo>
                      <a:pt x="396047" y="942975"/>
                    </a:moveTo>
                    <a:cubicBezTo>
                      <a:pt x="244837" y="920353"/>
                      <a:pt x="93628" y="897732"/>
                      <a:pt x="38859" y="842963"/>
                    </a:cubicBezTo>
                    <a:cubicBezTo>
                      <a:pt x="-15910" y="788194"/>
                      <a:pt x="-18291" y="685800"/>
                      <a:pt x="67434" y="614363"/>
                    </a:cubicBezTo>
                    <a:cubicBezTo>
                      <a:pt x="153159" y="542926"/>
                      <a:pt x="553209" y="414338"/>
                      <a:pt x="553209" y="414338"/>
                    </a:cubicBezTo>
                    <a:lnTo>
                      <a:pt x="1524759" y="0"/>
                    </a:ln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6" name="Ellipse 85"/>
              <p:cNvSpPr/>
              <p:nvPr/>
            </p:nvSpPr>
            <p:spPr>
              <a:xfrm rot="20376451">
                <a:off x="3982560" y="4199711"/>
                <a:ext cx="596687" cy="202684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87" name="Ellipse 86"/>
              <p:cNvSpPr/>
              <p:nvPr/>
            </p:nvSpPr>
            <p:spPr>
              <a:xfrm rot="20376451">
                <a:off x="4116397" y="4070464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8" name="Ellipse 87"/>
              <p:cNvSpPr/>
              <p:nvPr/>
            </p:nvSpPr>
            <p:spPr>
              <a:xfrm rot="20376451">
                <a:off x="4902741" y="3810857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47" name="Ellipse 146"/>
              <p:cNvSpPr/>
              <p:nvPr/>
            </p:nvSpPr>
            <p:spPr>
              <a:xfrm rot="20376451">
                <a:off x="4691690" y="3944198"/>
                <a:ext cx="596687" cy="2026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48" name="Ellipse 147"/>
              <p:cNvSpPr/>
              <p:nvPr/>
            </p:nvSpPr>
            <p:spPr>
              <a:xfrm rot="20376451">
                <a:off x="4825527" y="3814951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49" name="ZoneTexte 148"/>
              <p:cNvSpPr txBox="1"/>
              <p:nvPr/>
            </p:nvSpPr>
            <p:spPr>
              <a:xfrm rot="20376451">
                <a:off x="4019530" y="4161062"/>
                <a:ext cx="636713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C-SH2   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ZoneTexte 149"/>
              <p:cNvSpPr txBox="1"/>
              <p:nvPr/>
            </p:nvSpPr>
            <p:spPr>
              <a:xfrm rot="20376451">
                <a:off x="4725444" y="3913947"/>
                <a:ext cx="562975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N-SH2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à coins arrondis 150"/>
              <p:cNvSpPr/>
              <p:nvPr/>
            </p:nvSpPr>
            <p:spPr>
              <a:xfrm rot="20439961">
                <a:off x="3823193" y="3691046"/>
                <a:ext cx="1303604" cy="19670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Activateurs</a:t>
                </a:r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4091760" y="4005977"/>
                <a:ext cx="268509" cy="29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fr-FR" sz="1200" dirty="0"/>
                  <a:t>Y</a:t>
                </a:r>
              </a:p>
              <a:p>
                <a:pPr>
                  <a:lnSpc>
                    <a:spcPct val="50000"/>
                  </a:lnSpc>
                </a:pPr>
                <a:r>
                  <a:rPr lang="fr-FR" sz="1200" dirty="0"/>
                  <a:t>P</a:t>
                </a:r>
              </a:p>
            </p:txBody>
          </p:sp>
          <p:sp>
            <p:nvSpPr>
              <p:cNvPr id="153" name="ZoneTexte 152"/>
              <p:cNvSpPr txBox="1"/>
              <p:nvPr/>
            </p:nvSpPr>
            <p:spPr>
              <a:xfrm>
                <a:off x="4801616" y="3785695"/>
                <a:ext cx="268509" cy="29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fr-FR" sz="1200" dirty="0"/>
                  <a:t>Y</a:t>
                </a:r>
              </a:p>
              <a:p>
                <a:pPr>
                  <a:lnSpc>
                    <a:spcPct val="50000"/>
                  </a:lnSpc>
                </a:pPr>
                <a:r>
                  <a:rPr lang="fr-FR" sz="1200" dirty="0"/>
                  <a:t>P</a:t>
                </a:r>
              </a:p>
            </p:txBody>
          </p:sp>
          <p:sp>
            <p:nvSpPr>
              <p:cNvPr id="154" name="Rectangle à coins arrondis 153"/>
              <p:cNvSpPr/>
              <p:nvPr/>
            </p:nvSpPr>
            <p:spPr>
              <a:xfrm>
                <a:off x="3961427" y="5133600"/>
                <a:ext cx="710973" cy="22689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>
                    <a:solidFill>
                      <a:schemeClr val="tx1"/>
                    </a:solidFill>
                  </a:rPr>
                  <a:t>Substrat</a:t>
                </a:r>
              </a:p>
            </p:txBody>
          </p:sp>
          <p:sp>
            <p:nvSpPr>
              <p:cNvPr id="155" name="Rectangle à coins arrondis 154"/>
              <p:cNvSpPr/>
              <p:nvPr/>
            </p:nvSpPr>
            <p:spPr>
              <a:xfrm>
                <a:off x="5338712" y="5132096"/>
                <a:ext cx="710973" cy="22689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>
                    <a:solidFill>
                      <a:schemeClr val="tx1"/>
                    </a:solidFill>
                  </a:rPr>
                  <a:t>Substrat</a:t>
                </a:r>
              </a:p>
            </p:txBody>
          </p:sp>
          <p:cxnSp>
            <p:nvCxnSpPr>
              <p:cNvPr id="156" name="Connecteur en arc 155"/>
              <p:cNvCxnSpPr/>
              <p:nvPr/>
            </p:nvCxnSpPr>
            <p:spPr>
              <a:xfrm rot="5400000" flipH="1" flipV="1">
                <a:off x="5004804" y="4417512"/>
                <a:ext cx="1504" cy="1377286"/>
              </a:xfrm>
              <a:prstGeom prst="curvedConnector3">
                <a:avLst>
                  <a:gd name="adj1" fmla="val 14298758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Arc 156"/>
              <p:cNvSpPr/>
              <p:nvPr/>
            </p:nvSpPr>
            <p:spPr>
              <a:xfrm>
                <a:off x="4771253" y="4910779"/>
                <a:ext cx="196762" cy="221317"/>
              </a:xfrm>
              <a:prstGeom prst="arc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58" name="ZoneTexte 157"/>
              <p:cNvSpPr txBox="1"/>
              <p:nvPr/>
            </p:nvSpPr>
            <p:spPr>
              <a:xfrm>
                <a:off x="4883699" y="4976025"/>
                <a:ext cx="2600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/>
                  <a:t>P</a:t>
                </a:r>
              </a:p>
            </p:txBody>
          </p:sp>
          <p:sp>
            <p:nvSpPr>
              <p:cNvPr id="159" name="ZoneTexte 158"/>
              <p:cNvSpPr txBox="1"/>
              <p:nvPr/>
            </p:nvSpPr>
            <p:spPr>
              <a:xfrm>
                <a:off x="4463254" y="5328224"/>
                <a:ext cx="2600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/>
                  <a:t>Y</a:t>
                </a:r>
              </a:p>
              <a:p>
                <a:r>
                  <a:rPr lang="fr-FR" sz="1100" b="1" dirty="0"/>
                  <a:t>P</a:t>
                </a:r>
              </a:p>
            </p:txBody>
          </p:sp>
          <p:sp>
            <p:nvSpPr>
              <p:cNvPr id="160" name="ZoneTexte 159"/>
              <p:cNvSpPr txBox="1"/>
              <p:nvPr/>
            </p:nvSpPr>
            <p:spPr>
              <a:xfrm>
                <a:off x="5811503" y="5351930"/>
                <a:ext cx="2584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/>
                  <a:t>Y</a:t>
                </a:r>
                <a:endParaRPr lang="fr-FR" sz="1100" b="1" dirty="0"/>
              </a:p>
            </p:txBody>
          </p:sp>
        </p:grpSp>
        <p:sp>
          <p:nvSpPr>
            <p:cNvPr id="161" name="Flèche vers la droite 2738"/>
            <p:cNvSpPr/>
            <p:nvPr/>
          </p:nvSpPr>
          <p:spPr>
            <a:xfrm>
              <a:off x="3513657" y="1738113"/>
              <a:ext cx="909948" cy="2349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3435788" y="1258226"/>
              <a:ext cx="1046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FC, hormones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30675" y="3272846"/>
              <a:ext cx="2672526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Métabolisme énergétique</a:t>
              </a:r>
            </a:p>
            <a:p>
              <a:r>
                <a:rPr lang="fr-FR" b="1" dirty="0" smtClean="0"/>
                <a:t>Métabolisme glucidique  </a:t>
              </a:r>
              <a:endParaRPr lang="fr-FR" dirty="0"/>
            </a:p>
          </p:txBody>
        </p:sp>
        <p:cxnSp>
          <p:nvCxnSpPr>
            <p:cNvPr id="164" name="Connecteur droit avec flèche 163"/>
            <p:cNvCxnSpPr/>
            <p:nvPr/>
          </p:nvCxnSpPr>
          <p:spPr>
            <a:xfrm>
              <a:off x="6333999" y="2721015"/>
              <a:ext cx="463214" cy="5096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4644612" y="2768435"/>
              <a:ext cx="754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MAPK</a:t>
              </a:r>
              <a:endParaRPr lang="fr-FR" dirty="0"/>
            </a:p>
          </p:txBody>
        </p:sp>
        <p:sp>
          <p:nvSpPr>
            <p:cNvPr id="165" name="ZoneTexte 164"/>
            <p:cNvSpPr txBox="1"/>
            <p:nvPr/>
          </p:nvSpPr>
          <p:spPr>
            <a:xfrm flipH="1">
              <a:off x="6636756" y="2705369"/>
              <a:ext cx="1570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?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4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2125" y="80922"/>
            <a:ext cx="566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Principale cause du </a:t>
            </a:r>
            <a:r>
              <a:rPr lang="fr-FR" sz="2400" b="1" dirty="0" smtClean="0"/>
              <a:t>NS: </a:t>
            </a:r>
            <a:r>
              <a:rPr lang="fr-FR" sz="2400" b="1" dirty="0" smtClean="0"/>
              <a:t>Mutations de SHP2</a:t>
            </a:r>
            <a:endParaRPr lang="fr-FR" sz="2400" b="1" dirty="0"/>
          </a:p>
        </p:txBody>
      </p:sp>
      <p:grpSp>
        <p:nvGrpSpPr>
          <p:cNvPr id="2" name="Grouper 1"/>
          <p:cNvGrpSpPr/>
          <p:nvPr/>
        </p:nvGrpSpPr>
        <p:grpSpPr>
          <a:xfrm>
            <a:off x="935764" y="1313521"/>
            <a:ext cx="8167437" cy="3700054"/>
            <a:chOff x="935764" y="773121"/>
            <a:chExt cx="8167437" cy="3700054"/>
          </a:xfrm>
        </p:grpSpPr>
        <p:sp>
          <p:nvSpPr>
            <p:cNvPr id="65" name="ZoneTexte 64"/>
            <p:cNvSpPr txBox="1"/>
            <p:nvPr/>
          </p:nvSpPr>
          <p:spPr>
            <a:xfrm>
              <a:off x="2740062" y="3272846"/>
              <a:ext cx="2776121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Retard de croissance</a:t>
              </a:r>
            </a:p>
            <a:p>
              <a:pPr algn="ctr"/>
              <a:r>
                <a:rPr lang="fr-FR" b="1" dirty="0" smtClean="0"/>
                <a:t>Dysmorphie</a:t>
              </a:r>
            </a:p>
            <a:p>
              <a:pPr algn="ctr"/>
              <a:r>
                <a:rPr lang="fr-FR" b="1" dirty="0" smtClean="0"/>
                <a:t>Cardiopathies congénitales</a:t>
              </a:r>
            </a:p>
            <a:p>
              <a:pPr algn="ctr"/>
              <a:r>
                <a:rPr lang="fr-FR" b="1" dirty="0" smtClean="0"/>
                <a:t>Cancers</a:t>
              </a:r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flipH="1">
              <a:off x="5216071" y="2737766"/>
              <a:ext cx="463214" cy="5096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r 6"/>
            <p:cNvGrpSpPr/>
            <p:nvPr/>
          </p:nvGrpSpPr>
          <p:grpSpPr>
            <a:xfrm>
              <a:off x="935764" y="1206109"/>
              <a:ext cx="2236009" cy="760362"/>
              <a:chOff x="3721704" y="1167892"/>
              <a:chExt cx="2236009" cy="760362"/>
            </a:xfrm>
          </p:grpSpPr>
          <p:sp>
            <p:nvSpPr>
              <p:cNvPr id="73" name="Rectangle à coins arrondis 72"/>
              <p:cNvSpPr/>
              <p:nvPr/>
            </p:nvSpPr>
            <p:spPr>
              <a:xfrm>
                <a:off x="4271571" y="1674672"/>
                <a:ext cx="1461480" cy="2535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/>
                  <a:t>PTP</a:t>
                </a:r>
              </a:p>
            </p:txBody>
          </p:sp>
          <p:sp>
            <p:nvSpPr>
              <p:cNvPr id="74" name="Forme libre 73"/>
              <p:cNvSpPr/>
              <p:nvPr/>
            </p:nvSpPr>
            <p:spPr>
              <a:xfrm>
                <a:off x="3721704" y="1402570"/>
                <a:ext cx="1937665" cy="414806"/>
              </a:xfrm>
              <a:custGeom>
                <a:avLst/>
                <a:gdLst>
                  <a:gd name="connsiteX0" fmla="*/ 541422 w 1855872"/>
                  <a:gd name="connsiteY0" fmla="*/ 444055 h 444055"/>
                  <a:gd name="connsiteX1" fmla="*/ 84222 w 1855872"/>
                  <a:gd name="connsiteY1" fmla="*/ 358330 h 444055"/>
                  <a:gd name="connsiteX2" fmla="*/ 12785 w 1855872"/>
                  <a:gd name="connsiteY2" fmla="*/ 129730 h 444055"/>
                  <a:gd name="connsiteX3" fmla="*/ 241385 w 1855872"/>
                  <a:gd name="connsiteY3" fmla="*/ 15430 h 444055"/>
                  <a:gd name="connsiteX4" fmla="*/ 584285 w 1855872"/>
                  <a:gd name="connsiteY4" fmla="*/ 1142 h 444055"/>
                  <a:gd name="connsiteX5" fmla="*/ 1855872 w 1855872"/>
                  <a:gd name="connsiteY5" fmla="*/ 1142 h 44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5872" h="444055">
                    <a:moveTo>
                      <a:pt x="541422" y="444055"/>
                    </a:moveTo>
                    <a:cubicBezTo>
                      <a:pt x="356875" y="427386"/>
                      <a:pt x="172328" y="410717"/>
                      <a:pt x="84222" y="358330"/>
                    </a:cubicBezTo>
                    <a:cubicBezTo>
                      <a:pt x="-3884" y="305943"/>
                      <a:pt x="-13409" y="186880"/>
                      <a:pt x="12785" y="129730"/>
                    </a:cubicBezTo>
                    <a:cubicBezTo>
                      <a:pt x="38979" y="72580"/>
                      <a:pt x="146135" y="36861"/>
                      <a:pt x="241385" y="15430"/>
                    </a:cubicBezTo>
                    <a:cubicBezTo>
                      <a:pt x="336635" y="-6001"/>
                      <a:pt x="584285" y="1142"/>
                      <a:pt x="584285" y="1142"/>
                    </a:cubicBezTo>
                    <a:lnTo>
                      <a:pt x="1855872" y="1142"/>
                    </a:ln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988644" y="1310213"/>
                <a:ext cx="596687" cy="202684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175113" y="1167892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005504" y="1190132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745188" y="1310213"/>
                <a:ext cx="596687" cy="2026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931657" y="1167892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4019011" y="1297194"/>
                <a:ext cx="636713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C-SH2   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4777494" y="1297194"/>
                <a:ext cx="562975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N-SH2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2" name="Connecteur droit 81"/>
              <p:cNvCxnSpPr>
                <a:stCxn id="79" idx="3"/>
              </p:cNvCxnSpPr>
              <p:nvPr/>
            </p:nvCxnSpPr>
            <p:spPr>
              <a:xfrm flipV="1">
                <a:off x="5733051" y="1801462"/>
                <a:ext cx="224662" cy="1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r 5"/>
            <p:cNvGrpSpPr/>
            <p:nvPr/>
          </p:nvGrpSpPr>
          <p:grpSpPr>
            <a:xfrm>
              <a:off x="4716640" y="773121"/>
              <a:ext cx="2566132" cy="2107518"/>
              <a:chOff x="3809481" y="3691046"/>
              <a:chExt cx="2566132" cy="2107518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4232719" y="4630503"/>
                <a:ext cx="1461480" cy="2535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/>
                  <a:t>PTP</a:t>
                </a:r>
              </a:p>
            </p:txBody>
          </p:sp>
          <p:cxnSp>
            <p:nvCxnSpPr>
              <p:cNvPr id="84" name="Connecteur droit 83"/>
              <p:cNvCxnSpPr/>
              <p:nvPr/>
            </p:nvCxnSpPr>
            <p:spPr>
              <a:xfrm flipV="1">
                <a:off x="5699172" y="4778968"/>
                <a:ext cx="224661" cy="1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orme libre 84"/>
              <p:cNvSpPr/>
              <p:nvPr/>
            </p:nvSpPr>
            <p:spPr>
              <a:xfrm>
                <a:off x="3809481" y="3888491"/>
                <a:ext cx="1591959" cy="880863"/>
              </a:xfrm>
              <a:custGeom>
                <a:avLst/>
                <a:gdLst>
                  <a:gd name="connsiteX0" fmla="*/ 396047 w 1524759"/>
                  <a:gd name="connsiteY0" fmla="*/ 942975 h 942975"/>
                  <a:gd name="connsiteX1" fmla="*/ 38859 w 1524759"/>
                  <a:gd name="connsiteY1" fmla="*/ 842963 h 942975"/>
                  <a:gd name="connsiteX2" fmla="*/ 67434 w 1524759"/>
                  <a:gd name="connsiteY2" fmla="*/ 614363 h 942975"/>
                  <a:gd name="connsiteX3" fmla="*/ 553209 w 1524759"/>
                  <a:gd name="connsiteY3" fmla="*/ 414338 h 942975"/>
                  <a:gd name="connsiteX4" fmla="*/ 1524759 w 1524759"/>
                  <a:gd name="connsiteY4" fmla="*/ 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759" h="942975">
                    <a:moveTo>
                      <a:pt x="396047" y="942975"/>
                    </a:moveTo>
                    <a:cubicBezTo>
                      <a:pt x="244837" y="920353"/>
                      <a:pt x="93628" y="897732"/>
                      <a:pt x="38859" y="842963"/>
                    </a:cubicBezTo>
                    <a:cubicBezTo>
                      <a:pt x="-15910" y="788194"/>
                      <a:pt x="-18291" y="685800"/>
                      <a:pt x="67434" y="614363"/>
                    </a:cubicBezTo>
                    <a:cubicBezTo>
                      <a:pt x="153159" y="542926"/>
                      <a:pt x="553209" y="414338"/>
                      <a:pt x="553209" y="414338"/>
                    </a:cubicBezTo>
                    <a:lnTo>
                      <a:pt x="1524759" y="0"/>
                    </a:ln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6" name="Ellipse 85"/>
              <p:cNvSpPr/>
              <p:nvPr/>
            </p:nvSpPr>
            <p:spPr>
              <a:xfrm rot="20376451">
                <a:off x="3982560" y="4199711"/>
                <a:ext cx="596687" cy="202684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87" name="Ellipse 86"/>
              <p:cNvSpPr/>
              <p:nvPr/>
            </p:nvSpPr>
            <p:spPr>
              <a:xfrm rot="20376451">
                <a:off x="4116397" y="4070464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8" name="Ellipse 87"/>
              <p:cNvSpPr/>
              <p:nvPr/>
            </p:nvSpPr>
            <p:spPr>
              <a:xfrm rot="20376451">
                <a:off x="4902741" y="3810857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47" name="Ellipse 146"/>
              <p:cNvSpPr/>
              <p:nvPr/>
            </p:nvSpPr>
            <p:spPr>
              <a:xfrm rot="20376451">
                <a:off x="4691690" y="3944198"/>
                <a:ext cx="596687" cy="20268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48" name="Ellipse 147"/>
              <p:cNvSpPr/>
              <p:nvPr/>
            </p:nvSpPr>
            <p:spPr>
              <a:xfrm rot="20376451">
                <a:off x="4825527" y="3814951"/>
                <a:ext cx="201381" cy="1906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49" name="ZoneTexte 148"/>
              <p:cNvSpPr txBox="1"/>
              <p:nvPr/>
            </p:nvSpPr>
            <p:spPr>
              <a:xfrm rot="20376451">
                <a:off x="4019530" y="4161062"/>
                <a:ext cx="636713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C-SH2   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ZoneTexte 149"/>
              <p:cNvSpPr txBox="1"/>
              <p:nvPr/>
            </p:nvSpPr>
            <p:spPr>
              <a:xfrm rot="20376451">
                <a:off x="4725444" y="3913947"/>
                <a:ext cx="562975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50" b="1" dirty="0">
                    <a:solidFill>
                      <a:schemeClr val="bg1"/>
                    </a:solidFill>
                  </a:rPr>
                  <a:t>N-SH2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à coins arrondis 150"/>
              <p:cNvSpPr/>
              <p:nvPr/>
            </p:nvSpPr>
            <p:spPr>
              <a:xfrm rot="20439961">
                <a:off x="3823193" y="3691046"/>
                <a:ext cx="1303604" cy="19670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Activateurs</a:t>
                </a:r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4091760" y="4005977"/>
                <a:ext cx="268509" cy="29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fr-FR" sz="1200" dirty="0"/>
                  <a:t>Y</a:t>
                </a:r>
              </a:p>
              <a:p>
                <a:pPr>
                  <a:lnSpc>
                    <a:spcPct val="50000"/>
                  </a:lnSpc>
                </a:pPr>
                <a:r>
                  <a:rPr lang="fr-FR" sz="1200" dirty="0"/>
                  <a:t>P</a:t>
                </a:r>
              </a:p>
            </p:txBody>
          </p:sp>
          <p:sp>
            <p:nvSpPr>
              <p:cNvPr id="153" name="ZoneTexte 152"/>
              <p:cNvSpPr txBox="1"/>
              <p:nvPr/>
            </p:nvSpPr>
            <p:spPr>
              <a:xfrm>
                <a:off x="4801616" y="3785695"/>
                <a:ext cx="268509" cy="29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fr-FR" sz="1200" dirty="0"/>
                  <a:t>Y</a:t>
                </a:r>
              </a:p>
              <a:p>
                <a:pPr>
                  <a:lnSpc>
                    <a:spcPct val="50000"/>
                  </a:lnSpc>
                </a:pPr>
                <a:r>
                  <a:rPr lang="fr-FR" sz="1200" dirty="0"/>
                  <a:t>P</a:t>
                </a:r>
              </a:p>
            </p:txBody>
          </p:sp>
          <p:sp>
            <p:nvSpPr>
              <p:cNvPr id="154" name="Rectangle à coins arrondis 153"/>
              <p:cNvSpPr/>
              <p:nvPr/>
            </p:nvSpPr>
            <p:spPr>
              <a:xfrm>
                <a:off x="3961427" y="5133600"/>
                <a:ext cx="710973" cy="22689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>
                    <a:solidFill>
                      <a:schemeClr val="tx1"/>
                    </a:solidFill>
                  </a:rPr>
                  <a:t>Substrat</a:t>
                </a:r>
              </a:p>
            </p:txBody>
          </p:sp>
          <p:sp>
            <p:nvSpPr>
              <p:cNvPr id="155" name="Rectangle à coins arrondis 154"/>
              <p:cNvSpPr/>
              <p:nvPr/>
            </p:nvSpPr>
            <p:spPr>
              <a:xfrm>
                <a:off x="5338712" y="5132096"/>
                <a:ext cx="1036901" cy="410138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Substrat</a:t>
                </a:r>
              </a:p>
            </p:txBody>
          </p:sp>
          <p:cxnSp>
            <p:nvCxnSpPr>
              <p:cNvPr id="156" name="Connecteur en arc 155"/>
              <p:cNvCxnSpPr/>
              <p:nvPr/>
            </p:nvCxnSpPr>
            <p:spPr>
              <a:xfrm rot="5400000" flipH="1" flipV="1">
                <a:off x="5004804" y="4417512"/>
                <a:ext cx="1504" cy="1377286"/>
              </a:xfrm>
              <a:prstGeom prst="curvedConnector3">
                <a:avLst>
                  <a:gd name="adj1" fmla="val 14298758"/>
                </a:avLst>
              </a:prstGeom>
              <a:ln w="381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Arc 156"/>
              <p:cNvSpPr/>
              <p:nvPr/>
            </p:nvSpPr>
            <p:spPr>
              <a:xfrm>
                <a:off x="4771253" y="4910779"/>
                <a:ext cx="196762" cy="221317"/>
              </a:xfrm>
              <a:prstGeom prst="arc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58" name="ZoneTexte 157"/>
              <p:cNvSpPr txBox="1"/>
              <p:nvPr/>
            </p:nvSpPr>
            <p:spPr>
              <a:xfrm>
                <a:off x="4883699" y="4976025"/>
                <a:ext cx="2600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/>
                  <a:t>P</a:t>
                </a:r>
              </a:p>
            </p:txBody>
          </p:sp>
          <p:sp>
            <p:nvSpPr>
              <p:cNvPr id="159" name="ZoneTexte 158"/>
              <p:cNvSpPr txBox="1"/>
              <p:nvPr/>
            </p:nvSpPr>
            <p:spPr>
              <a:xfrm>
                <a:off x="4463254" y="5328224"/>
                <a:ext cx="2600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/>
                  <a:t>Y</a:t>
                </a:r>
              </a:p>
              <a:p>
                <a:r>
                  <a:rPr lang="fr-FR" sz="1100" b="1" dirty="0"/>
                  <a:t>P</a:t>
                </a:r>
              </a:p>
            </p:txBody>
          </p:sp>
          <p:sp>
            <p:nvSpPr>
              <p:cNvPr id="160" name="ZoneTexte 159"/>
              <p:cNvSpPr txBox="1"/>
              <p:nvPr/>
            </p:nvSpPr>
            <p:spPr>
              <a:xfrm>
                <a:off x="6041207" y="5460010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/>
                  <a:t>Y</a:t>
                </a:r>
              </a:p>
            </p:txBody>
          </p:sp>
        </p:grpSp>
        <p:sp>
          <p:nvSpPr>
            <p:cNvPr id="161" name="Flèche vers la droite 2738"/>
            <p:cNvSpPr/>
            <p:nvPr/>
          </p:nvSpPr>
          <p:spPr>
            <a:xfrm>
              <a:off x="3513657" y="1738113"/>
              <a:ext cx="909948" cy="2349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3435788" y="1258226"/>
              <a:ext cx="1046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FC, hormones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30675" y="3272846"/>
              <a:ext cx="2672526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Métabolisme énergétique</a:t>
              </a:r>
            </a:p>
            <a:p>
              <a:r>
                <a:rPr lang="fr-FR" b="1" dirty="0" smtClean="0"/>
                <a:t>Métabolisme glucidique  </a:t>
              </a:r>
              <a:endParaRPr lang="fr-FR" dirty="0"/>
            </a:p>
          </p:txBody>
        </p:sp>
        <p:cxnSp>
          <p:nvCxnSpPr>
            <p:cNvPr id="164" name="Connecteur droit avec flèche 163"/>
            <p:cNvCxnSpPr/>
            <p:nvPr/>
          </p:nvCxnSpPr>
          <p:spPr>
            <a:xfrm>
              <a:off x="6333999" y="2721015"/>
              <a:ext cx="463214" cy="5096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4266276" y="2673865"/>
              <a:ext cx="11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MAPK</a:t>
              </a:r>
              <a:endParaRPr lang="fr-FR" sz="2800" b="1" dirty="0"/>
            </a:p>
          </p:txBody>
        </p:sp>
        <p:sp>
          <p:nvSpPr>
            <p:cNvPr id="165" name="ZoneTexte 164"/>
            <p:cNvSpPr txBox="1"/>
            <p:nvPr/>
          </p:nvSpPr>
          <p:spPr>
            <a:xfrm flipH="1">
              <a:off x="6569196" y="2624309"/>
              <a:ext cx="1570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/>
                <a:t>?</a:t>
              </a:r>
              <a:endParaRPr lang="fr-FR" sz="28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801327" y="1161074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380749" y="121132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124010" y="137138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332032" y="1492314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690094" y="1503195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058065" y="150221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*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927476" y="1177791"/>
              <a:ext cx="474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0000"/>
                  </a:solidFill>
                </a:rPr>
                <a:t>D61G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2740062" y="5172997"/>
            <a:ext cx="1715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Araki et al., 2009</a:t>
            </a:r>
          </a:p>
          <a:p>
            <a:r>
              <a:rPr lang="fr-FR" sz="1100" i="1" dirty="0" smtClean="0"/>
              <a:t>Wu et al., 2011</a:t>
            </a:r>
          </a:p>
          <a:p>
            <a:r>
              <a:rPr lang="fr-FR" sz="1100" i="1" dirty="0" smtClean="0"/>
              <a:t>De Rocca Serra et al., 2012</a:t>
            </a:r>
          </a:p>
          <a:p>
            <a:r>
              <a:rPr lang="fr-FR" sz="1100" i="1" dirty="0" smtClean="0"/>
              <a:t>Lee et al., 2014</a:t>
            </a:r>
          </a:p>
          <a:p>
            <a:r>
              <a:rPr lang="fr-FR" sz="1100" i="1" dirty="0" err="1" smtClean="0"/>
              <a:t>Nakamura</a:t>
            </a:r>
            <a:r>
              <a:rPr lang="fr-FR" sz="1100" i="1" dirty="0" smtClean="0"/>
              <a:t> et al., 2009</a:t>
            </a:r>
          </a:p>
          <a:p>
            <a:r>
              <a:rPr lang="fr-FR" sz="1100" i="1" dirty="0" err="1" smtClean="0"/>
              <a:t>Nakamura</a:t>
            </a:r>
            <a:r>
              <a:rPr lang="fr-FR" sz="1100" i="1" dirty="0" smtClean="0"/>
              <a:t> et al., 2007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390139" y="1243200"/>
            <a:ext cx="281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Mutations </a:t>
            </a:r>
            <a:r>
              <a:rPr lang="fr-FR" dirty="0" err="1" smtClean="0">
                <a:solidFill>
                  <a:srgbClr val="C00000"/>
                </a:solidFill>
              </a:rPr>
              <a:t>hyperactivatrices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67070"/>
          <a:stretch/>
        </p:blipFill>
        <p:spPr>
          <a:xfrm>
            <a:off x="4850592" y="1761281"/>
            <a:ext cx="4087973" cy="3551353"/>
          </a:xfrm>
          <a:prstGeom prst="rect">
            <a:avLst/>
          </a:prstGeom>
        </p:spPr>
      </p:pic>
      <p:grpSp>
        <p:nvGrpSpPr>
          <p:cNvPr id="4" name="Group 621"/>
          <p:cNvGrpSpPr>
            <a:grpSpLocks noChangeAspect="1"/>
          </p:cNvGrpSpPr>
          <p:nvPr/>
        </p:nvGrpSpPr>
        <p:grpSpPr bwMode="auto">
          <a:xfrm flipH="1">
            <a:off x="126530" y="701220"/>
            <a:ext cx="616920" cy="1993373"/>
            <a:chOff x="3161" y="702"/>
            <a:chExt cx="973" cy="340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33" y="1041"/>
              <a:ext cx="88" cy="124"/>
            </a:xfrm>
            <a:custGeom>
              <a:avLst/>
              <a:gdLst>
                <a:gd name="T0" fmla="*/ 87 w 76"/>
                <a:gd name="T1" fmla="*/ 19 h 107"/>
                <a:gd name="T2" fmla="*/ 54 w 76"/>
                <a:gd name="T3" fmla="*/ 1 h 107"/>
                <a:gd name="T4" fmla="*/ 19 w 76"/>
                <a:gd name="T5" fmla="*/ 3 h 107"/>
                <a:gd name="T6" fmla="*/ 1 w 76"/>
                <a:gd name="T7" fmla="*/ 45 h 107"/>
                <a:gd name="T8" fmla="*/ 32 w 76"/>
                <a:gd name="T9" fmla="*/ 92 h 107"/>
                <a:gd name="T10" fmla="*/ 85 w 76"/>
                <a:gd name="T11" fmla="*/ 170 h 107"/>
                <a:gd name="T12" fmla="*/ 117 w 76"/>
                <a:gd name="T13" fmla="*/ 192 h 107"/>
                <a:gd name="T14" fmla="*/ 137 w 76"/>
                <a:gd name="T15" fmla="*/ 155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107">
                  <a:moveTo>
                    <a:pt x="48" y="10"/>
                  </a:moveTo>
                  <a:cubicBezTo>
                    <a:pt x="42" y="9"/>
                    <a:pt x="36" y="3"/>
                    <a:pt x="30" y="1"/>
                  </a:cubicBezTo>
                  <a:cubicBezTo>
                    <a:pt x="23" y="0"/>
                    <a:pt x="16" y="0"/>
                    <a:pt x="10" y="3"/>
                  </a:cubicBezTo>
                  <a:cubicBezTo>
                    <a:pt x="1" y="7"/>
                    <a:pt x="0" y="16"/>
                    <a:pt x="1" y="25"/>
                  </a:cubicBezTo>
                  <a:cubicBezTo>
                    <a:pt x="1" y="36"/>
                    <a:pt x="10" y="43"/>
                    <a:pt x="18" y="51"/>
                  </a:cubicBezTo>
                  <a:cubicBezTo>
                    <a:pt x="31" y="64"/>
                    <a:pt x="36" y="80"/>
                    <a:pt x="47" y="95"/>
                  </a:cubicBezTo>
                  <a:cubicBezTo>
                    <a:pt x="51" y="100"/>
                    <a:pt x="57" y="107"/>
                    <a:pt x="65" y="106"/>
                  </a:cubicBezTo>
                  <a:cubicBezTo>
                    <a:pt x="75" y="104"/>
                    <a:pt x="74" y="94"/>
                    <a:pt x="76" y="86"/>
                  </a:cubicBezTo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99" y="965"/>
              <a:ext cx="67" cy="153"/>
            </a:xfrm>
            <a:custGeom>
              <a:avLst/>
              <a:gdLst>
                <a:gd name="T0" fmla="*/ 43 w 58"/>
                <a:gd name="T1" fmla="*/ 31 h 132"/>
                <a:gd name="T2" fmla="*/ 79 w 58"/>
                <a:gd name="T3" fmla="*/ 1 h 132"/>
                <a:gd name="T4" fmla="*/ 101 w 58"/>
                <a:gd name="T5" fmla="*/ 42 h 132"/>
                <a:gd name="T6" fmla="*/ 83 w 58"/>
                <a:gd name="T7" fmla="*/ 95 h 132"/>
                <a:gd name="T8" fmla="*/ 70 w 58"/>
                <a:gd name="T9" fmla="*/ 158 h 132"/>
                <a:gd name="T10" fmla="*/ 49 w 58"/>
                <a:gd name="T11" fmla="*/ 231 h 132"/>
                <a:gd name="T12" fmla="*/ 0 w 58"/>
                <a:gd name="T13" fmla="*/ 209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132">
                  <a:moveTo>
                    <a:pt x="24" y="17"/>
                  </a:moveTo>
                  <a:cubicBezTo>
                    <a:pt x="27" y="9"/>
                    <a:pt x="35" y="0"/>
                    <a:pt x="44" y="1"/>
                  </a:cubicBezTo>
                  <a:cubicBezTo>
                    <a:pt x="55" y="2"/>
                    <a:pt x="58" y="14"/>
                    <a:pt x="56" y="23"/>
                  </a:cubicBezTo>
                  <a:cubicBezTo>
                    <a:pt x="54" y="34"/>
                    <a:pt x="51" y="43"/>
                    <a:pt x="47" y="53"/>
                  </a:cubicBezTo>
                  <a:cubicBezTo>
                    <a:pt x="43" y="64"/>
                    <a:pt x="40" y="75"/>
                    <a:pt x="40" y="87"/>
                  </a:cubicBezTo>
                  <a:cubicBezTo>
                    <a:pt x="40" y="99"/>
                    <a:pt x="42" y="122"/>
                    <a:pt x="27" y="128"/>
                  </a:cubicBezTo>
                  <a:cubicBezTo>
                    <a:pt x="18" y="132"/>
                    <a:pt x="4" y="124"/>
                    <a:pt x="0" y="116"/>
                  </a:cubicBezTo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429" y="718"/>
              <a:ext cx="400" cy="593"/>
            </a:xfrm>
            <a:custGeom>
              <a:avLst/>
              <a:gdLst>
                <a:gd name="T0" fmla="*/ 621 w 344"/>
                <a:gd name="T1" fmla="*/ 367 h 512"/>
                <a:gd name="T2" fmla="*/ 624 w 344"/>
                <a:gd name="T3" fmla="*/ 287 h 512"/>
                <a:gd name="T4" fmla="*/ 284 w 344"/>
                <a:gd name="T5" fmla="*/ 19 h 512"/>
                <a:gd name="T6" fmla="*/ 20 w 344"/>
                <a:gd name="T7" fmla="*/ 357 h 512"/>
                <a:gd name="T8" fmla="*/ 64 w 344"/>
                <a:gd name="T9" fmla="*/ 481 h 512"/>
                <a:gd name="T10" fmla="*/ 90 w 344"/>
                <a:gd name="T11" fmla="*/ 554 h 512"/>
                <a:gd name="T12" fmla="*/ 200 w 344"/>
                <a:gd name="T13" fmla="*/ 779 h 512"/>
                <a:gd name="T14" fmla="*/ 414 w 344"/>
                <a:gd name="T15" fmla="*/ 910 h 512"/>
                <a:gd name="T16" fmla="*/ 588 w 344"/>
                <a:gd name="T17" fmla="*/ 690 h 512"/>
                <a:gd name="T18" fmla="*/ 621 w 344"/>
                <a:gd name="T19" fmla="*/ 453 h 512"/>
                <a:gd name="T20" fmla="*/ 621 w 344"/>
                <a:gd name="T21" fmla="*/ 367 h 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4" h="512">
                  <a:moveTo>
                    <a:pt x="340" y="205"/>
                  </a:moveTo>
                  <a:cubicBezTo>
                    <a:pt x="342" y="190"/>
                    <a:pt x="342" y="175"/>
                    <a:pt x="341" y="160"/>
                  </a:cubicBezTo>
                  <a:cubicBezTo>
                    <a:pt x="330" y="66"/>
                    <a:pt x="247" y="0"/>
                    <a:pt x="156" y="10"/>
                  </a:cubicBezTo>
                  <a:cubicBezTo>
                    <a:pt x="65" y="21"/>
                    <a:pt x="0" y="106"/>
                    <a:pt x="11" y="199"/>
                  </a:cubicBezTo>
                  <a:cubicBezTo>
                    <a:pt x="14" y="224"/>
                    <a:pt x="22" y="247"/>
                    <a:pt x="34" y="267"/>
                  </a:cubicBezTo>
                  <a:cubicBezTo>
                    <a:pt x="40" y="280"/>
                    <a:pt x="48" y="299"/>
                    <a:pt x="49" y="308"/>
                  </a:cubicBezTo>
                  <a:cubicBezTo>
                    <a:pt x="50" y="322"/>
                    <a:pt x="79" y="406"/>
                    <a:pt x="109" y="433"/>
                  </a:cubicBezTo>
                  <a:cubicBezTo>
                    <a:pt x="139" y="460"/>
                    <a:pt x="180" y="512"/>
                    <a:pt x="226" y="506"/>
                  </a:cubicBezTo>
                  <a:cubicBezTo>
                    <a:pt x="272" y="500"/>
                    <a:pt x="317" y="403"/>
                    <a:pt x="322" y="384"/>
                  </a:cubicBezTo>
                  <a:cubicBezTo>
                    <a:pt x="327" y="366"/>
                    <a:pt x="344" y="300"/>
                    <a:pt x="340" y="252"/>
                  </a:cubicBezTo>
                  <a:cubicBezTo>
                    <a:pt x="338" y="235"/>
                    <a:pt x="339" y="214"/>
                    <a:pt x="340" y="205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61" y="1191"/>
              <a:ext cx="471" cy="1395"/>
            </a:xfrm>
            <a:custGeom>
              <a:avLst/>
              <a:gdLst>
                <a:gd name="T0" fmla="*/ 605 w 405"/>
                <a:gd name="T1" fmla="*/ 0 h 1203"/>
                <a:gd name="T2" fmla="*/ 591 w 405"/>
                <a:gd name="T3" fmla="*/ 186 h 1203"/>
                <a:gd name="T4" fmla="*/ 380 w 405"/>
                <a:gd name="T5" fmla="*/ 255 h 1203"/>
                <a:gd name="T6" fmla="*/ 157 w 405"/>
                <a:gd name="T7" fmla="*/ 522 h 1203"/>
                <a:gd name="T8" fmla="*/ 14 w 405"/>
                <a:gd name="T9" fmla="*/ 1156 h 1203"/>
                <a:gd name="T10" fmla="*/ 35 w 405"/>
                <a:gd name="T11" fmla="*/ 1665 h 1203"/>
                <a:gd name="T12" fmla="*/ 22 w 405"/>
                <a:gd name="T13" fmla="*/ 1924 h 1203"/>
                <a:gd name="T14" fmla="*/ 16 w 405"/>
                <a:gd name="T15" fmla="*/ 2071 h 1203"/>
                <a:gd name="T16" fmla="*/ 90 w 405"/>
                <a:gd name="T17" fmla="*/ 2126 h 1203"/>
                <a:gd name="T18" fmla="*/ 190 w 405"/>
                <a:gd name="T19" fmla="*/ 2172 h 1203"/>
                <a:gd name="T20" fmla="*/ 194 w 405"/>
                <a:gd name="T21" fmla="*/ 2153 h 1203"/>
                <a:gd name="T22" fmla="*/ 216 w 405"/>
                <a:gd name="T23" fmla="*/ 2139 h 1203"/>
                <a:gd name="T24" fmla="*/ 173 w 405"/>
                <a:gd name="T25" fmla="*/ 2104 h 1203"/>
                <a:gd name="T26" fmla="*/ 167 w 405"/>
                <a:gd name="T27" fmla="*/ 2005 h 1203"/>
                <a:gd name="T28" fmla="*/ 200 w 405"/>
                <a:gd name="T29" fmla="*/ 1961 h 1203"/>
                <a:gd name="T30" fmla="*/ 261 w 405"/>
                <a:gd name="T31" fmla="*/ 2087 h 1203"/>
                <a:gd name="T32" fmla="*/ 271 w 405"/>
                <a:gd name="T33" fmla="*/ 2004 h 1203"/>
                <a:gd name="T34" fmla="*/ 272 w 405"/>
                <a:gd name="T35" fmla="*/ 1868 h 1203"/>
                <a:gd name="T36" fmla="*/ 233 w 405"/>
                <a:gd name="T37" fmla="*/ 1786 h 1203"/>
                <a:gd name="T38" fmla="*/ 194 w 405"/>
                <a:gd name="T39" fmla="*/ 1621 h 1203"/>
                <a:gd name="T40" fmla="*/ 240 w 405"/>
                <a:gd name="T41" fmla="*/ 1250 h 1203"/>
                <a:gd name="T42" fmla="*/ 257 w 405"/>
                <a:gd name="T43" fmla="*/ 1062 h 1203"/>
                <a:gd name="T44" fmla="*/ 329 w 405"/>
                <a:gd name="T45" fmla="*/ 823 h 1203"/>
                <a:gd name="T46" fmla="*/ 615 w 405"/>
                <a:gd name="T47" fmla="*/ 579 h 1203"/>
                <a:gd name="T48" fmla="*/ 605 w 405"/>
                <a:gd name="T49" fmla="*/ 0 h 1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5" h="1203">
                  <a:moveTo>
                    <a:pt x="330" y="0"/>
                  </a:moveTo>
                  <a:cubicBezTo>
                    <a:pt x="330" y="0"/>
                    <a:pt x="344" y="79"/>
                    <a:pt x="323" y="103"/>
                  </a:cubicBezTo>
                  <a:cubicBezTo>
                    <a:pt x="302" y="127"/>
                    <a:pt x="238" y="135"/>
                    <a:pt x="208" y="141"/>
                  </a:cubicBezTo>
                  <a:cubicBezTo>
                    <a:pt x="179" y="148"/>
                    <a:pt x="98" y="144"/>
                    <a:pt x="86" y="289"/>
                  </a:cubicBezTo>
                  <a:cubicBezTo>
                    <a:pt x="74" y="435"/>
                    <a:pt x="16" y="535"/>
                    <a:pt x="8" y="640"/>
                  </a:cubicBezTo>
                  <a:cubicBezTo>
                    <a:pt x="0" y="745"/>
                    <a:pt x="16" y="887"/>
                    <a:pt x="19" y="921"/>
                  </a:cubicBezTo>
                  <a:cubicBezTo>
                    <a:pt x="22" y="956"/>
                    <a:pt x="24" y="1031"/>
                    <a:pt x="12" y="1064"/>
                  </a:cubicBezTo>
                  <a:cubicBezTo>
                    <a:pt x="0" y="1097"/>
                    <a:pt x="9" y="1145"/>
                    <a:pt x="9" y="1145"/>
                  </a:cubicBezTo>
                  <a:cubicBezTo>
                    <a:pt x="9" y="1145"/>
                    <a:pt x="34" y="1175"/>
                    <a:pt x="49" y="1175"/>
                  </a:cubicBezTo>
                  <a:cubicBezTo>
                    <a:pt x="49" y="1175"/>
                    <a:pt x="84" y="1203"/>
                    <a:pt x="103" y="1201"/>
                  </a:cubicBezTo>
                  <a:cubicBezTo>
                    <a:pt x="108" y="1201"/>
                    <a:pt x="107" y="1191"/>
                    <a:pt x="107" y="1191"/>
                  </a:cubicBezTo>
                  <a:cubicBezTo>
                    <a:pt x="107" y="1191"/>
                    <a:pt x="119" y="1193"/>
                    <a:pt x="119" y="1183"/>
                  </a:cubicBezTo>
                  <a:cubicBezTo>
                    <a:pt x="119" y="1173"/>
                    <a:pt x="95" y="1163"/>
                    <a:pt x="95" y="1163"/>
                  </a:cubicBezTo>
                  <a:cubicBezTo>
                    <a:pt x="95" y="1163"/>
                    <a:pt x="93" y="1111"/>
                    <a:pt x="92" y="1109"/>
                  </a:cubicBezTo>
                  <a:cubicBezTo>
                    <a:pt x="91" y="1107"/>
                    <a:pt x="109" y="1084"/>
                    <a:pt x="109" y="1084"/>
                  </a:cubicBezTo>
                  <a:cubicBezTo>
                    <a:pt x="109" y="1084"/>
                    <a:pt x="102" y="1148"/>
                    <a:pt x="143" y="1154"/>
                  </a:cubicBezTo>
                  <a:cubicBezTo>
                    <a:pt x="143" y="1154"/>
                    <a:pt x="146" y="1114"/>
                    <a:pt x="148" y="1108"/>
                  </a:cubicBezTo>
                  <a:cubicBezTo>
                    <a:pt x="150" y="1101"/>
                    <a:pt x="149" y="1033"/>
                    <a:pt x="149" y="1033"/>
                  </a:cubicBezTo>
                  <a:cubicBezTo>
                    <a:pt x="149" y="1033"/>
                    <a:pt x="150" y="1016"/>
                    <a:pt x="127" y="987"/>
                  </a:cubicBezTo>
                  <a:cubicBezTo>
                    <a:pt x="105" y="958"/>
                    <a:pt x="109" y="922"/>
                    <a:pt x="107" y="897"/>
                  </a:cubicBezTo>
                  <a:cubicBezTo>
                    <a:pt x="105" y="873"/>
                    <a:pt x="125" y="710"/>
                    <a:pt x="131" y="692"/>
                  </a:cubicBezTo>
                  <a:cubicBezTo>
                    <a:pt x="137" y="674"/>
                    <a:pt x="142" y="608"/>
                    <a:pt x="140" y="587"/>
                  </a:cubicBezTo>
                  <a:cubicBezTo>
                    <a:pt x="138" y="566"/>
                    <a:pt x="178" y="460"/>
                    <a:pt x="180" y="455"/>
                  </a:cubicBezTo>
                  <a:cubicBezTo>
                    <a:pt x="336" y="320"/>
                    <a:pt x="336" y="320"/>
                    <a:pt x="336" y="320"/>
                  </a:cubicBezTo>
                  <a:cubicBezTo>
                    <a:pt x="336" y="320"/>
                    <a:pt x="405" y="200"/>
                    <a:pt x="330" y="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758" y="1187"/>
              <a:ext cx="371" cy="1438"/>
            </a:xfrm>
            <a:custGeom>
              <a:avLst/>
              <a:gdLst>
                <a:gd name="T0" fmla="*/ 42 w 319"/>
                <a:gd name="T1" fmla="*/ 0 h 1240"/>
                <a:gd name="T2" fmla="*/ 93 w 319"/>
                <a:gd name="T3" fmla="*/ 218 h 1240"/>
                <a:gd name="T4" fmla="*/ 321 w 319"/>
                <a:gd name="T5" fmla="*/ 285 h 1240"/>
                <a:gd name="T6" fmla="*/ 501 w 319"/>
                <a:gd name="T7" fmla="*/ 565 h 1240"/>
                <a:gd name="T8" fmla="*/ 579 w 319"/>
                <a:gd name="T9" fmla="*/ 1145 h 1240"/>
                <a:gd name="T10" fmla="*/ 542 w 319"/>
                <a:gd name="T11" fmla="*/ 1634 h 1240"/>
                <a:gd name="T12" fmla="*/ 542 w 319"/>
                <a:gd name="T13" fmla="*/ 1905 h 1240"/>
                <a:gd name="T14" fmla="*/ 529 w 319"/>
                <a:gd name="T15" fmla="*/ 2126 h 1240"/>
                <a:gd name="T16" fmla="*/ 447 w 319"/>
                <a:gd name="T17" fmla="*/ 2200 h 1240"/>
                <a:gd name="T18" fmla="*/ 395 w 319"/>
                <a:gd name="T19" fmla="*/ 2227 h 1240"/>
                <a:gd name="T20" fmla="*/ 358 w 319"/>
                <a:gd name="T21" fmla="*/ 2230 h 1240"/>
                <a:gd name="T22" fmla="*/ 370 w 319"/>
                <a:gd name="T23" fmla="*/ 2163 h 1240"/>
                <a:gd name="T24" fmla="*/ 380 w 319"/>
                <a:gd name="T25" fmla="*/ 2089 h 1240"/>
                <a:gd name="T26" fmla="*/ 354 w 319"/>
                <a:gd name="T27" fmla="*/ 1993 h 1240"/>
                <a:gd name="T28" fmla="*/ 311 w 319"/>
                <a:gd name="T29" fmla="*/ 2137 h 1240"/>
                <a:gd name="T30" fmla="*/ 300 w 319"/>
                <a:gd name="T31" fmla="*/ 2087 h 1240"/>
                <a:gd name="T32" fmla="*/ 301 w 319"/>
                <a:gd name="T33" fmla="*/ 1932 h 1240"/>
                <a:gd name="T34" fmla="*/ 349 w 319"/>
                <a:gd name="T35" fmla="*/ 1837 h 1240"/>
                <a:gd name="T36" fmla="*/ 377 w 319"/>
                <a:gd name="T37" fmla="*/ 1679 h 1240"/>
                <a:gd name="T38" fmla="*/ 368 w 319"/>
                <a:gd name="T39" fmla="*/ 1235 h 1240"/>
                <a:gd name="T40" fmla="*/ 297 w 319"/>
                <a:gd name="T41" fmla="*/ 807 h 1240"/>
                <a:gd name="T42" fmla="*/ 143 w 319"/>
                <a:gd name="T43" fmla="*/ 561 h 1240"/>
                <a:gd name="T44" fmla="*/ 2 w 319"/>
                <a:gd name="T45" fmla="*/ 256 h 1240"/>
                <a:gd name="T46" fmla="*/ 42 w 319"/>
                <a:gd name="T47" fmla="*/ 0 h 12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9" h="1240">
                  <a:moveTo>
                    <a:pt x="23" y="0"/>
                  </a:moveTo>
                  <a:cubicBezTo>
                    <a:pt x="23" y="0"/>
                    <a:pt x="0" y="105"/>
                    <a:pt x="51" y="121"/>
                  </a:cubicBezTo>
                  <a:cubicBezTo>
                    <a:pt x="102" y="136"/>
                    <a:pt x="160" y="157"/>
                    <a:pt x="175" y="158"/>
                  </a:cubicBezTo>
                  <a:cubicBezTo>
                    <a:pt x="191" y="159"/>
                    <a:pt x="267" y="185"/>
                    <a:pt x="274" y="312"/>
                  </a:cubicBezTo>
                  <a:cubicBezTo>
                    <a:pt x="281" y="440"/>
                    <a:pt x="314" y="598"/>
                    <a:pt x="316" y="633"/>
                  </a:cubicBezTo>
                  <a:cubicBezTo>
                    <a:pt x="319" y="668"/>
                    <a:pt x="315" y="800"/>
                    <a:pt x="297" y="904"/>
                  </a:cubicBezTo>
                  <a:cubicBezTo>
                    <a:pt x="289" y="953"/>
                    <a:pt x="289" y="1011"/>
                    <a:pt x="297" y="1054"/>
                  </a:cubicBezTo>
                  <a:cubicBezTo>
                    <a:pt x="306" y="1097"/>
                    <a:pt x="299" y="1154"/>
                    <a:pt x="289" y="1175"/>
                  </a:cubicBezTo>
                  <a:cubicBezTo>
                    <a:pt x="279" y="1196"/>
                    <a:pt x="254" y="1218"/>
                    <a:pt x="244" y="1217"/>
                  </a:cubicBezTo>
                  <a:cubicBezTo>
                    <a:pt x="244" y="1217"/>
                    <a:pt x="230" y="1239"/>
                    <a:pt x="216" y="1231"/>
                  </a:cubicBezTo>
                  <a:cubicBezTo>
                    <a:pt x="216" y="1231"/>
                    <a:pt x="203" y="1240"/>
                    <a:pt x="196" y="1233"/>
                  </a:cubicBezTo>
                  <a:cubicBezTo>
                    <a:pt x="189" y="1225"/>
                    <a:pt x="198" y="1200"/>
                    <a:pt x="202" y="1196"/>
                  </a:cubicBezTo>
                  <a:cubicBezTo>
                    <a:pt x="206" y="1193"/>
                    <a:pt x="209" y="1166"/>
                    <a:pt x="208" y="1155"/>
                  </a:cubicBezTo>
                  <a:cubicBezTo>
                    <a:pt x="207" y="1144"/>
                    <a:pt x="209" y="1122"/>
                    <a:pt x="193" y="1102"/>
                  </a:cubicBezTo>
                  <a:cubicBezTo>
                    <a:pt x="193" y="1102"/>
                    <a:pt x="198" y="1172"/>
                    <a:pt x="170" y="1181"/>
                  </a:cubicBezTo>
                  <a:cubicBezTo>
                    <a:pt x="164" y="1154"/>
                    <a:pt x="164" y="1154"/>
                    <a:pt x="164" y="1154"/>
                  </a:cubicBezTo>
                  <a:cubicBezTo>
                    <a:pt x="164" y="1154"/>
                    <a:pt x="163" y="1075"/>
                    <a:pt x="165" y="1068"/>
                  </a:cubicBezTo>
                  <a:cubicBezTo>
                    <a:pt x="167" y="1061"/>
                    <a:pt x="172" y="1042"/>
                    <a:pt x="191" y="1016"/>
                  </a:cubicBezTo>
                  <a:cubicBezTo>
                    <a:pt x="211" y="990"/>
                    <a:pt x="210" y="958"/>
                    <a:pt x="206" y="929"/>
                  </a:cubicBezTo>
                  <a:cubicBezTo>
                    <a:pt x="202" y="900"/>
                    <a:pt x="201" y="724"/>
                    <a:pt x="201" y="683"/>
                  </a:cubicBezTo>
                  <a:cubicBezTo>
                    <a:pt x="201" y="642"/>
                    <a:pt x="165" y="477"/>
                    <a:pt x="162" y="446"/>
                  </a:cubicBezTo>
                  <a:cubicBezTo>
                    <a:pt x="78" y="310"/>
                    <a:pt x="78" y="310"/>
                    <a:pt x="78" y="310"/>
                  </a:cubicBezTo>
                  <a:cubicBezTo>
                    <a:pt x="2" y="142"/>
                    <a:pt x="2" y="142"/>
                    <a:pt x="2" y="14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361" y="1166"/>
              <a:ext cx="584" cy="1400"/>
            </a:xfrm>
            <a:custGeom>
              <a:avLst/>
              <a:gdLst>
                <a:gd name="T0" fmla="*/ 283 w 503"/>
                <a:gd name="T1" fmla="*/ 8 h 1207"/>
                <a:gd name="T2" fmla="*/ 312 w 503"/>
                <a:gd name="T3" fmla="*/ 176 h 1207"/>
                <a:gd name="T4" fmla="*/ 23 w 503"/>
                <a:gd name="T5" fmla="*/ 699 h 1207"/>
                <a:gd name="T6" fmla="*/ 23 w 503"/>
                <a:gd name="T7" fmla="*/ 950 h 1207"/>
                <a:gd name="T8" fmla="*/ 31 w 503"/>
                <a:gd name="T9" fmla="*/ 1474 h 1207"/>
                <a:gd name="T10" fmla="*/ 0 w 503"/>
                <a:gd name="T11" fmla="*/ 1871 h 1207"/>
                <a:gd name="T12" fmla="*/ 428 w 503"/>
                <a:gd name="T13" fmla="*/ 2179 h 1207"/>
                <a:gd name="T14" fmla="*/ 895 w 503"/>
                <a:gd name="T15" fmla="*/ 1852 h 1207"/>
                <a:gd name="T16" fmla="*/ 861 w 503"/>
                <a:gd name="T17" fmla="*/ 1656 h 1207"/>
                <a:gd name="T18" fmla="*/ 836 w 503"/>
                <a:gd name="T19" fmla="*/ 1304 h 1207"/>
                <a:gd name="T20" fmla="*/ 906 w 503"/>
                <a:gd name="T21" fmla="*/ 793 h 1207"/>
                <a:gd name="T22" fmla="*/ 736 w 503"/>
                <a:gd name="T23" fmla="*/ 384 h 1207"/>
                <a:gd name="T24" fmla="*/ 642 w 503"/>
                <a:gd name="T25" fmla="*/ 211 h 1207"/>
                <a:gd name="T26" fmla="*/ 658 w 503"/>
                <a:gd name="T27" fmla="*/ 66 h 1207"/>
                <a:gd name="T28" fmla="*/ 651 w 503"/>
                <a:gd name="T29" fmla="*/ 0 h 1207"/>
                <a:gd name="T30" fmla="*/ 283 w 503"/>
                <a:gd name="T31" fmla="*/ 8 h 12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3" h="1207">
                  <a:moveTo>
                    <a:pt x="156" y="4"/>
                  </a:moveTo>
                  <a:cubicBezTo>
                    <a:pt x="156" y="4"/>
                    <a:pt x="171" y="66"/>
                    <a:pt x="172" y="97"/>
                  </a:cubicBezTo>
                  <a:cubicBezTo>
                    <a:pt x="173" y="127"/>
                    <a:pt x="47" y="365"/>
                    <a:pt x="13" y="386"/>
                  </a:cubicBezTo>
                  <a:cubicBezTo>
                    <a:pt x="13" y="386"/>
                    <a:pt x="6" y="469"/>
                    <a:pt x="13" y="525"/>
                  </a:cubicBezTo>
                  <a:cubicBezTo>
                    <a:pt x="20" y="581"/>
                    <a:pt x="22" y="773"/>
                    <a:pt x="17" y="815"/>
                  </a:cubicBezTo>
                  <a:cubicBezTo>
                    <a:pt x="12" y="858"/>
                    <a:pt x="24" y="873"/>
                    <a:pt x="0" y="1034"/>
                  </a:cubicBezTo>
                  <a:cubicBezTo>
                    <a:pt x="0" y="1034"/>
                    <a:pt x="180" y="1207"/>
                    <a:pt x="236" y="1204"/>
                  </a:cubicBezTo>
                  <a:cubicBezTo>
                    <a:pt x="291" y="1200"/>
                    <a:pt x="493" y="1023"/>
                    <a:pt x="493" y="1023"/>
                  </a:cubicBezTo>
                  <a:cubicBezTo>
                    <a:pt x="493" y="1023"/>
                    <a:pt x="483" y="952"/>
                    <a:pt x="474" y="915"/>
                  </a:cubicBezTo>
                  <a:cubicBezTo>
                    <a:pt x="465" y="877"/>
                    <a:pt x="456" y="775"/>
                    <a:pt x="460" y="720"/>
                  </a:cubicBezTo>
                  <a:cubicBezTo>
                    <a:pt x="464" y="664"/>
                    <a:pt x="503" y="526"/>
                    <a:pt x="499" y="439"/>
                  </a:cubicBezTo>
                  <a:cubicBezTo>
                    <a:pt x="495" y="351"/>
                    <a:pt x="405" y="212"/>
                    <a:pt x="405" y="212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58" y="0"/>
                    <a:pt x="358" y="0"/>
                    <a:pt x="358" y="0"/>
                  </a:cubicBezTo>
                  <a:lnTo>
                    <a:pt x="156" y="4"/>
                  </a:ln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28" y="2350"/>
              <a:ext cx="300" cy="1721"/>
            </a:xfrm>
            <a:custGeom>
              <a:avLst/>
              <a:gdLst>
                <a:gd name="T0" fmla="*/ 55 w 258"/>
                <a:gd name="T1" fmla="*/ 0 h 1484"/>
                <a:gd name="T2" fmla="*/ 26 w 258"/>
                <a:gd name="T3" fmla="*/ 220 h 1484"/>
                <a:gd name="T4" fmla="*/ 42 w 258"/>
                <a:gd name="T5" fmla="*/ 641 h 1484"/>
                <a:gd name="T6" fmla="*/ 90 w 258"/>
                <a:gd name="T7" fmla="*/ 996 h 1484"/>
                <a:gd name="T8" fmla="*/ 113 w 258"/>
                <a:gd name="T9" fmla="*/ 1313 h 1484"/>
                <a:gd name="T10" fmla="*/ 191 w 258"/>
                <a:gd name="T11" fmla="*/ 1963 h 1484"/>
                <a:gd name="T12" fmla="*/ 176 w 258"/>
                <a:gd name="T13" fmla="*/ 2283 h 1484"/>
                <a:gd name="T14" fmla="*/ 114 w 258"/>
                <a:gd name="T15" fmla="*/ 2424 h 1484"/>
                <a:gd name="T16" fmla="*/ 67 w 258"/>
                <a:gd name="T17" fmla="*/ 2493 h 1484"/>
                <a:gd name="T18" fmla="*/ 41 w 258"/>
                <a:gd name="T19" fmla="*/ 2588 h 1484"/>
                <a:gd name="T20" fmla="*/ 74 w 258"/>
                <a:gd name="T21" fmla="*/ 2619 h 1484"/>
                <a:gd name="T22" fmla="*/ 119 w 258"/>
                <a:gd name="T23" fmla="*/ 2638 h 1484"/>
                <a:gd name="T24" fmla="*/ 171 w 258"/>
                <a:gd name="T25" fmla="*/ 2643 h 1484"/>
                <a:gd name="T26" fmla="*/ 224 w 258"/>
                <a:gd name="T27" fmla="*/ 2681 h 1484"/>
                <a:gd name="T28" fmla="*/ 284 w 258"/>
                <a:gd name="T29" fmla="*/ 2617 h 1484"/>
                <a:gd name="T30" fmla="*/ 310 w 258"/>
                <a:gd name="T31" fmla="*/ 2578 h 1484"/>
                <a:gd name="T32" fmla="*/ 350 w 258"/>
                <a:gd name="T33" fmla="*/ 2510 h 1484"/>
                <a:gd name="T34" fmla="*/ 379 w 258"/>
                <a:gd name="T35" fmla="*/ 2440 h 1484"/>
                <a:gd name="T36" fmla="*/ 393 w 258"/>
                <a:gd name="T37" fmla="*/ 2332 h 1484"/>
                <a:gd name="T38" fmla="*/ 395 w 258"/>
                <a:gd name="T39" fmla="*/ 2235 h 1484"/>
                <a:gd name="T40" fmla="*/ 390 w 258"/>
                <a:gd name="T41" fmla="*/ 1978 h 1484"/>
                <a:gd name="T42" fmla="*/ 403 w 258"/>
                <a:gd name="T43" fmla="*/ 1476 h 1484"/>
                <a:gd name="T44" fmla="*/ 417 w 258"/>
                <a:gd name="T45" fmla="*/ 1103 h 1484"/>
                <a:gd name="T46" fmla="*/ 415 w 258"/>
                <a:gd name="T47" fmla="*/ 905 h 1484"/>
                <a:gd name="T48" fmla="*/ 435 w 258"/>
                <a:gd name="T49" fmla="*/ 598 h 1484"/>
                <a:gd name="T50" fmla="*/ 471 w 258"/>
                <a:gd name="T51" fmla="*/ 331 h 1484"/>
                <a:gd name="T52" fmla="*/ 466 w 258"/>
                <a:gd name="T53" fmla="*/ 166 h 1484"/>
                <a:gd name="T54" fmla="*/ 55 w 258"/>
                <a:gd name="T55" fmla="*/ 0 h 1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" h="1484">
                  <a:moveTo>
                    <a:pt x="29" y="0"/>
                  </a:moveTo>
                  <a:cubicBezTo>
                    <a:pt x="29" y="0"/>
                    <a:pt x="18" y="89"/>
                    <a:pt x="14" y="122"/>
                  </a:cubicBezTo>
                  <a:cubicBezTo>
                    <a:pt x="9" y="156"/>
                    <a:pt x="0" y="270"/>
                    <a:pt x="23" y="354"/>
                  </a:cubicBezTo>
                  <a:cubicBezTo>
                    <a:pt x="46" y="438"/>
                    <a:pt x="52" y="490"/>
                    <a:pt x="49" y="551"/>
                  </a:cubicBezTo>
                  <a:cubicBezTo>
                    <a:pt x="46" y="612"/>
                    <a:pt x="60" y="668"/>
                    <a:pt x="61" y="726"/>
                  </a:cubicBezTo>
                  <a:cubicBezTo>
                    <a:pt x="63" y="784"/>
                    <a:pt x="70" y="964"/>
                    <a:pt x="104" y="1086"/>
                  </a:cubicBezTo>
                  <a:cubicBezTo>
                    <a:pt x="137" y="1208"/>
                    <a:pt x="96" y="1262"/>
                    <a:pt x="96" y="1262"/>
                  </a:cubicBezTo>
                  <a:cubicBezTo>
                    <a:pt x="96" y="1262"/>
                    <a:pt x="71" y="1308"/>
                    <a:pt x="62" y="1340"/>
                  </a:cubicBezTo>
                  <a:cubicBezTo>
                    <a:pt x="57" y="1360"/>
                    <a:pt x="42" y="1365"/>
                    <a:pt x="37" y="1379"/>
                  </a:cubicBezTo>
                  <a:cubicBezTo>
                    <a:pt x="31" y="1394"/>
                    <a:pt x="13" y="1404"/>
                    <a:pt x="22" y="1431"/>
                  </a:cubicBezTo>
                  <a:cubicBezTo>
                    <a:pt x="22" y="1431"/>
                    <a:pt x="28" y="1458"/>
                    <a:pt x="40" y="1448"/>
                  </a:cubicBezTo>
                  <a:cubicBezTo>
                    <a:pt x="40" y="1448"/>
                    <a:pt x="52" y="1467"/>
                    <a:pt x="65" y="1459"/>
                  </a:cubicBezTo>
                  <a:cubicBezTo>
                    <a:pt x="65" y="1459"/>
                    <a:pt x="82" y="1478"/>
                    <a:pt x="93" y="1461"/>
                  </a:cubicBezTo>
                  <a:cubicBezTo>
                    <a:pt x="93" y="1461"/>
                    <a:pt x="91" y="1484"/>
                    <a:pt x="123" y="1482"/>
                  </a:cubicBezTo>
                  <a:cubicBezTo>
                    <a:pt x="155" y="1481"/>
                    <a:pt x="157" y="1467"/>
                    <a:pt x="156" y="1447"/>
                  </a:cubicBezTo>
                  <a:cubicBezTo>
                    <a:pt x="155" y="1428"/>
                    <a:pt x="170" y="1425"/>
                    <a:pt x="170" y="1425"/>
                  </a:cubicBezTo>
                  <a:cubicBezTo>
                    <a:pt x="170" y="1425"/>
                    <a:pt x="192" y="1408"/>
                    <a:pt x="192" y="1387"/>
                  </a:cubicBezTo>
                  <a:cubicBezTo>
                    <a:pt x="192" y="1366"/>
                    <a:pt x="207" y="1349"/>
                    <a:pt x="207" y="1349"/>
                  </a:cubicBezTo>
                  <a:cubicBezTo>
                    <a:pt x="207" y="1349"/>
                    <a:pt x="228" y="1339"/>
                    <a:pt x="215" y="1289"/>
                  </a:cubicBezTo>
                  <a:cubicBezTo>
                    <a:pt x="215" y="1289"/>
                    <a:pt x="223" y="1261"/>
                    <a:pt x="216" y="1236"/>
                  </a:cubicBezTo>
                  <a:cubicBezTo>
                    <a:pt x="210" y="1210"/>
                    <a:pt x="212" y="1124"/>
                    <a:pt x="213" y="1093"/>
                  </a:cubicBezTo>
                  <a:cubicBezTo>
                    <a:pt x="214" y="1061"/>
                    <a:pt x="234" y="886"/>
                    <a:pt x="220" y="817"/>
                  </a:cubicBezTo>
                  <a:cubicBezTo>
                    <a:pt x="198" y="703"/>
                    <a:pt x="229" y="665"/>
                    <a:pt x="229" y="610"/>
                  </a:cubicBezTo>
                  <a:cubicBezTo>
                    <a:pt x="229" y="610"/>
                    <a:pt x="233" y="550"/>
                    <a:pt x="227" y="500"/>
                  </a:cubicBezTo>
                  <a:cubicBezTo>
                    <a:pt x="221" y="450"/>
                    <a:pt x="232" y="394"/>
                    <a:pt x="238" y="331"/>
                  </a:cubicBezTo>
                  <a:cubicBezTo>
                    <a:pt x="244" y="268"/>
                    <a:pt x="256" y="209"/>
                    <a:pt x="257" y="183"/>
                  </a:cubicBezTo>
                  <a:cubicBezTo>
                    <a:pt x="258" y="157"/>
                    <a:pt x="255" y="91"/>
                    <a:pt x="255" y="9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62" y="3832"/>
              <a:ext cx="20" cy="30"/>
            </a:xfrm>
            <a:custGeom>
              <a:avLst/>
              <a:gdLst>
                <a:gd name="T0" fmla="*/ 29 w 17"/>
                <a:gd name="T1" fmla="*/ 0 h 26"/>
                <a:gd name="T2" fmla="*/ 0 w 17"/>
                <a:gd name="T3" fmla="*/ 4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6">
                  <a:moveTo>
                    <a:pt x="15" y="0"/>
                  </a:moveTo>
                  <a:cubicBezTo>
                    <a:pt x="17" y="12"/>
                    <a:pt x="6" y="18"/>
                    <a:pt x="0" y="2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550" y="3869"/>
              <a:ext cx="18" cy="80"/>
            </a:xfrm>
            <a:custGeom>
              <a:avLst/>
              <a:gdLst>
                <a:gd name="T0" fmla="*/ 1 w 15"/>
                <a:gd name="T1" fmla="*/ 125 h 69"/>
                <a:gd name="T2" fmla="*/ 7 w 15"/>
                <a:gd name="T3" fmla="*/ 58 h 69"/>
                <a:gd name="T4" fmla="*/ 31 w 15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69">
                  <a:moveTo>
                    <a:pt x="1" y="69"/>
                  </a:moveTo>
                  <a:cubicBezTo>
                    <a:pt x="0" y="57"/>
                    <a:pt x="2" y="44"/>
                    <a:pt x="3" y="32"/>
                  </a:cubicBezTo>
                  <a:cubicBezTo>
                    <a:pt x="3" y="21"/>
                    <a:pt x="7" y="8"/>
                    <a:pt x="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05" y="3972"/>
              <a:ext cx="17" cy="54"/>
            </a:xfrm>
            <a:custGeom>
              <a:avLst/>
              <a:gdLst>
                <a:gd name="T0" fmla="*/ 1 w 15"/>
                <a:gd name="T1" fmla="*/ 87 h 46"/>
                <a:gd name="T2" fmla="*/ 8 w 15"/>
                <a:gd name="T3" fmla="*/ 46 h 46"/>
                <a:gd name="T4" fmla="*/ 25 w 15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6">
                  <a:moveTo>
                    <a:pt x="1" y="46"/>
                  </a:moveTo>
                  <a:cubicBezTo>
                    <a:pt x="0" y="40"/>
                    <a:pt x="3" y="30"/>
                    <a:pt x="4" y="24"/>
                  </a:cubicBezTo>
                  <a:cubicBezTo>
                    <a:pt x="6" y="14"/>
                    <a:pt x="11" y="9"/>
                    <a:pt x="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438" y="3987"/>
              <a:ext cx="25" cy="63"/>
            </a:xfrm>
            <a:custGeom>
              <a:avLst/>
              <a:gdLst>
                <a:gd name="T0" fmla="*/ 0 w 22"/>
                <a:gd name="T1" fmla="*/ 100 h 54"/>
                <a:gd name="T2" fmla="*/ 13 w 22"/>
                <a:gd name="T3" fmla="*/ 47 h 54"/>
                <a:gd name="T4" fmla="*/ 36 w 22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2"/>
                    <a:pt x="0" y="34"/>
                    <a:pt x="8" y="25"/>
                  </a:cubicBezTo>
                  <a:cubicBezTo>
                    <a:pt x="15" y="17"/>
                    <a:pt x="16" y="7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453" y="3988"/>
              <a:ext cx="1" cy="14"/>
            </a:xfrm>
            <a:custGeom>
              <a:avLst/>
              <a:gdLst>
                <a:gd name="T0" fmla="*/ 1 w 1"/>
                <a:gd name="T1" fmla="*/ 22 h 12"/>
                <a:gd name="T2" fmla="*/ 0 w 1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1" y="12"/>
                  </a:moveTo>
                  <a:cubicBezTo>
                    <a:pt x="1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400" y="3988"/>
              <a:ext cx="31" cy="57"/>
            </a:xfrm>
            <a:custGeom>
              <a:avLst/>
              <a:gdLst>
                <a:gd name="T0" fmla="*/ 2 w 26"/>
                <a:gd name="T1" fmla="*/ 90 h 49"/>
                <a:gd name="T2" fmla="*/ 14 w 26"/>
                <a:gd name="T3" fmla="*/ 42 h 49"/>
                <a:gd name="T4" fmla="*/ 52 w 26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49">
                  <a:moveTo>
                    <a:pt x="2" y="49"/>
                  </a:moveTo>
                  <a:cubicBezTo>
                    <a:pt x="2" y="39"/>
                    <a:pt x="0" y="30"/>
                    <a:pt x="7" y="23"/>
                  </a:cubicBezTo>
                  <a:cubicBezTo>
                    <a:pt x="14" y="16"/>
                    <a:pt x="21" y="9"/>
                    <a:pt x="26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421" y="3987"/>
              <a:ext cx="1" cy="12"/>
            </a:xfrm>
            <a:custGeom>
              <a:avLst/>
              <a:gdLst>
                <a:gd name="T0" fmla="*/ 0 w 1"/>
                <a:gd name="T1" fmla="*/ 20 h 10"/>
                <a:gd name="T2" fmla="*/ 1 w 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1" y="9"/>
                    <a:pt x="1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374" y="3977"/>
              <a:ext cx="26" cy="53"/>
            </a:xfrm>
            <a:custGeom>
              <a:avLst/>
              <a:gdLst>
                <a:gd name="T0" fmla="*/ 1 w 23"/>
                <a:gd name="T1" fmla="*/ 81 h 46"/>
                <a:gd name="T2" fmla="*/ 10 w 23"/>
                <a:gd name="T3" fmla="*/ 32 h 46"/>
                <a:gd name="T4" fmla="*/ 37 w 23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6">
                  <a:moveTo>
                    <a:pt x="1" y="46"/>
                  </a:moveTo>
                  <a:cubicBezTo>
                    <a:pt x="1" y="37"/>
                    <a:pt x="0" y="26"/>
                    <a:pt x="6" y="18"/>
                  </a:cubicBezTo>
                  <a:cubicBezTo>
                    <a:pt x="10" y="12"/>
                    <a:pt x="21" y="7"/>
                    <a:pt x="2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391" y="3976"/>
              <a:ext cx="1" cy="10"/>
            </a:xfrm>
            <a:custGeom>
              <a:avLst/>
              <a:gdLst>
                <a:gd name="T0" fmla="*/ 0 w 1"/>
                <a:gd name="T1" fmla="*/ 13 h 9"/>
                <a:gd name="T2" fmla="*/ 0 w 1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">
                  <a:moveTo>
                    <a:pt x="0" y="9"/>
                  </a:moveTo>
                  <a:cubicBezTo>
                    <a:pt x="0" y="6"/>
                    <a:pt x="1" y="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355" y="3970"/>
              <a:ext cx="23" cy="46"/>
            </a:xfrm>
            <a:custGeom>
              <a:avLst/>
              <a:gdLst>
                <a:gd name="T0" fmla="*/ 1 w 20"/>
                <a:gd name="T1" fmla="*/ 70 h 40"/>
                <a:gd name="T2" fmla="*/ 10 w 20"/>
                <a:gd name="T3" fmla="*/ 35 h 40"/>
                <a:gd name="T4" fmla="*/ 26 w 20"/>
                <a:gd name="T5" fmla="*/ 20 h 40"/>
                <a:gd name="T6" fmla="*/ 35 w 2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0">
                  <a:moveTo>
                    <a:pt x="1" y="40"/>
                  </a:moveTo>
                  <a:cubicBezTo>
                    <a:pt x="1" y="32"/>
                    <a:pt x="0" y="26"/>
                    <a:pt x="6" y="20"/>
                  </a:cubicBezTo>
                  <a:cubicBezTo>
                    <a:pt x="9" y="17"/>
                    <a:pt x="12" y="14"/>
                    <a:pt x="15" y="11"/>
                  </a:cubicBezTo>
                  <a:cubicBezTo>
                    <a:pt x="17" y="7"/>
                    <a:pt x="18" y="3"/>
                    <a:pt x="2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369" y="3971"/>
              <a:ext cx="1" cy="12"/>
            </a:xfrm>
            <a:custGeom>
              <a:avLst/>
              <a:gdLst>
                <a:gd name="T0" fmla="*/ 1 w 1"/>
                <a:gd name="T1" fmla="*/ 20 h 10"/>
                <a:gd name="T2" fmla="*/ 0 w 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">
                  <a:moveTo>
                    <a:pt x="1" y="10"/>
                  </a:moveTo>
                  <a:cubicBezTo>
                    <a:pt x="1" y="6"/>
                    <a:pt x="0" y="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45" y="4010"/>
              <a:ext cx="43" cy="34"/>
            </a:xfrm>
            <a:custGeom>
              <a:avLst/>
              <a:gdLst>
                <a:gd name="T0" fmla="*/ 0 w 37"/>
                <a:gd name="T1" fmla="*/ 34 h 29"/>
                <a:gd name="T2" fmla="*/ 9 w 37"/>
                <a:gd name="T3" fmla="*/ 32 h 29"/>
                <a:gd name="T4" fmla="*/ 33 w 37"/>
                <a:gd name="T5" fmla="*/ 34 h 29"/>
                <a:gd name="T6" fmla="*/ 57 w 37"/>
                <a:gd name="T7" fmla="*/ 55 h 29"/>
                <a:gd name="T8" fmla="*/ 62 w 37"/>
                <a:gd name="T9" fmla="*/ 34 h 29"/>
                <a:gd name="T10" fmla="*/ 67 w 37"/>
                <a:gd name="T11" fmla="*/ 15 h 29"/>
                <a:gd name="T12" fmla="*/ 26 w 37"/>
                <a:gd name="T13" fmla="*/ 2 h 29"/>
                <a:gd name="T14" fmla="*/ 10 w 37"/>
                <a:gd name="T15" fmla="*/ 9 h 29"/>
                <a:gd name="T16" fmla="*/ 2 w 37"/>
                <a:gd name="T17" fmla="*/ 3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29">
                  <a:moveTo>
                    <a:pt x="0" y="18"/>
                  </a:moveTo>
                  <a:cubicBezTo>
                    <a:pt x="1" y="19"/>
                    <a:pt x="4" y="17"/>
                    <a:pt x="5" y="17"/>
                  </a:cubicBezTo>
                  <a:cubicBezTo>
                    <a:pt x="10" y="16"/>
                    <a:pt x="14" y="17"/>
                    <a:pt x="18" y="18"/>
                  </a:cubicBezTo>
                  <a:cubicBezTo>
                    <a:pt x="23" y="20"/>
                    <a:pt x="29" y="25"/>
                    <a:pt x="31" y="29"/>
                  </a:cubicBezTo>
                  <a:cubicBezTo>
                    <a:pt x="31" y="25"/>
                    <a:pt x="33" y="22"/>
                    <a:pt x="34" y="18"/>
                  </a:cubicBezTo>
                  <a:cubicBezTo>
                    <a:pt x="35" y="15"/>
                    <a:pt x="35" y="11"/>
                    <a:pt x="37" y="8"/>
                  </a:cubicBezTo>
                  <a:cubicBezTo>
                    <a:pt x="29" y="4"/>
                    <a:pt x="22" y="0"/>
                    <a:pt x="14" y="2"/>
                  </a:cubicBezTo>
                  <a:cubicBezTo>
                    <a:pt x="11" y="3"/>
                    <a:pt x="8" y="3"/>
                    <a:pt x="6" y="5"/>
                  </a:cubicBezTo>
                  <a:cubicBezTo>
                    <a:pt x="4" y="9"/>
                    <a:pt x="3" y="15"/>
                    <a:pt x="2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409" y="4016"/>
              <a:ext cx="23" cy="14"/>
            </a:xfrm>
            <a:custGeom>
              <a:avLst/>
              <a:gdLst>
                <a:gd name="T0" fmla="*/ 0 w 20"/>
                <a:gd name="T1" fmla="*/ 19 h 12"/>
                <a:gd name="T2" fmla="*/ 14 w 20"/>
                <a:gd name="T3" fmla="*/ 15 h 12"/>
                <a:gd name="T4" fmla="*/ 30 w 20"/>
                <a:gd name="T5" fmla="*/ 22 h 12"/>
                <a:gd name="T6" fmla="*/ 32 w 20"/>
                <a:gd name="T7" fmla="*/ 11 h 12"/>
                <a:gd name="T8" fmla="*/ 35 w 20"/>
                <a:gd name="T9" fmla="*/ 2 h 12"/>
                <a:gd name="T10" fmla="*/ 21 w 2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">
                  <a:moveTo>
                    <a:pt x="0" y="10"/>
                  </a:moveTo>
                  <a:cubicBezTo>
                    <a:pt x="3" y="9"/>
                    <a:pt x="5" y="7"/>
                    <a:pt x="8" y="8"/>
                  </a:cubicBezTo>
                  <a:cubicBezTo>
                    <a:pt x="12" y="8"/>
                    <a:pt x="14" y="10"/>
                    <a:pt x="17" y="12"/>
                  </a:cubicBezTo>
                  <a:cubicBezTo>
                    <a:pt x="17" y="10"/>
                    <a:pt x="18" y="8"/>
                    <a:pt x="18" y="6"/>
                  </a:cubicBezTo>
                  <a:cubicBezTo>
                    <a:pt x="19" y="5"/>
                    <a:pt x="20" y="3"/>
                    <a:pt x="20" y="2"/>
                  </a:cubicBezTo>
                  <a:cubicBezTo>
                    <a:pt x="19" y="0"/>
                    <a:pt x="13" y="0"/>
                    <a:pt x="12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82" y="4007"/>
              <a:ext cx="16" cy="12"/>
            </a:xfrm>
            <a:custGeom>
              <a:avLst/>
              <a:gdLst>
                <a:gd name="T0" fmla="*/ 0 w 14"/>
                <a:gd name="T1" fmla="*/ 7 h 10"/>
                <a:gd name="T2" fmla="*/ 19 w 14"/>
                <a:gd name="T3" fmla="*/ 20 h 10"/>
                <a:gd name="T4" fmla="*/ 24 w 14"/>
                <a:gd name="T5" fmla="*/ 2 h 10"/>
                <a:gd name="T6" fmla="*/ 17 w 1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4" y="4"/>
                    <a:pt x="10" y="6"/>
                    <a:pt x="11" y="10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3" y="1"/>
                    <a:pt x="11" y="1"/>
                    <a:pt x="1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63" y="4003"/>
              <a:ext cx="8" cy="6"/>
            </a:xfrm>
            <a:custGeom>
              <a:avLst/>
              <a:gdLst>
                <a:gd name="T0" fmla="*/ 0 w 7"/>
                <a:gd name="T1" fmla="*/ 1 h 5"/>
                <a:gd name="T2" fmla="*/ 10 w 7"/>
                <a:gd name="T3" fmla="*/ 10 h 5"/>
                <a:gd name="T4" fmla="*/ 11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cubicBezTo>
                    <a:pt x="2" y="2"/>
                    <a:pt x="4" y="4"/>
                    <a:pt x="6" y="5"/>
                  </a:cubicBezTo>
                  <a:cubicBezTo>
                    <a:pt x="7" y="4"/>
                    <a:pt x="7" y="2"/>
                    <a:pt x="7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355" y="3986"/>
              <a:ext cx="5" cy="7"/>
            </a:xfrm>
            <a:custGeom>
              <a:avLst/>
              <a:gdLst>
                <a:gd name="T0" fmla="*/ 1 w 4"/>
                <a:gd name="T1" fmla="*/ 9 h 6"/>
                <a:gd name="T2" fmla="*/ 1 w 4"/>
                <a:gd name="T3" fmla="*/ 11 h 6"/>
                <a:gd name="T4" fmla="*/ 10 w 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0" y="6"/>
                    <a:pt x="1" y="6"/>
                  </a:cubicBezTo>
                  <a:cubicBezTo>
                    <a:pt x="2" y="5"/>
                    <a:pt x="4" y="3"/>
                    <a:pt x="4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390" y="2855"/>
              <a:ext cx="22" cy="144"/>
            </a:xfrm>
            <a:custGeom>
              <a:avLst/>
              <a:gdLst>
                <a:gd name="T0" fmla="*/ 0 w 19"/>
                <a:gd name="T1" fmla="*/ 0 h 125"/>
                <a:gd name="T2" fmla="*/ 31 w 19"/>
                <a:gd name="T3" fmla="*/ 99 h 125"/>
                <a:gd name="T4" fmla="*/ 23 w 19"/>
                <a:gd name="T5" fmla="*/ 22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25">
                  <a:moveTo>
                    <a:pt x="0" y="0"/>
                  </a:moveTo>
                  <a:cubicBezTo>
                    <a:pt x="6" y="19"/>
                    <a:pt x="15" y="36"/>
                    <a:pt x="17" y="56"/>
                  </a:cubicBezTo>
                  <a:cubicBezTo>
                    <a:pt x="19" y="80"/>
                    <a:pt x="16" y="102"/>
                    <a:pt x="13" y="12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491" y="2959"/>
              <a:ext cx="27" cy="159"/>
            </a:xfrm>
            <a:custGeom>
              <a:avLst/>
              <a:gdLst>
                <a:gd name="T0" fmla="*/ 0 w 23"/>
                <a:gd name="T1" fmla="*/ 0 h 137"/>
                <a:gd name="T2" fmla="*/ 21 w 23"/>
                <a:gd name="T3" fmla="*/ 66 h 137"/>
                <a:gd name="T4" fmla="*/ 42 w 23"/>
                <a:gd name="T5" fmla="*/ 123 h 137"/>
                <a:gd name="T6" fmla="*/ 42 w 23"/>
                <a:gd name="T7" fmla="*/ 194 h 137"/>
                <a:gd name="T8" fmla="*/ 38 w 23"/>
                <a:gd name="T9" fmla="*/ 2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37">
                  <a:moveTo>
                    <a:pt x="0" y="0"/>
                  </a:moveTo>
                  <a:cubicBezTo>
                    <a:pt x="1" y="15"/>
                    <a:pt x="2" y="26"/>
                    <a:pt x="11" y="36"/>
                  </a:cubicBezTo>
                  <a:cubicBezTo>
                    <a:pt x="20" y="47"/>
                    <a:pt x="22" y="50"/>
                    <a:pt x="22" y="67"/>
                  </a:cubicBezTo>
                  <a:cubicBezTo>
                    <a:pt x="23" y="80"/>
                    <a:pt x="23" y="94"/>
                    <a:pt x="22" y="107"/>
                  </a:cubicBezTo>
                  <a:cubicBezTo>
                    <a:pt x="22" y="115"/>
                    <a:pt x="15" y="131"/>
                    <a:pt x="20" y="137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411" y="3125"/>
              <a:ext cx="58" cy="75"/>
            </a:xfrm>
            <a:custGeom>
              <a:avLst/>
              <a:gdLst>
                <a:gd name="T0" fmla="*/ 12 w 50"/>
                <a:gd name="T1" fmla="*/ 0 h 65"/>
                <a:gd name="T2" fmla="*/ 90 w 50"/>
                <a:gd name="T3" fmla="*/ 61 h 65"/>
                <a:gd name="T4" fmla="*/ 0 w 50"/>
                <a:gd name="T5" fmla="*/ 14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5">
                  <a:moveTo>
                    <a:pt x="7" y="0"/>
                  </a:moveTo>
                  <a:cubicBezTo>
                    <a:pt x="5" y="18"/>
                    <a:pt x="34" y="35"/>
                    <a:pt x="50" y="35"/>
                  </a:cubicBezTo>
                  <a:cubicBezTo>
                    <a:pt x="31" y="65"/>
                    <a:pt x="1" y="30"/>
                    <a:pt x="0" y="8"/>
                  </a:cubicBezTo>
                </a:path>
              </a:pathLst>
            </a:custGeom>
            <a:solidFill>
              <a:srgbClr val="F5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643" y="2341"/>
              <a:ext cx="300" cy="1730"/>
            </a:xfrm>
            <a:custGeom>
              <a:avLst/>
              <a:gdLst>
                <a:gd name="T0" fmla="*/ 456 w 258"/>
                <a:gd name="T1" fmla="*/ 0 h 1492"/>
                <a:gd name="T2" fmla="*/ 463 w 258"/>
                <a:gd name="T3" fmla="*/ 234 h 1492"/>
                <a:gd name="T4" fmla="*/ 429 w 258"/>
                <a:gd name="T5" fmla="*/ 655 h 1492"/>
                <a:gd name="T6" fmla="*/ 383 w 258"/>
                <a:gd name="T7" fmla="*/ 1010 h 1492"/>
                <a:gd name="T8" fmla="*/ 359 w 258"/>
                <a:gd name="T9" fmla="*/ 1326 h 1492"/>
                <a:gd name="T10" fmla="*/ 283 w 258"/>
                <a:gd name="T11" fmla="*/ 1978 h 1492"/>
                <a:gd name="T12" fmla="*/ 297 w 258"/>
                <a:gd name="T13" fmla="*/ 2296 h 1492"/>
                <a:gd name="T14" fmla="*/ 358 w 258"/>
                <a:gd name="T15" fmla="*/ 2436 h 1492"/>
                <a:gd name="T16" fmla="*/ 406 w 258"/>
                <a:gd name="T17" fmla="*/ 2508 h 1492"/>
                <a:gd name="T18" fmla="*/ 431 w 258"/>
                <a:gd name="T19" fmla="*/ 2602 h 1492"/>
                <a:gd name="T20" fmla="*/ 398 w 258"/>
                <a:gd name="T21" fmla="*/ 2631 h 1492"/>
                <a:gd name="T22" fmla="*/ 356 w 258"/>
                <a:gd name="T23" fmla="*/ 2652 h 1492"/>
                <a:gd name="T24" fmla="*/ 301 w 258"/>
                <a:gd name="T25" fmla="*/ 2655 h 1492"/>
                <a:gd name="T26" fmla="*/ 249 w 258"/>
                <a:gd name="T27" fmla="*/ 2695 h 1492"/>
                <a:gd name="T28" fmla="*/ 186 w 258"/>
                <a:gd name="T29" fmla="*/ 2630 h 1492"/>
                <a:gd name="T30" fmla="*/ 163 w 258"/>
                <a:gd name="T31" fmla="*/ 2590 h 1492"/>
                <a:gd name="T32" fmla="*/ 122 w 258"/>
                <a:gd name="T33" fmla="*/ 2522 h 1492"/>
                <a:gd name="T34" fmla="*/ 93 w 258"/>
                <a:gd name="T35" fmla="*/ 2452 h 1492"/>
                <a:gd name="T36" fmla="*/ 80 w 258"/>
                <a:gd name="T37" fmla="*/ 2345 h 1492"/>
                <a:gd name="T38" fmla="*/ 77 w 258"/>
                <a:gd name="T39" fmla="*/ 2248 h 1492"/>
                <a:gd name="T40" fmla="*/ 84 w 258"/>
                <a:gd name="T41" fmla="*/ 1991 h 1492"/>
                <a:gd name="T42" fmla="*/ 69 w 258"/>
                <a:gd name="T43" fmla="*/ 1492 h 1492"/>
                <a:gd name="T44" fmla="*/ 55 w 258"/>
                <a:gd name="T45" fmla="*/ 1118 h 1492"/>
                <a:gd name="T46" fmla="*/ 57 w 258"/>
                <a:gd name="T47" fmla="*/ 918 h 1492"/>
                <a:gd name="T48" fmla="*/ 36 w 258"/>
                <a:gd name="T49" fmla="*/ 613 h 1492"/>
                <a:gd name="T50" fmla="*/ 1 w 258"/>
                <a:gd name="T51" fmla="*/ 344 h 1492"/>
                <a:gd name="T52" fmla="*/ 3 w 258"/>
                <a:gd name="T53" fmla="*/ 179 h 1492"/>
                <a:gd name="T54" fmla="*/ 456 w 258"/>
                <a:gd name="T55" fmla="*/ 0 h 14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8" h="1492">
                  <a:moveTo>
                    <a:pt x="249" y="0"/>
                  </a:moveTo>
                  <a:cubicBezTo>
                    <a:pt x="249" y="0"/>
                    <a:pt x="257" y="68"/>
                    <a:pt x="253" y="129"/>
                  </a:cubicBezTo>
                  <a:cubicBezTo>
                    <a:pt x="250" y="163"/>
                    <a:pt x="258" y="278"/>
                    <a:pt x="235" y="362"/>
                  </a:cubicBezTo>
                  <a:cubicBezTo>
                    <a:pt x="212" y="446"/>
                    <a:pt x="206" y="498"/>
                    <a:pt x="209" y="559"/>
                  </a:cubicBezTo>
                  <a:cubicBezTo>
                    <a:pt x="212" y="620"/>
                    <a:pt x="199" y="676"/>
                    <a:pt x="197" y="734"/>
                  </a:cubicBezTo>
                  <a:cubicBezTo>
                    <a:pt x="196" y="792"/>
                    <a:pt x="188" y="972"/>
                    <a:pt x="155" y="1094"/>
                  </a:cubicBezTo>
                  <a:cubicBezTo>
                    <a:pt x="121" y="1216"/>
                    <a:pt x="162" y="1270"/>
                    <a:pt x="162" y="1270"/>
                  </a:cubicBezTo>
                  <a:cubicBezTo>
                    <a:pt x="162" y="1270"/>
                    <a:pt x="188" y="1316"/>
                    <a:pt x="196" y="1348"/>
                  </a:cubicBezTo>
                  <a:cubicBezTo>
                    <a:pt x="202" y="1368"/>
                    <a:pt x="217" y="1373"/>
                    <a:pt x="222" y="1387"/>
                  </a:cubicBezTo>
                  <a:cubicBezTo>
                    <a:pt x="227" y="1402"/>
                    <a:pt x="245" y="1412"/>
                    <a:pt x="236" y="1439"/>
                  </a:cubicBezTo>
                  <a:cubicBezTo>
                    <a:pt x="236" y="1439"/>
                    <a:pt x="230" y="1466"/>
                    <a:pt x="218" y="1456"/>
                  </a:cubicBezTo>
                  <a:cubicBezTo>
                    <a:pt x="218" y="1456"/>
                    <a:pt x="207" y="1475"/>
                    <a:pt x="194" y="1467"/>
                  </a:cubicBezTo>
                  <a:cubicBezTo>
                    <a:pt x="194" y="1467"/>
                    <a:pt x="176" y="1486"/>
                    <a:pt x="165" y="1469"/>
                  </a:cubicBezTo>
                  <a:cubicBezTo>
                    <a:pt x="165" y="1469"/>
                    <a:pt x="168" y="1492"/>
                    <a:pt x="136" y="1490"/>
                  </a:cubicBezTo>
                  <a:cubicBezTo>
                    <a:pt x="104" y="1489"/>
                    <a:pt x="102" y="1475"/>
                    <a:pt x="102" y="1455"/>
                  </a:cubicBezTo>
                  <a:cubicBezTo>
                    <a:pt x="103" y="1436"/>
                    <a:pt x="89" y="1433"/>
                    <a:pt x="89" y="1433"/>
                  </a:cubicBezTo>
                  <a:cubicBezTo>
                    <a:pt x="89" y="1433"/>
                    <a:pt x="66" y="1416"/>
                    <a:pt x="66" y="1395"/>
                  </a:cubicBezTo>
                  <a:cubicBezTo>
                    <a:pt x="66" y="1374"/>
                    <a:pt x="51" y="1357"/>
                    <a:pt x="51" y="1357"/>
                  </a:cubicBezTo>
                  <a:cubicBezTo>
                    <a:pt x="51" y="1357"/>
                    <a:pt x="31" y="1347"/>
                    <a:pt x="44" y="1297"/>
                  </a:cubicBezTo>
                  <a:cubicBezTo>
                    <a:pt x="44" y="1297"/>
                    <a:pt x="36" y="1269"/>
                    <a:pt x="42" y="1244"/>
                  </a:cubicBezTo>
                  <a:cubicBezTo>
                    <a:pt x="49" y="1218"/>
                    <a:pt x="47" y="1132"/>
                    <a:pt x="46" y="1101"/>
                  </a:cubicBezTo>
                  <a:cubicBezTo>
                    <a:pt x="44" y="1069"/>
                    <a:pt x="25" y="894"/>
                    <a:pt x="38" y="825"/>
                  </a:cubicBezTo>
                  <a:cubicBezTo>
                    <a:pt x="60" y="711"/>
                    <a:pt x="29" y="673"/>
                    <a:pt x="29" y="618"/>
                  </a:cubicBezTo>
                  <a:cubicBezTo>
                    <a:pt x="29" y="618"/>
                    <a:pt x="25" y="558"/>
                    <a:pt x="31" y="508"/>
                  </a:cubicBezTo>
                  <a:cubicBezTo>
                    <a:pt x="37" y="458"/>
                    <a:pt x="26" y="402"/>
                    <a:pt x="20" y="339"/>
                  </a:cubicBezTo>
                  <a:cubicBezTo>
                    <a:pt x="14" y="276"/>
                    <a:pt x="2" y="217"/>
                    <a:pt x="1" y="191"/>
                  </a:cubicBezTo>
                  <a:cubicBezTo>
                    <a:pt x="0" y="165"/>
                    <a:pt x="3" y="99"/>
                    <a:pt x="3" y="99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691" y="3832"/>
              <a:ext cx="18" cy="30"/>
            </a:xfrm>
            <a:custGeom>
              <a:avLst/>
              <a:gdLst>
                <a:gd name="T0" fmla="*/ 2 w 16"/>
                <a:gd name="T1" fmla="*/ 0 h 26"/>
                <a:gd name="T2" fmla="*/ 26 w 16"/>
                <a:gd name="T3" fmla="*/ 4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6">
                  <a:moveTo>
                    <a:pt x="2" y="0"/>
                  </a:moveTo>
                  <a:cubicBezTo>
                    <a:pt x="0" y="12"/>
                    <a:pt x="11" y="18"/>
                    <a:pt x="16" y="2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05" y="3869"/>
              <a:ext cx="17" cy="80"/>
            </a:xfrm>
            <a:custGeom>
              <a:avLst/>
              <a:gdLst>
                <a:gd name="T0" fmla="*/ 23 w 15"/>
                <a:gd name="T1" fmla="*/ 125 h 69"/>
                <a:gd name="T2" fmla="*/ 20 w 15"/>
                <a:gd name="T3" fmla="*/ 58 h 69"/>
                <a:gd name="T4" fmla="*/ 0 w 15"/>
                <a:gd name="T5" fmla="*/ 0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69">
                  <a:moveTo>
                    <a:pt x="14" y="69"/>
                  </a:moveTo>
                  <a:cubicBezTo>
                    <a:pt x="15" y="57"/>
                    <a:pt x="12" y="44"/>
                    <a:pt x="12" y="32"/>
                  </a:cubicBezTo>
                  <a:cubicBezTo>
                    <a:pt x="11" y="21"/>
                    <a:pt x="7" y="8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749" y="3972"/>
              <a:ext cx="17" cy="54"/>
            </a:xfrm>
            <a:custGeom>
              <a:avLst/>
              <a:gdLst>
                <a:gd name="T0" fmla="*/ 23 w 15"/>
                <a:gd name="T1" fmla="*/ 87 h 46"/>
                <a:gd name="T2" fmla="*/ 18 w 15"/>
                <a:gd name="T3" fmla="*/ 46 h 46"/>
                <a:gd name="T4" fmla="*/ 0 w 15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6">
                  <a:moveTo>
                    <a:pt x="14" y="46"/>
                  </a:moveTo>
                  <a:cubicBezTo>
                    <a:pt x="15" y="40"/>
                    <a:pt x="12" y="30"/>
                    <a:pt x="11" y="24"/>
                  </a:cubicBezTo>
                  <a:cubicBezTo>
                    <a:pt x="10" y="14"/>
                    <a:pt x="4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809" y="3987"/>
              <a:ext cx="26" cy="63"/>
            </a:xfrm>
            <a:custGeom>
              <a:avLst/>
              <a:gdLst>
                <a:gd name="T0" fmla="*/ 44 w 22"/>
                <a:gd name="T1" fmla="*/ 100 h 54"/>
                <a:gd name="T2" fmla="*/ 25 w 22"/>
                <a:gd name="T3" fmla="*/ 47 h 54"/>
                <a:gd name="T4" fmla="*/ 0 w 22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42"/>
                    <a:pt x="21" y="34"/>
                    <a:pt x="13" y="25"/>
                  </a:cubicBezTo>
                  <a:cubicBezTo>
                    <a:pt x="6" y="17"/>
                    <a:pt x="5" y="7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817" y="3988"/>
              <a:ext cx="3" cy="14"/>
            </a:xfrm>
            <a:custGeom>
              <a:avLst/>
              <a:gdLst>
                <a:gd name="T0" fmla="*/ 0 w 2"/>
                <a:gd name="T1" fmla="*/ 22 h 12"/>
                <a:gd name="T2" fmla="*/ 12 w 2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0" y="8"/>
                    <a:pt x="1" y="4"/>
                    <a:pt x="2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842" y="3988"/>
              <a:ext cx="29" cy="57"/>
            </a:xfrm>
            <a:custGeom>
              <a:avLst/>
              <a:gdLst>
                <a:gd name="T0" fmla="*/ 42 w 25"/>
                <a:gd name="T1" fmla="*/ 90 h 49"/>
                <a:gd name="T2" fmla="*/ 32 w 25"/>
                <a:gd name="T3" fmla="*/ 42 h 49"/>
                <a:gd name="T4" fmla="*/ 0 w 25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49">
                  <a:moveTo>
                    <a:pt x="23" y="49"/>
                  </a:moveTo>
                  <a:cubicBezTo>
                    <a:pt x="24" y="39"/>
                    <a:pt x="25" y="30"/>
                    <a:pt x="18" y="23"/>
                  </a:cubicBezTo>
                  <a:cubicBezTo>
                    <a:pt x="11" y="16"/>
                    <a:pt x="4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849" y="3987"/>
              <a:ext cx="1" cy="12"/>
            </a:xfrm>
            <a:custGeom>
              <a:avLst/>
              <a:gdLst>
                <a:gd name="T0" fmla="*/ 1 w 1"/>
                <a:gd name="T1" fmla="*/ 20 h 10"/>
                <a:gd name="T2" fmla="*/ 1 w 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">
                  <a:moveTo>
                    <a:pt x="1" y="10"/>
                  </a:moveTo>
                  <a:cubicBezTo>
                    <a:pt x="0" y="9"/>
                    <a:pt x="1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872" y="3977"/>
              <a:ext cx="26" cy="53"/>
            </a:xfrm>
            <a:custGeom>
              <a:avLst/>
              <a:gdLst>
                <a:gd name="T0" fmla="*/ 41 w 22"/>
                <a:gd name="T1" fmla="*/ 81 h 46"/>
                <a:gd name="T2" fmla="*/ 33 w 22"/>
                <a:gd name="T3" fmla="*/ 32 h 46"/>
                <a:gd name="T4" fmla="*/ 0 w 22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6">
                  <a:moveTo>
                    <a:pt x="21" y="46"/>
                  </a:moveTo>
                  <a:cubicBezTo>
                    <a:pt x="21" y="37"/>
                    <a:pt x="22" y="26"/>
                    <a:pt x="17" y="18"/>
                  </a:cubicBezTo>
                  <a:cubicBezTo>
                    <a:pt x="12" y="12"/>
                    <a:pt x="2" y="7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879" y="3976"/>
              <a:ext cx="1" cy="10"/>
            </a:xfrm>
            <a:custGeom>
              <a:avLst/>
              <a:gdLst>
                <a:gd name="T0" fmla="*/ 1 w 1"/>
                <a:gd name="T1" fmla="*/ 13 h 9"/>
                <a:gd name="T2" fmla="*/ 1 w 1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">
                  <a:moveTo>
                    <a:pt x="1" y="9"/>
                  </a:moveTo>
                  <a:cubicBezTo>
                    <a:pt x="1" y="6"/>
                    <a:pt x="0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893" y="3970"/>
              <a:ext cx="23" cy="46"/>
            </a:xfrm>
            <a:custGeom>
              <a:avLst/>
              <a:gdLst>
                <a:gd name="T0" fmla="*/ 33 w 20"/>
                <a:gd name="T1" fmla="*/ 70 h 40"/>
                <a:gd name="T2" fmla="*/ 26 w 20"/>
                <a:gd name="T3" fmla="*/ 35 h 40"/>
                <a:gd name="T4" fmla="*/ 10 w 20"/>
                <a:gd name="T5" fmla="*/ 20 h 40"/>
                <a:gd name="T6" fmla="*/ 0 w 2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0">
                  <a:moveTo>
                    <a:pt x="19" y="40"/>
                  </a:moveTo>
                  <a:cubicBezTo>
                    <a:pt x="19" y="32"/>
                    <a:pt x="20" y="26"/>
                    <a:pt x="15" y="20"/>
                  </a:cubicBezTo>
                  <a:cubicBezTo>
                    <a:pt x="12" y="17"/>
                    <a:pt x="8" y="14"/>
                    <a:pt x="6" y="11"/>
                  </a:cubicBezTo>
                  <a:cubicBezTo>
                    <a:pt x="4" y="7"/>
                    <a:pt x="2" y="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901" y="3971"/>
              <a:ext cx="1" cy="12"/>
            </a:xfrm>
            <a:custGeom>
              <a:avLst/>
              <a:gdLst>
                <a:gd name="T0" fmla="*/ 0 w 1"/>
                <a:gd name="T1" fmla="*/ 20 h 10"/>
                <a:gd name="T2" fmla="*/ 1 w 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6"/>
                    <a:pt x="1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785" y="4010"/>
              <a:ext cx="43" cy="34"/>
            </a:xfrm>
            <a:custGeom>
              <a:avLst/>
              <a:gdLst>
                <a:gd name="T0" fmla="*/ 67 w 37"/>
                <a:gd name="T1" fmla="*/ 34 h 29"/>
                <a:gd name="T2" fmla="*/ 57 w 37"/>
                <a:gd name="T3" fmla="*/ 32 h 29"/>
                <a:gd name="T4" fmla="*/ 35 w 37"/>
                <a:gd name="T5" fmla="*/ 34 h 29"/>
                <a:gd name="T6" fmla="*/ 9 w 37"/>
                <a:gd name="T7" fmla="*/ 55 h 29"/>
                <a:gd name="T8" fmla="*/ 2 w 37"/>
                <a:gd name="T9" fmla="*/ 34 h 29"/>
                <a:gd name="T10" fmla="*/ 0 w 37"/>
                <a:gd name="T11" fmla="*/ 15 h 29"/>
                <a:gd name="T12" fmla="*/ 41 w 37"/>
                <a:gd name="T13" fmla="*/ 2 h 29"/>
                <a:gd name="T14" fmla="*/ 56 w 37"/>
                <a:gd name="T15" fmla="*/ 9 h 29"/>
                <a:gd name="T16" fmla="*/ 65 w 37"/>
                <a:gd name="T17" fmla="*/ 3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29">
                  <a:moveTo>
                    <a:pt x="37" y="18"/>
                  </a:moveTo>
                  <a:cubicBezTo>
                    <a:pt x="35" y="19"/>
                    <a:pt x="33" y="17"/>
                    <a:pt x="31" y="17"/>
                  </a:cubicBezTo>
                  <a:cubicBezTo>
                    <a:pt x="27" y="16"/>
                    <a:pt x="23" y="17"/>
                    <a:pt x="19" y="18"/>
                  </a:cubicBezTo>
                  <a:cubicBezTo>
                    <a:pt x="14" y="20"/>
                    <a:pt x="7" y="25"/>
                    <a:pt x="5" y="29"/>
                  </a:cubicBezTo>
                  <a:cubicBezTo>
                    <a:pt x="5" y="25"/>
                    <a:pt x="4" y="22"/>
                    <a:pt x="2" y="18"/>
                  </a:cubicBezTo>
                  <a:cubicBezTo>
                    <a:pt x="1" y="15"/>
                    <a:pt x="1" y="11"/>
                    <a:pt x="0" y="8"/>
                  </a:cubicBezTo>
                  <a:cubicBezTo>
                    <a:pt x="7" y="4"/>
                    <a:pt x="14" y="0"/>
                    <a:pt x="22" y="2"/>
                  </a:cubicBezTo>
                  <a:cubicBezTo>
                    <a:pt x="25" y="3"/>
                    <a:pt x="28" y="3"/>
                    <a:pt x="30" y="5"/>
                  </a:cubicBezTo>
                  <a:cubicBezTo>
                    <a:pt x="33" y="9"/>
                    <a:pt x="33" y="15"/>
                    <a:pt x="35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840" y="4016"/>
              <a:ext cx="23" cy="14"/>
            </a:xfrm>
            <a:custGeom>
              <a:avLst/>
              <a:gdLst>
                <a:gd name="T0" fmla="*/ 35 w 20"/>
                <a:gd name="T1" fmla="*/ 19 h 12"/>
                <a:gd name="T2" fmla="*/ 21 w 20"/>
                <a:gd name="T3" fmla="*/ 15 h 12"/>
                <a:gd name="T4" fmla="*/ 3 w 20"/>
                <a:gd name="T5" fmla="*/ 22 h 12"/>
                <a:gd name="T6" fmla="*/ 2 w 20"/>
                <a:gd name="T7" fmla="*/ 11 h 12"/>
                <a:gd name="T8" fmla="*/ 1 w 20"/>
                <a:gd name="T9" fmla="*/ 2 h 12"/>
                <a:gd name="T10" fmla="*/ 16 w 2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">
                  <a:moveTo>
                    <a:pt x="20" y="10"/>
                  </a:moveTo>
                  <a:cubicBezTo>
                    <a:pt x="17" y="9"/>
                    <a:pt x="15" y="7"/>
                    <a:pt x="12" y="8"/>
                  </a:cubicBezTo>
                  <a:cubicBezTo>
                    <a:pt x="8" y="8"/>
                    <a:pt x="6" y="10"/>
                    <a:pt x="3" y="12"/>
                  </a:cubicBezTo>
                  <a:cubicBezTo>
                    <a:pt x="3" y="10"/>
                    <a:pt x="3" y="8"/>
                    <a:pt x="2" y="6"/>
                  </a:cubicBezTo>
                  <a:cubicBezTo>
                    <a:pt x="2" y="5"/>
                    <a:pt x="0" y="3"/>
                    <a:pt x="1" y="2"/>
                  </a:cubicBezTo>
                  <a:cubicBezTo>
                    <a:pt x="2" y="0"/>
                    <a:pt x="7" y="0"/>
                    <a:pt x="9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873" y="4007"/>
              <a:ext cx="17" cy="12"/>
            </a:xfrm>
            <a:custGeom>
              <a:avLst/>
              <a:gdLst>
                <a:gd name="T0" fmla="*/ 30 w 14"/>
                <a:gd name="T1" fmla="*/ 7 h 10"/>
                <a:gd name="T2" fmla="*/ 9 w 14"/>
                <a:gd name="T3" fmla="*/ 20 h 10"/>
                <a:gd name="T4" fmla="*/ 0 w 14"/>
                <a:gd name="T5" fmla="*/ 2 h 10"/>
                <a:gd name="T6" fmla="*/ 11 w 1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14" y="3"/>
                  </a:moveTo>
                  <a:cubicBezTo>
                    <a:pt x="10" y="4"/>
                    <a:pt x="5" y="6"/>
                    <a:pt x="4" y="10"/>
                  </a:cubicBezTo>
                  <a:cubicBezTo>
                    <a:pt x="4" y="7"/>
                    <a:pt x="2" y="5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900" y="4003"/>
              <a:ext cx="8" cy="6"/>
            </a:xfrm>
            <a:custGeom>
              <a:avLst/>
              <a:gdLst>
                <a:gd name="T0" fmla="*/ 11 w 7"/>
                <a:gd name="T1" fmla="*/ 1 h 5"/>
                <a:gd name="T2" fmla="*/ 1 w 7"/>
                <a:gd name="T3" fmla="*/ 10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cubicBezTo>
                    <a:pt x="5" y="2"/>
                    <a:pt x="4" y="4"/>
                    <a:pt x="1" y="5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913" y="3986"/>
              <a:ext cx="3" cy="7"/>
            </a:xfrm>
            <a:custGeom>
              <a:avLst/>
              <a:gdLst>
                <a:gd name="T0" fmla="*/ 3 w 3"/>
                <a:gd name="T1" fmla="*/ 9 h 6"/>
                <a:gd name="T2" fmla="*/ 3 w 3"/>
                <a:gd name="T3" fmla="*/ 11 h 6"/>
                <a:gd name="T4" fmla="*/ 0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5"/>
                    <a:pt x="3" y="6"/>
                    <a:pt x="3" y="6"/>
                  </a:cubicBezTo>
                  <a:cubicBezTo>
                    <a:pt x="1" y="5"/>
                    <a:pt x="0" y="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859" y="2855"/>
              <a:ext cx="22" cy="144"/>
            </a:xfrm>
            <a:custGeom>
              <a:avLst/>
              <a:gdLst>
                <a:gd name="T0" fmla="*/ 34 w 19"/>
                <a:gd name="T1" fmla="*/ 0 h 125"/>
                <a:gd name="T2" fmla="*/ 2 w 19"/>
                <a:gd name="T3" fmla="*/ 99 h 125"/>
                <a:gd name="T4" fmla="*/ 10 w 19"/>
                <a:gd name="T5" fmla="*/ 22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25">
                  <a:moveTo>
                    <a:pt x="19" y="0"/>
                  </a:moveTo>
                  <a:cubicBezTo>
                    <a:pt x="13" y="19"/>
                    <a:pt x="4" y="36"/>
                    <a:pt x="2" y="56"/>
                  </a:cubicBezTo>
                  <a:cubicBezTo>
                    <a:pt x="0" y="80"/>
                    <a:pt x="4" y="102"/>
                    <a:pt x="6" y="12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754" y="2959"/>
              <a:ext cx="26" cy="159"/>
            </a:xfrm>
            <a:custGeom>
              <a:avLst/>
              <a:gdLst>
                <a:gd name="T0" fmla="*/ 37 w 23"/>
                <a:gd name="T1" fmla="*/ 0 h 137"/>
                <a:gd name="T2" fmla="*/ 21 w 23"/>
                <a:gd name="T3" fmla="*/ 66 h 137"/>
                <a:gd name="T4" fmla="*/ 1 w 23"/>
                <a:gd name="T5" fmla="*/ 123 h 137"/>
                <a:gd name="T6" fmla="*/ 1 w 23"/>
                <a:gd name="T7" fmla="*/ 194 h 137"/>
                <a:gd name="T8" fmla="*/ 8 w 23"/>
                <a:gd name="T9" fmla="*/ 2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37">
                  <a:moveTo>
                    <a:pt x="23" y="0"/>
                  </a:moveTo>
                  <a:cubicBezTo>
                    <a:pt x="22" y="15"/>
                    <a:pt x="22" y="26"/>
                    <a:pt x="13" y="36"/>
                  </a:cubicBezTo>
                  <a:cubicBezTo>
                    <a:pt x="3" y="47"/>
                    <a:pt x="2" y="50"/>
                    <a:pt x="1" y="67"/>
                  </a:cubicBezTo>
                  <a:cubicBezTo>
                    <a:pt x="0" y="80"/>
                    <a:pt x="0" y="94"/>
                    <a:pt x="1" y="107"/>
                  </a:cubicBezTo>
                  <a:cubicBezTo>
                    <a:pt x="1" y="115"/>
                    <a:pt x="9" y="131"/>
                    <a:pt x="4" y="137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804" y="3125"/>
              <a:ext cx="56" cy="75"/>
            </a:xfrm>
            <a:custGeom>
              <a:avLst/>
              <a:gdLst>
                <a:gd name="T0" fmla="*/ 73 w 49"/>
                <a:gd name="T1" fmla="*/ 0 h 65"/>
                <a:gd name="T2" fmla="*/ 0 w 49"/>
                <a:gd name="T3" fmla="*/ 61 h 65"/>
                <a:gd name="T4" fmla="*/ 83 w 49"/>
                <a:gd name="T5" fmla="*/ 14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5">
                  <a:moveTo>
                    <a:pt x="43" y="0"/>
                  </a:moveTo>
                  <a:cubicBezTo>
                    <a:pt x="44" y="18"/>
                    <a:pt x="15" y="35"/>
                    <a:pt x="0" y="35"/>
                  </a:cubicBezTo>
                  <a:cubicBezTo>
                    <a:pt x="19" y="65"/>
                    <a:pt x="49" y="30"/>
                    <a:pt x="49" y="8"/>
                  </a:cubicBezTo>
                </a:path>
              </a:pathLst>
            </a:custGeom>
            <a:solidFill>
              <a:srgbClr val="F5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700" y="1020"/>
              <a:ext cx="79" cy="34"/>
            </a:xfrm>
            <a:custGeom>
              <a:avLst/>
              <a:gdLst>
                <a:gd name="T0" fmla="*/ 67 w 68"/>
                <a:gd name="T1" fmla="*/ 48 h 29"/>
                <a:gd name="T2" fmla="*/ 48 w 68"/>
                <a:gd name="T3" fmla="*/ 48 h 29"/>
                <a:gd name="T4" fmla="*/ 16 w 68"/>
                <a:gd name="T5" fmla="*/ 48 h 29"/>
                <a:gd name="T6" fmla="*/ 10 w 68"/>
                <a:gd name="T7" fmla="*/ 47 h 29"/>
                <a:gd name="T8" fmla="*/ 8 w 68"/>
                <a:gd name="T9" fmla="*/ 48 h 29"/>
                <a:gd name="T10" fmla="*/ 1 w 68"/>
                <a:gd name="T11" fmla="*/ 53 h 29"/>
                <a:gd name="T12" fmla="*/ 2 w 68"/>
                <a:gd name="T13" fmla="*/ 41 h 29"/>
                <a:gd name="T14" fmla="*/ 8 w 68"/>
                <a:gd name="T15" fmla="*/ 32 h 29"/>
                <a:gd name="T16" fmla="*/ 20 w 68"/>
                <a:gd name="T17" fmla="*/ 19 h 29"/>
                <a:gd name="T18" fmla="*/ 53 w 68"/>
                <a:gd name="T19" fmla="*/ 1 h 29"/>
                <a:gd name="T20" fmla="*/ 89 w 68"/>
                <a:gd name="T21" fmla="*/ 1 h 29"/>
                <a:gd name="T22" fmla="*/ 108 w 68"/>
                <a:gd name="T23" fmla="*/ 8 h 29"/>
                <a:gd name="T24" fmla="*/ 116 w 68"/>
                <a:gd name="T25" fmla="*/ 11 h 29"/>
                <a:gd name="T26" fmla="*/ 120 w 68"/>
                <a:gd name="T27" fmla="*/ 15 h 29"/>
                <a:gd name="T28" fmla="*/ 124 w 68"/>
                <a:gd name="T29" fmla="*/ 18 h 29"/>
                <a:gd name="T30" fmla="*/ 103 w 68"/>
                <a:gd name="T31" fmla="*/ 40 h 29"/>
                <a:gd name="T32" fmla="*/ 67 w 68"/>
                <a:gd name="T33" fmla="*/ 4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29">
                  <a:moveTo>
                    <a:pt x="37" y="26"/>
                  </a:moveTo>
                  <a:cubicBezTo>
                    <a:pt x="34" y="26"/>
                    <a:pt x="30" y="26"/>
                    <a:pt x="26" y="26"/>
                  </a:cubicBezTo>
                  <a:cubicBezTo>
                    <a:pt x="20" y="26"/>
                    <a:pt x="15" y="26"/>
                    <a:pt x="9" y="26"/>
                  </a:cubicBezTo>
                  <a:cubicBezTo>
                    <a:pt x="8" y="26"/>
                    <a:pt x="7" y="25"/>
                    <a:pt x="6" y="25"/>
                  </a:cubicBezTo>
                  <a:cubicBezTo>
                    <a:pt x="5" y="25"/>
                    <a:pt x="4" y="26"/>
                    <a:pt x="4" y="26"/>
                  </a:cubicBezTo>
                  <a:cubicBezTo>
                    <a:pt x="3" y="27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3" y="20"/>
                    <a:pt x="3" y="19"/>
                    <a:pt x="4" y="17"/>
                  </a:cubicBezTo>
                  <a:cubicBezTo>
                    <a:pt x="6" y="14"/>
                    <a:pt x="8" y="12"/>
                    <a:pt x="11" y="10"/>
                  </a:cubicBezTo>
                  <a:cubicBezTo>
                    <a:pt x="16" y="5"/>
                    <a:pt x="22" y="3"/>
                    <a:pt x="29" y="1"/>
                  </a:cubicBezTo>
                  <a:cubicBezTo>
                    <a:pt x="36" y="0"/>
                    <a:pt x="43" y="0"/>
                    <a:pt x="49" y="1"/>
                  </a:cubicBezTo>
                  <a:cubicBezTo>
                    <a:pt x="53" y="2"/>
                    <a:pt x="56" y="3"/>
                    <a:pt x="59" y="4"/>
                  </a:cubicBezTo>
                  <a:cubicBezTo>
                    <a:pt x="61" y="5"/>
                    <a:pt x="62" y="5"/>
                    <a:pt x="64" y="6"/>
                  </a:cubicBezTo>
                  <a:cubicBezTo>
                    <a:pt x="64" y="7"/>
                    <a:pt x="65" y="7"/>
                    <a:pt x="66" y="8"/>
                  </a:cubicBezTo>
                  <a:cubicBezTo>
                    <a:pt x="66" y="8"/>
                    <a:pt x="68" y="9"/>
                    <a:pt x="68" y="9"/>
                  </a:cubicBezTo>
                  <a:cubicBezTo>
                    <a:pt x="62" y="11"/>
                    <a:pt x="62" y="18"/>
                    <a:pt x="57" y="21"/>
                  </a:cubicBezTo>
                  <a:cubicBezTo>
                    <a:pt x="52" y="23"/>
                    <a:pt x="43" y="26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16" y="1016"/>
              <a:ext cx="52" cy="38"/>
            </a:xfrm>
            <a:custGeom>
              <a:avLst/>
              <a:gdLst>
                <a:gd name="T0" fmla="*/ 7 w 44"/>
                <a:gd name="T1" fmla="*/ 20 h 33"/>
                <a:gd name="T2" fmla="*/ 13 w 44"/>
                <a:gd name="T3" fmla="*/ 53 h 33"/>
                <a:gd name="T4" fmla="*/ 79 w 44"/>
                <a:gd name="T5" fmla="*/ 44 h 33"/>
                <a:gd name="T6" fmla="*/ 76 w 44"/>
                <a:gd name="T7" fmla="*/ 12 h 33"/>
                <a:gd name="T8" fmla="*/ 7 w 44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3">
                  <a:moveTo>
                    <a:pt x="3" y="11"/>
                  </a:moveTo>
                  <a:cubicBezTo>
                    <a:pt x="3" y="11"/>
                    <a:pt x="0" y="22"/>
                    <a:pt x="7" y="30"/>
                  </a:cubicBezTo>
                  <a:cubicBezTo>
                    <a:pt x="7" y="30"/>
                    <a:pt x="32" y="33"/>
                    <a:pt x="41" y="25"/>
                  </a:cubicBezTo>
                  <a:cubicBezTo>
                    <a:pt x="41" y="25"/>
                    <a:pt x="44" y="11"/>
                    <a:pt x="39" y="7"/>
                  </a:cubicBezTo>
                  <a:cubicBezTo>
                    <a:pt x="39" y="7"/>
                    <a:pt x="18" y="0"/>
                    <a:pt x="3" y="11"/>
                  </a:cubicBezTo>
                  <a:close/>
                </a:path>
              </a:pathLst>
            </a:custGeom>
            <a:solidFill>
              <a:srgbClr val="7E4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00" y="1020"/>
              <a:ext cx="79" cy="34"/>
            </a:xfrm>
            <a:custGeom>
              <a:avLst/>
              <a:gdLst>
                <a:gd name="T0" fmla="*/ 67 w 68"/>
                <a:gd name="T1" fmla="*/ 53 h 29"/>
                <a:gd name="T2" fmla="*/ 48 w 68"/>
                <a:gd name="T3" fmla="*/ 53 h 29"/>
                <a:gd name="T4" fmla="*/ 16 w 68"/>
                <a:gd name="T5" fmla="*/ 48 h 29"/>
                <a:gd name="T6" fmla="*/ 10 w 68"/>
                <a:gd name="T7" fmla="*/ 48 h 29"/>
                <a:gd name="T8" fmla="*/ 3 w 68"/>
                <a:gd name="T9" fmla="*/ 53 h 29"/>
                <a:gd name="T10" fmla="*/ 0 w 68"/>
                <a:gd name="T11" fmla="*/ 53 h 29"/>
                <a:gd name="T12" fmla="*/ 2 w 68"/>
                <a:gd name="T13" fmla="*/ 41 h 29"/>
                <a:gd name="T14" fmla="*/ 8 w 68"/>
                <a:gd name="T15" fmla="*/ 34 h 29"/>
                <a:gd name="T16" fmla="*/ 20 w 68"/>
                <a:gd name="T17" fmla="*/ 19 h 29"/>
                <a:gd name="T18" fmla="*/ 53 w 68"/>
                <a:gd name="T19" fmla="*/ 2 h 29"/>
                <a:gd name="T20" fmla="*/ 89 w 68"/>
                <a:gd name="T21" fmla="*/ 2 h 29"/>
                <a:gd name="T22" fmla="*/ 108 w 68"/>
                <a:gd name="T23" fmla="*/ 9 h 29"/>
                <a:gd name="T24" fmla="*/ 115 w 68"/>
                <a:gd name="T25" fmla="*/ 13 h 29"/>
                <a:gd name="T26" fmla="*/ 120 w 68"/>
                <a:gd name="T27" fmla="*/ 15 h 29"/>
                <a:gd name="T28" fmla="*/ 124 w 68"/>
                <a:gd name="T29" fmla="*/ 18 h 29"/>
                <a:gd name="T30" fmla="*/ 102 w 68"/>
                <a:gd name="T31" fmla="*/ 40 h 29"/>
                <a:gd name="T32" fmla="*/ 67 w 68"/>
                <a:gd name="T33" fmla="*/ 5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29">
                  <a:moveTo>
                    <a:pt x="37" y="27"/>
                  </a:moveTo>
                  <a:cubicBezTo>
                    <a:pt x="33" y="27"/>
                    <a:pt x="29" y="27"/>
                    <a:pt x="26" y="27"/>
                  </a:cubicBezTo>
                  <a:cubicBezTo>
                    <a:pt x="20" y="27"/>
                    <a:pt x="15" y="27"/>
                    <a:pt x="9" y="26"/>
                  </a:cubicBezTo>
                  <a:cubicBezTo>
                    <a:pt x="8" y="26"/>
                    <a:pt x="7" y="26"/>
                    <a:pt x="6" y="26"/>
                  </a:cubicBezTo>
                  <a:cubicBezTo>
                    <a:pt x="5" y="26"/>
                    <a:pt x="4" y="26"/>
                    <a:pt x="3" y="27"/>
                  </a:cubicBezTo>
                  <a:cubicBezTo>
                    <a:pt x="3" y="28"/>
                    <a:pt x="1" y="29"/>
                    <a:pt x="0" y="27"/>
                  </a:cubicBezTo>
                  <a:cubicBezTo>
                    <a:pt x="0" y="26"/>
                    <a:pt x="1" y="24"/>
                    <a:pt x="2" y="22"/>
                  </a:cubicBezTo>
                  <a:cubicBezTo>
                    <a:pt x="2" y="21"/>
                    <a:pt x="3" y="19"/>
                    <a:pt x="4" y="18"/>
                  </a:cubicBezTo>
                  <a:cubicBezTo>
                    <a:pt x="6" y="15"/>
                    <a:pt x="8" y="12"/>
                    <a:pt x="11" y="10"/>
                  </a:cubicBezTo>
                  <a:cubicBezTo>
                    <a:pt x="16" y="6"/>
                    <a:pt x="22" y="3"/>
                    <a:pt x="29" y="2"/>
                  </a:cubicBezTo>
                  <a:cubicBezTo>
                    <a:pt x="35" y="0"/>
                    <a:pt x="42" y="0"/>
                    <a:pt x="49" y="2"/>
                  </a:cubicBezTo>
                  <a:cubicBezTo>
                    <a:pt x="53" y="2"/>
                    <a:pt x="56" y="3"/>
                    <a:pt x="59" y="5"/>
                  </a:cubicBezTo>
                  <a:cubicBezTo>
                    <a:pt x="60" y="5"/>
                    <a:pt x="62" y="6"/>
                    <a:pt x="63" y="7"/>
                  </a:cubicBezTo>
                  <a:cubicBezTo>
                    <a:pt x="64" y="7"/>
                    <a:pt x="65" y="8"/>
                    <a:pt x="66" y="8"/>
                  </a:cubicBezTo>
                  <a:cubicBezTo>
                    <a:pt x="66" y="8"/>
                    <a:pt x="67" y="9"/>
                    <a:pt x="68" y="9"/>
                  </a:cubicBezTo>
                  <a:cubicBezTo>
                    <a:pt x="62" y="11"/>
                    <a:pt x="62" y="18"/>
                    <a:pt x="56" y="21"/>
                  </a:cubicBezTo>
                  <a:cubicBezTo>
                    <a:pt x="52" y="24"/>
                    <a:pt x="43" y="27"/>
                    <a:pt x="37" y="27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719" y="1023"/>
              <a:ext cx="47" cy="22"/>
            </a:xfrm>
            <a:custGeom>
              <a:avLst/>
              <a:gdLst>
                <a:gd name="T0" fmla="*/ 8 w 41"/>
                <a:gd name="T1" fmla="*/ 32 h 19"/>
                <a:gd name="T2" fmla="*/ 24 w 41"/>
                <a:gd name="T3" fmla="*/ 14 h 19"/>
                <a:gd name="T4" fmla="*/ 44 w 41"/>
                <a:gd name="T5" fmla="*/ 14 h 19"/>
                <a:gd name="T6" fmla="*/ 62 w 41"/>
                <a:gd name="T7" fmla="*/ 23 h 19"/>
                <a:gd name="T8" fmla="*/ 57 w 41"/>
                <a:gd name="T9" fmla="*/ 2 h 19"/>
                <a:gd name="T10" fmla="*/ 22 w 41"/>
                <a:gd name="T11" fmla="*/ 2 h 19"/>
                <a:gd name="T12" fmla="*/ 3 w 41"/>
                <a:gd name="T13" fmla="*/ 10 h 19"/>
                <a:gd name="T14" fmla="*/ 2 w 41"/>
                <a:gd name="T15" fmla="*/ 2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9">
                  <a:moveTo>
                    <a:pt x="4" y="18"/>
                  </a:moveTo>
                  <a:cubicBezTo>
                    <a:pt x="12" y="19"/>
                    <a:pt x="10" y="11"/>
                    <a:pt x="14" y="8"/>
                  </a:cubicBezTo>
                  <a:cubicBezTo>
                    <a:pt x="18" y="5"/>
                    <a:pt x="22" y="5"/>
                    <a:pt x="25" y="8"/>
                  </a:cubicBezTo>
                  <a:cubicBezTo>
                    <a:pt x="28" y="11"/>
                    <a:pt x="32" y="16"/>
                    <a:pt x="36" y="13"/>
                  </a:cubicBezTo>
                  <a:cubicBezTo>
                    <a:pt x="41" y="9"/>
                    <a:pt x="38" y="3"/>
                    <a:pt x="33" y="2"/>
                  </a:cubicBezTo>
                  <a:cubicBezTo>
                    <a:pt x="26" y="0"/>
                    <a:pt x="19" y="1"/>
                    <a:pt x="13" y="2"/>
                  </a:cubicBezTo>
                  <a:cubicBezTo>
                    <a:pt x="10" y="3"/>
                    <a:pt x="5" y="3"/>
                    <a:pt x="3" y="6"/>
                  </a:cubicBezTo>
                  <a:cubicBezTo>
                    <a:pt x="0" y="9"/>
                    <a:pt x="1" y="13"/>
                    <a:pt x="2" y="16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735" y="1028"/>
              <a:ext cx="14" cy="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723" y="1039"/>
              <a:ext cx="40" cy="9"/>
            </a:xfrm>
            <a:custGeom>
              <a:avLst/>
              <a:gdLst>
                <a:gd name="T0" fmla="*/ 0 w 34"/>
                <a:gd name="T1" fmla="*/ 10 h 8"/>
                <a:gd name="T2" fmla="*/ 8 w 34"/>
                <a:gd name="T3" fmla="*/ 9 h 8"/>
                <a:gd name="T4" fmla="*/ 11 w 34"/>
                <a:gd name="T5" fmla="*/ 8 h 8"/>
                <a:gd name="T6" fmla="*/ 22 w 34"/>
                <a:gd name="T7" fmla="*/ 9 h 8"/>
                <a:gd name="T8" fmla="*/ 46 w 34"/>
                <a:gd name="T9" fmla="*/ 3 h 8"/>
                <a:gd name="T10" fmla="*/ 58 w 34"/>
                <a:gd name="T11" fmla="*/ 1 h 8"/>
                <a:gd name="T12" fmla="*/ 56 w 34"/>
                <a:gd name="T13" fmla="*/ 8 h 8"/>
                <a:gd name="T14" fmla="*/ 34 w 34"/>
                <a:gd name="T15" fmla="*/ 12 h 8"/>
                <a:gd name="T16" fmla="*/ 15 w 34"/>
                <a:gd name="T17" fmla="*/ 11 h 8"/>
                <a:gd name="T18" fmla="*/ 0 w 34"/>
                <a:gd name="T19" fmla="*/ 1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cubicBezTo>
                    <a:pt x="1" y="6"/>
                    <a:pt x="3" y="6"/>
                    <a:pt x="4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9" y="4"/>
                    <a:pt x="10" y="4"/>
                    <a:pt x="12" y="5"/>
                  </a:cubicBezTo>
                  <a:cubicBezTo>
                    <a:pt x="17" y="6"/>
                    <a:pt x="20" y="4"/>
                    <a:pt x="24" y="3"/>
                  </a:cubicBezTo>
                  <a:cubicBezTo>
                    <a:pt x="26" y="2"/>
                    <a:pt x="29" y="0"/>
                    <a:pt x="31" y="1"/>
                  </a:cubicBezTo>
                  <a:cubicBezTo>
                    <a:pt x="34" y="1"/>
                    <a:pt x="32" y="3"/>
                    <a:pt x="30" y="4"/>
                  </a:cubicBezTo>
                  <a:cubicBezTo>
                    <a:pt x="27" y="7"/>
                    <a:pt x="22" y="7"/>
                    <a:pt x="18" y="8"/>
                  </a:cubicBezTo>
                  <a:cubicBezTo>
                    <a:pt x="15" y="8"/>
                    <a:pt x="11" y="8"/>
                    <a:pt x="8" y="7"/>
                  </a:cubicBezTo>
                  <a:cubicBezTo>
                    <a:pt x="6" y="7"/>
                    <a:pt x="1" y="8"/>
                    <a:pt x="0" y="7"/>
                  </a:cubicBezTo>
                </a:path>
              </a:pathLst>
            </a:custGeom>
            <a:solidFill>
              <a:srgbClr val="A9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3732" y="1030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707" y="1002"/>
              <a:ext cx="71" cy="24"/>
            </a:xfrm>
            <a:custGeom>
              <a:avLst/>
              <a:gdLst>
                <a:gd name="T0" fmla="*/ 0 w 61"/>
                <a:gd name="T1" fmla="*/ 35 h 21"/>
                <a:gd name="T2" fmla="*/ 113 w 61"/>
                <a:gd name="T3" fmla="*/ 2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21">
                  <a:moveTo>
                    <a:pt x="0" y="21"/>
                  </a:moveTo>
                  <a:cubicBezTo>
                    <a:pt x="0" y="21"/>
                    <a:pt x="35" y="0"/>
                    <a:pt x="61" y="1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711" y="1054"/>
              <a:ext cx="51" cy="10"/>
            </a:xfrm>
            <a:custGeom>
              <a:avLst/>
              <a:gdLst>
                <a:gd name="T0" fmla="*/ 0 w 44"/>
                <a:gd name="T1" fmla="*/ 2 h 9"/>
                <a:gd name="T2" fmla="*/ 79 w 44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9">
                  <a:moveTo>
                    <a:pt x="0" y="2"/>
                  </a:moveTo>
                  <a:cubicBezTo>
                    <a:pt x="0" y="2"/>
                    <a:pt x="32" y="9"/>
                    <a:pt x="44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702" y="987"/>
              <a:ext cx="82" cy="22"/>
            </a:xfrm>
            <a:custGeom>
              <a:avLst/>
              <a:gdLst>
                <a:gd name="T0" fmla="*/ 0 w 70"/>
                <a:gd name="T1" fmla="*/ 34 h 19"/>
                <a:gd name="T2" fmla="*/ 131 w 70"/>
                <a:gd name="T3" fmla="*/ 2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19">
                  <a:moveTo>
                    <a:pt x="0" y="19"/>
                  </a:moveTo>
                  <a:cubicBezTo>
                    <a:pt x="0" y="19"/>
                    <a:pt x="26" y="0"/>
                    <a:pt x="70" y="15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534" y="1040"/>
              <a:ext cx="81" cy="34"/>
            </a:xfrm>
            <a:custGeom>
              <a:avLst/>
              <a:gdLst>
                <a:gd name="T0" fmla="*/ 60 w 70"/>
                <a:gd name="T1" fmla="*/ 53 h 29"/>
                <a:gd name="T2" fmla="*/ 80 w 70"/>
                <a:gd name="T3" fmla="*/ 46 h 29"/>
                <a:gd name="T4" fmla="*/ 110 w 70"/>
                <a:gd name="T5" fmla="*/ 35 h 29"/>
                <a:gd name="T6" fmla="*/ 116 w 70"/>
                <a:gd name="T7" fmla="*/ 34 h 29"/>
                <a:gd name="T8" fmla="*/ 118 w 70"/>
                <a:gd name="T9" fmla="*/ 34 h 29"/>
                <a:gd name="T10" fmla="*/ 125 w 70"/>
                <a:gd name="T11" fmla="*/ 34 h 29"/>
                <a:gd name="T12" fmla="*/ 120 w 70"/>
                <a:gd name="T13" fmla="*/ 25 h 29"/>
                <a:gd name="T14" fmla="*/ 112 w 70"/>
                <a:gd name="T15" fmla="*/ 19 h 29"/>
                <a:gd name="T16" fmla="*/ 100 w 70"/>
                <a:gd name="T17" fmla="*/ 8 h 29"/>
                <a:gd name="T18" fmla="*/ 62 w 70"/>
                <a:gd name="T19" fmla="*/ 1 h 29"/>
                <a:gd name="T20" fmla="*/ 27 w 70"/>
                <a:gd name="T21" fmla="*/ 11 h 29"/>
                <a:gd name="T22" fmla="*/ 12 w 70"/>
                <a:gd name="T23" fmla="*/ 22 h 29"/>
                <a:gd name="T24" fmla="*/ 3 w 70"/>
                <a:gd name="T25" fmla="*/ 29 h 29"/>
                <a:gd name="T26" fmla="*/ 1 w 70"/>
                <a:gd name="T27" fmla="*/ 32 h 29"/>
                <a:gd name="T28" fmla="*/ 0 w 70"/>
                <a:gd name="T29" fmla="*/ 35 h 29"/>
                <a:gd name="T30" fmla="*/ 25 w 70"/>
                <a:gd name="T31" fmla="*/ 53 h 29"/>
                <a:gd name="T32" fmla="*/ 60 w 70"/>
                <a:gd name="T33" fmla="*/ 5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29">
                  <a:moveTo>
                    <a:pt x="34" y="27"/>
                  </a:moveTo>
                  <a:cubicBezTo>
                    <a:pt x="38" y="26"/>
                    <a:pt x="41" y="25"/>
                    <a:pt x="45" y="24"/>
                  </a:cubicBezTo>
                  <a:cubicBezTo>
                    <a:pt x="50" y="23"/>
                    <a:pt x="56" y="21"/>
                    <a:pt x="61" y="19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8"/>
                    <a:pt x="66" y="18"/>
                    <a:pt x="66" y="18"/>
                  </a:cubicBezTo>
                  <a:cubicBezTo>
                    <a:pt x="67" y="19"/>
                    <a:pt x="70" y="20"/>
                    <a:pt x="69" y="18"/>
                  </a:cubicBezTo>
                  <a:cubicBezTo>
                    <a:pt x="69" y="16"/>
                    <a:pt x="68" y="14"/>
                    <a:pt x="67" y="13"/>
                  </a:cubicBezTo>
                  <a:cubicBezTo>
                    <a:pt x="66" y="12"/>
                    <a:pt x="64" y="11"/>
                    <a:pt x="63" y="10"/>
                  </a:cubicBezTo>
                  <a:cubicBezTo>
                    <a:pt x="61" y="7"/>
                    <a:pt x="58" y="6"/>
                    <a:pt x="55" y="4"/>
                  </a:cubicBezTo>
                  <a:cubicBezTo>
                    <a:pt x="49" y="1"/>
                    <a:pt x="42" y="0"/>
                    <a:pt x="35" y="1"/>
                  </a:cubicBezTo>
                  <a:cubicBezTo>
                    <a:pt x="28" y="1"/>
                    <a:pt x="22" y="3"/>
                    <a:pt x="15" y="6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6" y="13"/>
                    <a:pt x="4" y="14"/>
                    <a:pt x="3" y="15"/>
                  </a:cubicBezTo>
                  <a:cubicBezTo>
                    <a:pt x="3" y="16"/>
                    <a:pt x="2" y="16"/>
                    <a:pt x="1" y="17"/>
                  </a:cubicBezTo>
                  <a:cubicBezTo>
                    <a:pt x="1" y="17"/>
                    <a:pt x="0" y="19"/>
                    <a:pt x="0" y="19"/>
                  </a:cubicBezTo>
                  <a:cubicBezTo>
                    <a:pt x="6" y="19"/>
                    <a:pt x="8" y="26"/>
                    <a:pt x="14" y="27"/>
                  </a:cubicBezTo>
                  <a:cubicBezTo>
                    <a:pt x="19" y="28"/>
                    <a:pt x="28" y="29"/>
                    <a:pt x="3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544" y="1037"/>
              <a:ext cx="53" cy="40"/>
            </a:xfrm>
            <a:custGeom>
              <a:avLst/>
              <a:gdLst>
                <a:gd name="T0" fmla="*/ 75 w 45"/>
                <a:gd name="T1" fmla="*/ 10 h 35"/>
                <a:gd name="T2" fmla="*/ 79 w 45"/>
                <a:gd name="T3" fmla="*/ 43 h 35"/>
                <a:gd name="T4" fmla="*/ 11 w 45"/>
                <a:gd name="T5" fmla="*/ 51 h 35"/>
                <a:gd name="T6" fmla="*/ 7 w 45"/>
                <a:gd name="T7" fmla="*/ 21 h 35"/>
                <a:gd name="T8" fmla="*/ 75 w 45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5">
                  <a:moveTo>
                    <a:pt x="39" y="6"/>
                  </a:moveTo>
                  <a:cubicBezTo>
                    <a:pt x="39" y="6"/>
                    <a:pt x="45" y="16"/>
                    <a:pt x="41" y="25"/>
                  </a:cubicBezTo>
                  <a:cubicBezTo>
                    <a:pt x="41" y="25"/>
                    <a:pt x="17" y="35"/>
                    <a:pt x="6" y="30"/>
                  </a:cubicBezTo>
                  <a:cubicBezTo>
                    <a:pt x="6" y="30"/>
                    <a:pt x="0" y="17"/>
                    <a:pt x="3" y="12"/>
                  </a:cubicBezTo>
                  <a:cubicBezTo>
                    <a:pt x="3" y="12"/>
                    <a:pt x="21" y="0"/>
                    <a:pt x="39" y="6"/>
                  </a:cubicBezTo>
                  <a:close/>
                </a:path>
              </a:pathLst>
            </a:custGeom>
            <a:solidFill>
              <a:srgbClr val="7E4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34" y="1041"/>
              <a:ext cx="81" cy="34"/>
            </a:xfrm>
            <a:custGeom>
              <a:avLst/>
              <a:gdLst>
                <a:gd name="T0" fmla="*/ 60 w 70"/>
                <a:gd name="T1" fmla="*/ 53 h 29"/>
                <a:gd name="T2" fmla="*/ 80 w 70"/>
                <a:gd name="T3" fmla="*/ 46 h 29"/>
                <a:gd name="T4" fmla="*/ 110 w 70"/>
                <a:gd name="T5" fmla="*/ 34 h 29"/>
                <a:gd name="T6" fmla="*/ 116 w 70"/>
                <a:gd name="T7" fmla="*/ 32 h 29"/>
                <a:gd name="T8" fmla="*/ 120 w 70"/>
                <a:gd name="T9" fmla="*/ 34 h 29"/>
                <a:gd name="T10" fmla="*/ 126 w 70"/>
                <a:gd name="T11" fmla="*/ 32 h 29"/>
                <a:gd name="T12" fmla="*/ 120 w 70"/>
                <a:gd name="T13" fmla="*/ 25 h 29"/>
                <a:gd name="T14" fmla="*/ 112 w 70"/>
                <a:gd name="T15" fmla="*/ 18 h 29"/>
                <a:gd name="T16" fmla="*/ 100 w 70"/>
                <a:gd name="T17" fmla="*/ 8 h 29"/>
                <a:gd name="T18" fmla="*/ 66 w 70"/>
                <a:gd name="T19" fmla="*/ 0 h 29"/>
                <a:gd name="T20" fmla="*/ 29 w 70"/>
                <a:gd name="T21" fmla="*/ 11 h 29"/>
                <a:gd name="T22" fmla="*/ 12 w 70"/>
                <a:gd name="T23" fmla="*/ 21 h 29"/>
                <a:gd name="T24" fmla="*/ 3 w 70"/>
                <a:gd name="T25" fmla="*/ 29 h 29"/>
                <a:gd name="T26" fmla="*/ 2 w 70"/>
                <a:gd name="T27" fmla="*/ 30 h 29"/>
                <a:gd name="T28" fmla="*/ 0 w 70"/>
                <a:gd name="T29" fmla="*/ 34 h 29"/>
                <a:gd name="T30" fmla="*/ 25 w 70"/>
                <a:gd name="T31" fmla="*/ 53 h 29"/>
                <a:gd name="T32" fmla="*/ 60 w 70"/>
                <a:gd name="T33" fmla="*/ 5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29">
                  <a:moveTo>
                    <a:pt x="34" y="27"/>
                  </a:moveTo>
                  <a:cubicBezTo>
                    <a:pt x="38" y="26"/>
                    <a:pt x="42" y="25"/>
                    <a:pt x="45" y="24"/>
                  </a:cubicBezTo>
                  <a:cubicBezTo>
                    <a:pt x="51" y="22"/>
                    <a:pt x="56" y="20"/>
                    <a:pt x="61" y="18"/>
                  </a:cubicBezTo>
                  <a:cubicBezTo>
                    <a:pt x="62" y="18"/>
                    <a:pt x="63" y="17"/>
                    <a:pt x="64" y="17"/>
                  </a:cubicBezTo>
                  <a:cubicBezTo>
                    <a:pt x="65" y="17"/>
                    <a:pt x="66" y="17"/>
                    <a:pt x="67" y="18"/>
                  </a:cubicBezTo>
                  <a:cubicBezTo>
                    <a:pt x="68" y="18"/>
                    <a:pt x="70" y="19"/>
                    <a:pt x="70" y="17"/>
                  </a:cubicBezTo>
                  <a:cubicBezTo>
                    <a:pt x="69" y="15"/>
                    <a:pt x="68" y="14"/>
                    <a:pt x="67" y="13"/>
                  </a:cubicBezTo>
                  <a:cubicBezTo>
                    <a:pt x="66" y="11"/>
                    <a:pt x="65" y="10"/>
                    <a:pt x="63" y="9"/>
                  </a:cubicBezTo>
                  <a:cubicBezTo>
                    <a:pt x="61" y="7"/>
                    <a:pt x="58" y="5"/>
                    <a:pt x="55" y="4"/>
                  </a:cubicBezTo>
                  <a:cubicBezTo>
                    <a:pt x="49" y="1"/>
                    <a:pt x="42" y="0"/>
                    <a:pt x="36" y="0"/>
                  </a:cubicBezTo>
                  <a:cubicBezTo>
                    <a:pt x="29" y="1"/>
                    <a:pt x="22" y="3"/>
                    <a:pt x="16" y="6"/>
                  </a:cubicBezTo>
                  <a:cubicBezTo>
                    <a:pt x="13" y="7"/>
                    <a:pt x="10" y="9"/>
                    <a:pt x="7" y="11"/>
                  </a:cubicBezTo>
                  <a:cubicBezTo>
                    <a:pt x="6" y="12"/>
                    <a:pt x="5" y="13"/>
                    <a:pt x="3" y="15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7"/>
                    <a:pt x="0" y="18"/>
                    <a:pt x="0" y="18"/>
                  </a:cubicBezTo>
                  <a:cubicBezTo>
                    <a:pt x="7" y="19"/>
                    <a:pt x="8" y="25"/>
                    <a:pt x="14" y="27"/>
                  </a:cubicBezTo>
                  <a:cubicBezTo>
                    <a:pt x="19" y="28"/>
                    <a:pt x="28" y="29"/>
                    <a:pt x="34" y="27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546" y="1044"/>
              <a:ext cx="47" cy="22"/>
            </a:xfrm>
            <a:custGeom>
              <a:avLst/>
              <a:gdLst>
                <a:gd name="T0" fmla="*/ 69 w 41"/>
                <a:gd name="T1" fmla="*/ 23 h 19"/>
                <a:gd name="T2" fmla="*/ 45 w 41"/>
                <a:gd name="T3" fmla="*/ 12 h 19"/>
                <a:gd name="T4" fmla="*/ 28 w 41"/>
                <a:gd name="T5" fmla="*/ 16 h 19"/>
                <a:gd name="T6" fmla="*/ 10 w 41"/>
                <a:gd name="T7" fmla="*/ 31 h 19"/>
                <a:gd name="T8" fmla="*/ 11 w 41"/>
                <a:gd name="T9" fmla="*/ 10 h 19"/>
                <a:gd name="T10" fmla="*/ 45 w 41"/>
                <a:gd name="T11" fmla="*/ 1 h 19"/>
                <a:gd name="T12" fmla="*/ 62 w 41"/>
                <a:gd name="T13" fmla="*/ 2 h 19"/>
                <a:gd name="T14" fmla="*/ 71 w 41"/>
                <a:gd name="T15" fmla="*/ 2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9">
                  <a:moveTo>
                    <a:pt x="39" y="13"/>
                  </a:moveTo>
                  <a:cubicBezTo>
                    <a:pt x="31" y="16"/>
                    <a:pt x="31" y="9"/>
                    <a:pt x="26" y="7"/>
                  </a:cubicBezTo>
                  <a:cubicBezTo>
                    <a:pt x="22" y="5"/>
                    <a:pt x="18" y="6"/>
                    <a:pt x="16" y="9"/>
                  </a:cubicBezTo>
                  <a:cubicBezTo>
                    <a:pt x="14" y="13"/>
                    <a:pt x="12" y="19"/>
                    <a:pt x="6" y="17"/>
                  </a:cubicBezTo>
                  <a:cubicBezTo>
                    <a:pt x="0" y="15"/>
                    <a:pt x="3" y="9"/>
                    <a:pt x="7" y="6"/>
                  </a:cubicBezTo>
                  <a:cubicBezTo>
                    <a:pt x="12" y="2"/>
                    <a:pt x="19" y="1"/>
                    <a:pt x="26" y="1"/>
                  </a:cubicBezTo>
                  <a:cubicBezTo>
                    <a:pt x="29" y="1"/>
                    <a:pt x="33" y="0"/>
                    <a:pt x="36" y="2"/>
                  </a:cubicBezTo>
                  <a:cubicBezTo>
                    <a:pt x="40" y="4"/>
                    <a:pt x="40" y="7"/>
                    <a:pt x="41" y="11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563" y="1049"/>
              <a:ext cx="15" cy="15"/>
            </a:xfrm>
            <a:custGeom>
              <a:avLst/>
              <a:gdLst>
                <a:gd name="T0" fmla="*/ 1 w 13"/>
                <a:gd name="T1" fmla="*/ 14 h 13"/>
                <a:gd name="T2" fmla="*/ 14 w 13"/>
                <a:gd name="T3" fmla="*/ 21 h 13"/>
                <a:gd name="T4" fmla="*/ 21 w 13"/>
                <a:gd name="T5" fmla="*/ 9 h 13"/>
                <a:gd name="T6" fmla="*/ 9 w 13"/>
                <a:gd name="T7" fmla="*/ 1 h 13"/>
                <a:gd name="T8" fmla="*/ 1 w 13"/>
                <a:gd name="T9" fmla="*/ 1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2" y="11"/>
                    <a:pt x="5" y="13"/>
                    <a:pt x="8" y="12"/>
                  </a:cubicBezTo>
                  <a:cubicBezTo>
                    <a:pt x="11" y="11"/>
                    <a:pt x="13" y="8"/>
                    <a:pt x="12" y="5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51" y="1061"/>
              <a:ext cx="41" cy="9"/>
            </a:xfrm>
            <a:custGeom>
              <a:avLst/>
              <a:gdLst>
                <a:gd name="T0" fmla="*/ 64 w 35"/>
                <a:gd name="T1" fmla="*/ 1 h 8"/>
                <a:gd name="T2" fmla="*/ 57 w 35"/>
                <a:gd name="T3" fmla="*/ 1 h 8"/>
                <a:gd name="T4" fmla="*/ 54 w 35"/>
                <a:gd name="T5" fmla="*/ 0 h 8"/>
                <a:gd name="T6" fmla="*/ 41 w 35"/>
                <a:gd name="T7" fmla="*/ 2 h 8"/>
                <a:gd name="T8" fmla="*/ 19 w 35"/>
                <a:gd name="T9" fmla="*/ 8 h 8"/>
                <a:gd name="T10" fmla="*/ 7 w 35"/>
                <a:gd name="T11" fmla="*/ 8 h 8"/>
                <a:gd name="T12" fmla="*/ 9 w 35"/>
                <a:gd name="T13" fmla="*/ 11 h 8"/>
                <a:gd name="T14" fmla="*/ 34 w 35"/>
                <a:gd name="T15" fmla="*/ 11 h 8"/>
                <a:gd name="T16" fmla="*/ 50 w 35"/>
                <a:gd name="T17" fmla="*/ 8 h 8"/>
                <a:gd name="T18" fmla="*/ 66 w 35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8">
                  <a:moveTo>
                    <a:pt x="34" y="1"/>
                  </a:moveTo>
                  <a:cubicBezTo>
                    <a:pt x="33" y="1"/>
                    <a:pt x="32" y="1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5" y="0"/>
                    <a:pt x="24" y="1"/>
                    <a:pt x="22" y="2"/>
                  </a:cubicBezTo>
                  <a:cubicBezTo>
                    <a:pt x="18" y="5"/>
                    <a:pt x="14" y="4"/>
                    <a:pt x="10" y="4"/>
                  </a:cubicBezTo>
                  <a:cubicBezTo>
                    <a:pt x="8" y="4"/>
                    <a:pt x="5" y="3"/>
                    <a:pt x="3" y="4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9" y="8"/>
                    <a:pt x="14" y="7"/>
                    <a:pt x="18" y="7"/>
                  </a:cubicBezTo>
                  <a:cubicBezTo>
                    <a:pt x="21" y="6"/>
                    <a:pt x="24" y="5"/>
                    <a:pt x="27" y="4"/>
                  </a:cubicBezTo>
                  <a:cubicBezTo>
                    <a:pt x="29" y="3"/>
                    <a:pt x="34" y="3"/>
                    <a:pt x="35" y="1"/>
                  </a:cubicBezTo>
                </a:path>
              </a:pathLst>
            </a:custGeom>
            <a:solidFill>
              <a:srgbClr val="A9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72" y="1048"/>
              <a:ext cx="8" cy="8"/>
            </a:xfrm>
            <a:custGeom>
              <a:avLst/>
              <a:gdLst>
                <a:gd name="T0" fmla="*/ 0 w 7"/>
                <a:gd name="T1" fmla="*/ 9 h 7"/>
                <a:gd name="T2" fmla="*/ 8 w 7"/>
                <a:gd name="T3" fmla="*/ 11 h 7"/>
                <a:gd name="T4" fmla="*/ 10 w 7"/>
                <a:gd name="T5" fmla="*/ 3 h 7"/>
                <a:gd name="T6" fmla="*/ 2 w 7"/>
                <a:gd name="T7" fmla="*/ 1 h 7"/>
                <a:gd name="T8" fmla="*/ 0 w 7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532" y="1025"/>
              <a:ext cx="69" cy="28"/>
            </a:xfrm>
            <a:custGeom>
              <a:avLst/>
              <a:gdLst>
                <a:gd name="T0" fmla="*/ 105 w 60"/>
                <a:gd name="T1" fmla="*/ 21 h 24"/>
                <a:gd name="T2" fmla="*/ 0 w 60"/>
                <a:gd name="T3" fmla="*/ 4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24">
                  <a:moveTo>
                    <a:pt x="60" y="11"/>
                  </a:moveTo>
                  <a:cubicBezTo>
                    <a:pt x="60" y="11"/>
                    <a:pt x="21" y="0"/>
                    <a:pt x="0" y="2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556" y="1069"/>
              <a:ext cx="50" cy="17"/>
            </a:xfrm>
            <a:custGeom>
              <a:avLst/>
              <a:gdLst>
                <a:gd name="T0" fmla="*/ 78 w 43"/>
                <a:gd name="T1" fmla="*/ 0 h 15"/>
                <a:gd name="T2" fmla="*/ 0 w 43"/>
                <a:gd name="T3" fmla="*/ 16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5">
                  <a:moveTo>
                    <a:pt x="43" y="0"/>
                  </a:moveTo>
                  <a:cubicBezTo>
                    <a:pt x="43" y="0"/>
                    <a:pt x="14" y="15"/>
                    <a:pt x="0" y="1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522" y="1006"/>
              <a:ext cx="79" cy="32"/>
            </a:xfrm>
            <a:custGeom>
              <a:avLst/>
              <a:gdLst>
                <a:gd name="T0" fmla="*/ 124 w 68"/>
                <a:gd name="T1" fmla="*/ 21 h 27"/>
                <a:gd name="T2" fmla="*/ 0 w 68"/>
                <a:gd name="T3" fmla="*/ 53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27">
                  <a:moveTo>
                    <a:pt x="68" y="11"/>
                  </a:moveTo>
                  <a:cubicBezTo>
                    <a:pt x="68" y="11"/>
                    <a:pt x="38" y="0"/>
                    <a:pt x="0" y="2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683" y="1121"/>
              <a:ext cx="25" cy="18"/>
            </a:xfrm>
            <a:custGeom>
              <a:avLst/>
              <a:gdLst>
                <a:gd name="T0" fmla="*/ 3 w 22"/>
                <a:gd name="T1" fmla="*/ 17 h 15"/>
                <a:gd name="T2" fmla="*/ 19 w 22"/>
                <a:gd name="T3" fmla="*/ 23 h 15"/>
                <a:gd name="T4" fmla="*/ 36 w 22"/>
                <a:gd name="T5" fmla="*/ 17 h 15"/>
                <a:gd name="T6" fmla="*/ 19 w 22"/>
                <a:gd name="T7" fmla="*/ 28 h 15"/>
                <a:gd name="T8" fmla="*/ 13 w 22"/>
                <a:gd name="T9" fmla="*/ 23 h 15"/>
                <a:gd name="T10" fmla="*/ 10 w 22"/>
                <a:gd name="T11" fmla="*/ 24 h 15"/>
                <a:gd name="T12" fmla="*/ 3 w 22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5">
                  <a:moveTo>
                    <a:pt x="3" y="8"/>
                  </a:moveTo>
                  <a:cubicBezTo>
                    <a:pt x="7" y="0"/>
                    <a:pt x="9" y="10"/>
                    <a:pt x="11" y="11"/>
                  </a:cubicBezTo>
                  <a:cubicBezTo>
                    <a:pt x="16" y="14"/>
                    <a:pt x="19" y="10"/>
                    <a:pt x="22" y="8"/>
                  </a:cubicBezTo>
                  <a:cubicBezTo>
                    <a:pt x="20" y="12"/>
                    <a:pt x="14" y="15"/>
                    <a:pt x="11" y="13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4" y="12"/>
                    <a:pt x="0" y="9"/>
                    <a:pt x="3" y="8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629" y="1132"/>
              <a:ext cx="27" cy="11"/>
            </a:xfrm>
            <a:custGeom>
              <a:avLst/>
              <a:gdLst>
                <a:gd name="T0" fmla="*/ 45 w 23"/>
                <a:gd name="T1" fmla="*/ 9 h 10"/>
                <a:gd name="T2" fmla="*/ 34 w 23"/>
                <a:gd name="T3" fmla="*/ 0 h 10"/>
                <a:gd name="T4" fmla="*/ 26 w 23"/>
                <a:gd name="T5" fmla="*/ 11 h 10"/>
                <a:gd name="T6" fmla="*/ 13 w 23"/>
                <a:gd name="T7" fmla="*/ 13 h 10"/>
                <a:gd name="T8" fmla="*/ 0 w 23"/>
                <a:gd name="T9" fmla="*/ 9 h 10"/>
                <a:gd name="T10" fmla="*/ 11 w 23"/>
                <a:gd name="T11" fmla="*/ 14 h 10"/>
                <a:gd name="T12" fmla="*/ 22 w 23"/>
                <a:gd name="T13" fmla="*/ 13 h 10"/>
                <a:gd name="T14" fmla="*/ 32 w 23"/>
                <a:gd name="T15" fmla="*/ 10 h 10"/>
                <a:gd name="T16" fmla="*/ 38 w 23"/>
                <a:gd name="T17" fmla="*/ 11 h 10"/>
                <a:gd name="T18" fmla="*/ 42 w 23"/>
                <a:gd name="T19" fmla="*/ 4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0">
                  <a:moveTo>
                    <a:pt x="23" y="5"/>
                  </a:moveTo>
                  <a:cubicBezTo>
                    <a:pt x="23" y="3"/>
                    <a:pt x="20" y="0"/>
                    <a:pt x="18" y="0"/>
                  </a:cubicBezTo>
                  <a:cubicBezTo>
                    <a:pt x="16" y="0"/>
                    <a:pt x="16" y="6"/>
                    <a:pt x="14" y="7"/>
                  </a:cubicBezTo>
                  <a:cubicBezTo>
                    <a:pt x="12" y="9"/>
                    <a:pt x="10" y="9"/>
                    <a:pt x="7" y="9"/>
                  </a:cubicBezTo>
                  <a:cubicBezTo>
                    <a:pt x="5" y="9"/>
                    <a:pt x="1" y="7"/>
                    <a:pt x="0" y="5"/>
                  </a:cubicBezTo>
                  <a:cubicBezTo>
                    <a:pt x="2" y="7"/>
                    <a:pt x="3" y="9"/>
                    <a:pt x="6" y="10"/>
                  </a:cubicBezTo>
                  <a:cubicBezTo>
                    <a:pt x="8" y="10"/>
                    <a:pt x="11" y="10"/>
                    <a:pt x="12" y="9"/>
                  </a:cubicBezTo>
                  <a:cubicBezTo>
                    <a:pt x="14" y="9"/>
                    <a:pt x="15" y="6"/>
                    <a:pt x="17" y="6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2" y="7"/>
                    <a:pt x="22" y="6"/>
                    <a:pt x="22" y="4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679" y="1019"/>
              <a:ext cx="13" cy="69"/>
            </a:xfrm>
            <a:custGeom>
              <a:avLst/>
              <a:gdLst>
                <a:gd name="T0" fmla="*/ 20 w 11"/>
                <a:gd name="T1" fmla="*/ 0 h 59"/>
                <a:gd name="T2" fmla="*/ 21 w 11"/>
                <a:gd name="T3" fmla="*/ 111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9">
                  <a:moveTo>
                    <a:pt x="10" y="0"/>
                  </a:moveTo>
                  <a:cubicBezTo>
                    <a:pt x="8" y="23"/>
                    <a:pt x="0" y="38"/>
                    <a:pt x="11" y="59"/>
                  </a:cubicBezTo>
                </a:path>
              </a:pathLst>
            </a:custGeom>
            <a:noFill/>
            <a:ln w="158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706" y="1045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608" y="1056"/>
              <a:ext cx="1" cy="5"/>
            </a:xfrm>
            <a:custGeom>
              <a:avLst/>
              <a:gdLst>
                <a:gd name="T0" fmla="*/ 0 w 1"/>
                <a:gd name="T1" fmla="*/ 10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604" y="1166"/>
              <a:ext cx="136" cy="42"/>
            </a:xfrm>
            <a:custGeom>
              <a:avLst/>
              <a:gdLst>
                <a:gd name="T0" fmla="*/ 0 w 117"/>
                <a:gd name="T1" fmla="*/ 25 h 36"/>
                <a:gd name="T2" fmla="*/ 76 w 117"/>
                <a:gd name="T3" fmla="*/ 54 h 36"/>
                <a:gd name="T4" fmla="*/ 135 w 117"/>
                <a:gd name="T5" fmla="*/ 48 h 36"/>
                <a:gd name="T6" fmla="*/ 184 w 117"/>
                <a:gd name="T7" fmla="*/ 26 h 36"/>
                <a:gd name="T8" fmla="*/ 214 w 117"/>
                <a:gd name="T9" fmla="*/ 0 h 36"/>
                <a:gd name="T10" fmla="*/ 81 w 117"/>
                <a:gd name="T11" fmla="*/ 67 h 36"/>
                <a:gd name="T12" fmla="*/ 0 w 117"/>
                <a:gd name="T13" fmla="*/ 2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36">
                  <a:moveTo>
                    <a:pt x="0" y="13"/>
                  </a:moveTo>
                  <a:cubicBezTo>
                    <a:pt x="9" y="25"/>
                    <a:pt x="28" y="26"/>
                    <a:pt x="41" y="28"/>
                  </a:cubicBezTo>
                  <a:cubicBezTo>
                    <a:pt x="51" y="29"/>
                    <a:pt x="64" y="31"/>
                    <a:pt x="74" y="26"/>
                  </a:cubicBezTo>
                  <a:cubicBezTo>
                    <a:pt x="83" y="23"/>
                    <a:pt x="93" y="20"/>
                    <a:pt x="101" y="14"/>
                  </a:cubicBezTo>
                  <a:cubicBezTo>
                    <a:pt x="106" y="10"/>
                    <a:pt x="114" y="6"/>
                    <a:pt x="117" y="0"/>
                  </a:cubicBezTo>
                  <a:cubicBezTo>
                    <a:pt x="99" y="31"/>
                    <a:pt x="70" y="36"/>
                    <a:pt x="45" y="36"/>
                  </a:cubicBezTo>
                  <a:cubicBezTo>
                    <a:pt x="28" y="36"/>
                    <a:pt x="11" y="29"/>
                    <a:pt x="0" y="14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632" y="1200"/>
              <a:ext cx="95" cy="35"/>
            </a:xfrm>
            <a:custGeom>
              <a:avLst/>
              <a:gdLst>
                <a:gd name="T0" fmla="*/ 0 w 82"/>
                <a:gd name="T1" fmla="*/ 26 h 30"/>
                <a:gd name="T2" fmla="*/ 75 w 82"/>
                <a:gd name="T3" fmla="*/ 55 h 30"/>
                <a:gd name="T4" fmla="*/ 129 w 82"/>
                <a:gd name="T5" fmla="*/ 34 h 30"/>
                <a:gd name="T6" fmla="*/ 147 w 82"/>
                <a:gd name="T7" fmla="*/ 0 h 30"/>
                <a:gd name="T8" fmla="*/ 90 w 82"/>
                <a:gd name="T9" fmla="*/ 40 h 30"/>
                <a:gd name="T10" fmla="*/ 0 w 82"/>
                <a:gd name="T11" fmla="*/ 1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30">
                  <a:moveTo>
                    <a:pt x="0" y="14"/>
                  </a:moveTo>
                  <a:cubicBezTo>
                    <a:pt x="10" y="27"/>
                    <a:pt x="24" y="30"/>
                    <a:pt x="41" y="29"/>
                  </a:cubicBezTo>
                  <a:cubicBezTo>
                    <a:pt x="51" y="28"/>
                    <a:pt x="63" y="25"/>
                    <a:pt x="72" y="18"/>
                  </a:cubicBezTo>
                  <a:cubicBezTo>
                    <a:pt x="77" y="13"/>
                    <a:pt x="80" y="5"/>
                    <a:pt x="82" y="0"/>
                  </a:cubicBezTo>
                  <a:cubicBezTo>
                    <a:pt x="82" y="13"/>
                    <a:pt x="59" y="18"/>
                    <a:pt x="50" y="21"/>
                  </a:cubicBezTo>
                  <a:cubicBezTo>
                    <a:pt x="33" y="26"/>
                    <a:pt x="11" y="25"/>
                    <a:pt x="0" y="1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604" y="1170"/>
              <a:ext cx="138" cy="83"/>
            </a:xfrm>
            <a:custGeom>
              <a:avLst/>
              <a:gdLst>
                <a:gd name="T0" fmla="*/ 216 w 119"/>
                <a:gd name="T1" fmla="*/ 0 h 72"/>
                <a:gd name="T2" fmla="*/ 0 w 119"/>
                <a:gd name="T3" fmla="*/ 24 h 72"/>
                <a:gd name="T4" fmla="*/ 216 w 119"/>
                <a:gd name="T5" fmla="*/ 0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72">
                  <a:moveTo>
                    <a:pt x="119" y="0"/>
                  </a:moveTo>
                  <a:cubicBezTo>
                    <a:pt x="60" y="67"/>
                    <a:pt x="0" y="14"/>
                    <a:pt x="0" y="14"/>
                  </a:cubicBezTo>
                  <a:cubicBezTo>
                    <a:pt x="0" y="14"/>
                    <a:pt x="60" y="72"/>
                    <a:pt x="119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634" y="1177"/>
              <a:ext cx="92" cy="33"/>
            </a:xfrm>
            <a:custGeom>
              <a:avLst/>
              <a:gdLst>
                <a:gd name="T0" fmla="*/ 0 w 79"/>
                <a:gd name="T1" fmla="*/ 28 h 29"/>
                <a:gd name="T2" fmla="*/ 146 w 79"/>
                <a:gd name="T3" fmla="*/ 0 h 29"/>
                <a:gd name="T4" fmla="*/ 0 w 79"/>
                <a:gd name="T5" fmla="*/ 28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29">
                  <a:moveTo>
                    <a:pt x="0" y="17"/>
                  </a:moveTo>
                  <a:cubicBezTo>
                    <a:pt x="0" y="17"/>
                    <a:pt x="49" y="29"/>
                    <a:pt x="79" y="0"/>
                  </a:cubicBezTo>
                  <a:cubicBezTo>
                    <a:pt x="79" y="0"/>
                    <a:pt x="54" y="24"/>
                    <a:pt x="0" y="17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629" y="1204"/>
              <a:ext cx="96" cy="49"/>
            </a:xfrm>
            <a:custGeom>
              <a:avLst/>
              <a:gdLst>
                <a:gd name="T0" fmla="*/ 0 w 82"/>
                <a:gd name="T1" fmla="*/ 10 h 43"/>
                <a:gd name="T2" fmla="*/ 153 w 82"/>
                <a:gd name="T3" fmla="*/ 0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43">
                  <a:moveTo>
                    <a:pt x="0" y="6"/>
                  </a:moveTo>
                  <a:cubicBezTo>
                    <a:pt x="0" y="6"/>
                    <a:pt x="39" y="43"/>
                    <a:pt x="82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705" y="1105"/>
              <a:ext cx="9" cy="23"/>
            </a:xfrm>
            <a:custGeom>
              <a:avLst/>
              <a:gdLst>
                <a:gd name="T0" fmla="*/ 8 w 8"/>
                <a:gd name="T1" fmla="*/ 35 h 20"/>
                <a:gd name="T2" fmla="*/ 11 w 8"/>
                <a:gd name="T3" fmla="*/ 18 h 20"/>
                <a:gd name="T4" fmla="*/ 0 w 8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cubicBezTo>
                    <a:pt x="6" y="18"/>
                    <a:pt x="8" y="12"/>
                    <a:pt x="7" y="10"/>
                  </a:cubicBezTo>
                  <a:cubicBezTo>
                    <a:pt x="6" y="6"/>
                    <a:pt x="1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623" y="1113"/>
              <a:ext cx="7" cy="21"/>
            </a:xfrm>
            <a:custGeom>
              <a:avLst/>
              <a:gdLst>
                <a:gd name="T0" fmla="*/ 8 w 6"/>
                <a:gd name="T1" fmla="*/ 34 h 18"/>
                <a:gd name="T2" fmla="*/ 0 w 6"/>
                <a:gd name="T3" fmla="*/ 19 h 18"/>
                <a:gd name="T4" fmla="*/ 11 w 6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8">
                  <a:moveTo>
                    <a:pt x="4" y="18"/>
                  </a:moveTo>
                  <a:cubicBezTo>
                    <a:pt x="3" y="16"/>
                    <a:pt x="0" y="12"/>
                    <a:pt x="0" y="10"/>
                  </a:cubicBezTo>
                  <a:cubicBezTo>
                    <a:pt x="1" y="7"/>
                    <a:pt x="4" y="3"/>
                    <a:pt x="6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633" y="1039"/>
              <a:ext cx="13" cy="46"/>
            </a:xfrm>
            <a:custGeom>
              <a:avLst/>
              <a:gdLst>
                <a:gd name="T0" fmla="*/ 21 w 11"/>
                <a:gd name="T1" fmla="*/ 70 h 40"/>
                <a:gd name="T2" fmla="*/ 0 w 11"/>
                <a:gd name="T3" fmla="*/ 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0">
                  <a:moveTo>
                    <a:pt x="11" y="40"/>
                  </a:moveTo>
                  <a:cubicBezTo>
                    <a:pt x="11" y="25"/>
                    <a:pt x="6" y="1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3635" y="1202"/>
              <a:ext cx="87" cy="48"/>
            </a:xfrm>
            <a:custGeom>
              <a:avLst/>
              <a:gdLst>
                <a:gd name="T0" fmla="*/ 0 w 75"/>
                <a:gd name="T1" fmla="*/ 11 h 41"/>
                <a:gd name="T2" fmla="*/ 136 w 75"/>
                <a:gd name="T3" fmla="*/ 0 h 41"/>
                <a:gd name="T4" fmla="*/ 0 w 75"/>
                <a:gd name="T5" fmla="*/ 1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41">
                  <a:moveTo>
                    <a:pt x="0" y="6"/>
                  </a:moveTo>
                  <a:cubicBezTo>
                    <a:pt x="0" y="6"/>
                    <a:pt x="39" y="41"/>
                    <a:pt x="75" y="0"/>
                  </a:cubicBezTo>
                  <a:cubicBezTo>
                    <a:pt x="75" y="0"/>
                    <a:pt x="44" y="30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3439" y="702"/>
              <a:ext cx="394" cy="361"/>
            </a:xfrm>
            <a:custGeom>
              <a:avLst/>
              <a:gdLst>
                <a:gd name="T0" fmla="*/ 322 w 339"/>
                <a:gd name="T1" fmla="*/ 312 h 312"/>
                <a:gd name="T2" fmla="*/ 339 w 339"/>
                <a:gd name="T3" fmla="*/ 384 h 312"/>
                <a:gd name="T4" fmla="*/ 357 w 339"/>
                <a:gd name="T5" fmla="*/ 347 h 312"/>
                <a:gd name="T6" fmla="*/ 358 w 339"/>
                <a:gd name="T7" fmla="*/ 368 h 312"/>
                <a:gd name="T8" fmla="*/ 370 w 339"/>
                <a:gd name="T9" fmla="*/ 318 h 312"/>
                <a:gd name="T10" fmla="*/ 389 w 339"/>
                <a:gd name="T11" fmla="*/ 396 h 312"/>
                <a:gd name="T12" fmla="*/ 400 w 339"/>
                <a:gd name="T13" fmla="*/ 347 h 312"/>
                <a:gd name="T14" fmla="*/ 414 w 339"/>
                <a:gd name="T15" fmla="*/ 421 h 312"/>
                <a:gd name="T16" fmla="*/ 428 w 339"/>
                <a:gd name="T17" fmla="*/ 373 h 312"/>
                <a:gd name="T18" fmla="*/ 430 w 339"/>
                <a:gd name="T19" fmla="*/ 391 h 312"/>
                <a:gd name="T20" fmla="*/ 438 w 339"/>
                <a:gd name="T21" fmla="*/ 361 h 312"/>
                <a:gd name="T22" fmla="*/ 443 w 339"/>
                <a:gd name="T23" fmla="*/ 368 h 312"/>
                <a:gd name="T24" fmla="*/ 449 w 339"/>
                <a:gd name="T25" fmla="*/ 338 h 312"/>
                <a:gd name="T26" fmla="*/ 457 w 339"/>
                <a:gd name="T27" fmla="*/ 346 h 312"/>
                <a:gd name="T28" fmla="*/ 460 w 339"/>
                <a:gd name="T29" fmla="*/ 304 h 312"/>
                <a:gd name="T30" fmla="*/ 488 w 339"/>
                <a:gd name="T31" fmla="*/ 400 h 312"/>
                <a:gd name="T32" fmla="*/ 502 w 339"/>
                <a:gd name="T33" fmla="*/ 323 h 312"/>
                <a:gd name="T34" fmla="*/ 528 w 339"/>
                <a:gd name="T35" fmla="*/ 322 h 312"/>
                <a:gd name="T36" fmla="*/ 543 w 339"/>
                <a:gd name="T37" fmla="*/ 389 h 312"/>
                <a:gd name="T38" fmla="*/ 561 w 339"/>
                <a:gd name="T39" fmla="*/ 332 h 312"/>
                <a:gd name="T40" fmla="*/ 592 w 339"/>
                <a:gd name="T41" fmla="*/ 398 h 312"/>
                <a:gd name="T42" fmla="*/ 592 w 339"/>
                <a:gd name="T43" fmla="*/ 356 h 312"/>
                <a:gd name="T44" fmla="*/ 600 w 339"/>
                <a:gd name="T45" fmla="*/ 435 h 312"/>
                <a:gd name="T46" fmla="*/ 608 w 339"/>
                <a:gd name="T47" fmla="*/ 300 h 312"/>
                <a:gd name="T48" fmla="*/ 542 w 339"/>
                <a:gd name="T49" fmla="*/ 150 h 312"/>
                <a:gd name="T50" fmla="*/ 149 w 339"/>
                <a:gd name="T51" fmla="*/ 72 h 312"/>
                <a:gd name="T52" fmla="*/ 1 w 339"/>
                <a:gd name="T53" fmla="*/ 316 h 312"/>
                <a:gd name="T54" fmla="*/ 14 w 339"/>
                <a:gd name="T55" fmla="*/ 447 h 312"/>
                <a:gd name="T56" fmla="*/ 76 w 339"/>
                <a:gd name="T57" fmla="*/ 560 h 312"/>
                <a:gd name="T58" fmla="*/ 57 w 339"/>
                <a:gd name="T59" fmla="*/ 482 h 312"/>
                <a:gd name="T60" fmla="*/ 38 w 339"/>
                <a:gd name="T61" fmla="*/ 414 h 312"/>
                <a:gd name="T62" fmla="*/ 86 w 339"/>
                <a:gd name="T63" fmla="*/ 471 h 312"/>
                <a:gd name="T64" fmla="*/ 157 w 339"/>
                <a:gd name="T65" fmla="*/ 265 h 312"/>
                <a:gd name="T66" fmla="*/ 177 w 339"/>
                <a:gd name="T67" fmla="*/ 366 h 312"/>
                <a:gd name="T68" fmla="*/ 160 w 339"/>
                <a:gd name="T69" fmla="*/ 307 h 312"/>
                <a:gd name="T70" fmla="*/ 216 w 339"/>
                <a:gd name="T71" fmla="*/ 386 h 312"/>
                <a:gd name="T72" fmla="*/ 200 w 339"/>
                <a:gd name="T73" fmla="*/ 332 h 312"/>
                <a:gd name="T74" fmla="*/ 267 w 339"/>
                <a:gd name="T75" fmla="*/ 400 h 312"/>
                <a:gd name="T76" fmla="*/ 249 w 339"/>
                <a:gd name="T77" fmla="*/ 352 h 312"/>
                <a:gd name="T78" fmla="*/ 292 w 339"/>
                <a:gd name="T79" fmla="*/ 391 h 312"/>
                <a:gd name="T80" fmla="*/ 291 w 339"/>
                <a:gd name="T81" fmla="*/ 346 h 312"/>
                <a:gd name="T82" fmla="*/ 311 w 339"/>
                <a:gd name="T83" fmla="*/ 377 h 312"/>
                <a:gd name="T84" fmla="*/ 314 w 339"/>
                <a:gd name="T85" fmla="*/ 342 h 312"/>
                <a:gd name="T86" fmla="*/ 327 w 339"/>
                <a:gd name="T87" fmla="*/ 363 h 312"/>
                <a:gd name="T88" fmla="*/ 325 w 339"/>
                <a:gd name="T89" fmla="*/ 323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9" h="312">
                  <a:moveTo>
                    <a:pt x="176" y="174"/>
                  </a:moveTo>
                  <a:cubicBezTo>
                    <a:pt x="180" y="187"/>
                    <a:pt x="187" y="199"/>
                    <a:pt x="186" y="214"/>
                  </a:cubicBezTo>
                  <a:cubicBezTo>
                    <a:pt x="189" y="207"/>
                    <a:pt x="194" y="202"/>
                    <a:pt x="195" y="194"/>
                  </a:cubicBezTo>
                  <a:cubicBezTo>
                    <a:pt x="196" y="197"/>
                    <a:pt x="196" y="202"/>
                    <a:pt x="196" y="206"/>
                  </a:cubicBezTo>
                  <a:cubicBezTo>
                    <a:pt x="202" y="197"/>
                    <a:pt x="203" y="188"/>
                    <a:pt x="203" y="178"/>
                  </a:cubicBezTo>
                  <a:cubicBezTo>
                    <a:pt x="212" y="188"/>
                    <a:pt x="209" y="208"/>
                    <a:pt x="213" y="221"/>
                  </a:cubicBezTo>
                  <a:cubicBezTo>
                    <a:pt x="216" y="212"/>
                    <a:pt x="218" y="203"/>
                    <a:pt x="219" y="194"/>
                  </a:cubicBezTo>
                  <a:cubicBezTo>
                    <a:pt x="220" y="208"/>
                    <a:pt x="227" y="220"/>
                    <a:pt x="226" y="235"/>
                  </a:cubicBezTo>
                  <a:cubicBezTo>
                    <a:pt x="226" y="226"/>
                    <a:pt x="230" y="214"/>
                    <a:pt x="235" y="207"/>
                  </a:cubicBezTo>
                  <a:cubicBezTo>
                    <a:pt x="236" y="211"/>
                    <a:pt x="236" y="214"/>
                    <a:pt x="236" y="218"/>
                  </a:cubicBezTo>
                  <a:cubicBezTo>
                    <a:pt x="239" y="213"/>
                    <a:pt x="240" y="207"/>
                    <a:pt x="240" y="201"/>
                  </a:cubicBezTo>
                  <a:cubicBezTo>
                    <a:pt x="241" y="202"/>
                    <a:pt x="243" y="205"/>
                    <a:pt x="243" y="206"/>
                  </a:cubicBezTo>
                  <a:cubicBezTo>
                    <a:pt x="247" y="201"/>
                    <a:pt x="246" y="194"/>
                    <a:pt x="246" y="188"/>
                  </a:cubicBezTo>
                  <a:cubicBezTo>
                    <a:pt x="247" y="190"/>
                    <a:pt x="249" y="192"/>
                    <a:pt x="250" y="193"/>
                  </a:cubicBezTo>
                  <a:cubicBezTo>
                    <a:pt x="253" y="185"/>
                    <a:pt x="250" y="177"/>
                    <a:pt x="252" y="169"/>
                  </a:cubicBezTo>
                  <a:cubicBezTo>
                    <a:pt x="266" y="184"/>
                    <a:pt x="263" y="205"/>
                    <a:pt x="268" y="223"/>
                  </a:cubicBezTo>
                  <a:cubicBezTo>
                    <a:pt x="269" y="209"/>
                    <a:pt x="268" y="193"/>
                    <a:pt x="275" y="180"/>
                  </a:cubicBezTo>
                  <a:cubicBezTo>
                    <a:pt x="282" y="191"/>
                    <a:pt x="288" y="200"/>
                    <a:pt x="289" y="179"/>
                  </a:cubicBezTo>
                  <a:cubicBezTo>
                    <a:pt x="294" y="191"/>
                    <a:pt x="295" y="205"/>
                    <a:pt x="298" y="217"/>
                  </a:cubicBezTo>
                  <a:cubicBezTo>
                    <a:pt x="301" y="207"/>
                    <a:pt x="304" y="194"/>
                    <a:pt x="308" y="185"/>
                  </a:cubicBezTo>
                  <a:cubicBezTo>
                    <a:pt x="313" y="198"/>
                    <a:pt x="319" y="210"/>
                    <a:pt x="324" y="222"/>
                  </a:cubicBezTo>
                  <a:cubicBezTo>
                    <a:pt x="322" y="214"/>
                    <a:pt x="325" y="207"/>
                    <a:pt x="324" y="199"/>
                  </a:cubicBezTo>
                  <a:cubicBezTo>
                    <a:pt x="327" y="212"/>
                    <a:pt x="332" y="230"/>
                    <a:pt x="329" y="243"/>
                  </a:cubicBezTo>
                  <a:cubicBezTo>
                    <a:pt x="339" y="221"/>
                    <a:pt x="338" y="192"/>
                    <a:pt x="333" y="168"/>
                  </a:cubicBezTo>
                  <a:cubicBezTo>
                    <a:pt x="328" y="136"/>
                    <a:pt x="315" y="111"/>
                    <a:pt x="297" y="84"/>
                  </a:cubicBezTo>
                  <a:cubicBezTo>
                    <a:pt x="251" y="13"/>
                    <a:pt x="152" y="0"/>
                    <a:pt x="82" y="41"/>
                  </a:cubicBezTo>
                  <a:cubicBezTo>
                    <a:pt x="53" y="58"/>
                    <a:pt x="0" y="105"/>
                    <a:pt x="1" y="176"/>
                  </a:cubicBezTo>
                  <a:cubicBezTo>
                    <a:pt x="2" y="201"/>
                    <a:pt x="1" y="225"/>
                    <a:pt x="8" y="250"/>
                  </a:cubicBezTo>
                  <a:cubicBezTo>
                    <a:pt x="13" y="267"/>
                    <a:pt x="23" y="306"/>
                    <a:pt x="41" y="312"/>
                  </a:cubicBezTo>
                  <a:cubicBezTo>
                    <a:pt x="37" y="298"/>
                    <a:pt x="36" y="283"/>
                    <a:pt x="31" y="269"/>
                  </a:cubicBezTo>
                  <a:cubicBezTo>
                    <a:pt x="27" y="257"/>
                    <a:pt x="24" y="244"/>
                    <a:pt x="21" y="231"/>
                  </a:cubicBezTo>
                  <a:cubicBezTo>
                    <a:pt x="32" y="238"/>
                    <a:pt x="41" y="252"/>
                    <a:pt x="47" y="263"/>
                  </a:cubicBezTo>
                  <a:cubicBezTo>
                    <a:pt x="44" y="222"/>
                    <a:pt x="58" y="179"/>
                    <a:pt x="86" y="148"/>
                  </a:cubicBezTo>
                  <a:cubicBezTo>
                    <a:pt x="78" y="170"/>
                    <a:pt x="90" y="185"/>
                    <a:pt x="97" y="204"/>
                  </a:cubicBezTo>
                  <a:cubicBezTo>
                    <a:pt x="91" y="195"/>
                    <a:pt x="90" y="181"/>
                    <a:pt x="88" y="171"/>
                  </a:cubicBezTo>
                  <a:cubicBezTo>
                    <a:pt x="90" y="185"/>
                    <a:pt x="106" y="209"/>
                    <a:pt x="119" y="216"/>
                  </a:cubicBezTo>
                  <a:cubicBezTo>
                    <a:pt x="112" y="209"/>
                    <a:pt x="111" y="195"/>
                    <a:pt x="109" y="185"/>
                  </a:cubicBezTo>
                  <a:cubicBezTo>
                    <a:pt x="117" y="200"/>
                    <a:pt x="131" y="215"/>
                    <a:pt x="146" y="223"/>
                  </a:cubicBezTo>
                  <a:cubicBezTo>
                    <a:pt x="141" y="216"/>
                    <a:pt x="137" y="204"/>
                    <a:pt x="136" y="196"/>
                  </a:cubicBezTo>
                  <a:cubicBezTo>
                    <a:pt x="144" y="203"/>
                    <a:pt x="153" y="210"/>
                    <a:pt x="160" y="218"/>
                  </a:cubicBezTo>
                  <a:cubicBezTo>
                    <a:pt x="159" y="210"/>
                    <a:pt x="159" y="201"/>
                    <a:pt x="159" y="193"/>
                  </a:cubicBezTo>
                  <a:cubicBezTo>
                    <a:pt x="164" y="199"/>
                    <a:pt x="167" y="205"/>
                    <a:pt x="171" y="211"/>
                  </a:cubicBezTo>
                  <a:cubicBezTo>
                    <a:pt x="174" y="205"/>
                    <a:pt x="169" y="197"/>
                    <a:pt x="172" y="191"/>
                  </a:cubicBezTo>
                  <a:cubicBezTo>
                    <a:pt x="175" y="193"/>
                    <a:pt x="177" y="199"/>
                    <a:pt x="179" y="202"/>
                  </a:cubicBezTo>
                  <a:cubicBezTo>
                    <a:pt x="180" y="195"/>
                    <a:pt x="178" y="187"/>
                    <a:pt x="178" y="18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3449" y="870"/>
              <a:ext cx="88" cy="207"/>
            </a:xfrm>
            <a:custGeom>
              <a:avLst/>
              <a:gdLst>
                <a:gd name="T0" fmla="*/ 137 w 76"/>
                <a:gd name="T1" fmla="*/ 8 h 179"/>
                <a:gd name="T2" fmla="*/ 93 w 76"/>
                <a:gd name="T3" fmla="*/ 110 h 179"/>
                <a:gd name="T4" fmla="*/ 93 w 76"/>
                <a:gd name="T5" fmla="*/ 83 h 179"/>
                <a:gd name="T6" fmla="*/ 82 w 76"/>
                <a:gd name="T7" fmla="*/ 119 h 179"/>
                <a:gd name="T8" fmla="*/ 82 w 76"/>
                <a:gd name="T9" fmla="*/ 177 h 179"/>
                <a:gd name="T10" fmla="*/ 79 w 76"/>
                <a:gd name="T11" fmla="*/ 145 h 179"/>
                <a:gd name="T12" fmla="*/ 71 w 76"/>
                <a:gd name="T13" fmla="*/ 191 h 179"/>
                <a:gd name="T14" fmla="*/ 68 w 76"/>
                <a:gd name="T15" fmla="*/ 230 h 179"/>
                <a:gd name="T16" fmla="*/ 52 w 76"/>
                <a:gd name="T17" fmla="*/ 194 h 179"/>
                <a:gd name="T18" fmla="*/ 57 w 76"/>
                <a:gd name="T19" fmla="*/ 228 h 179"/>
                <a:gd name="T20" fmla="*/ 45 w 76"/>
                <a:gd name="T21" fmla="*/ 210 h 179"/>
                <a:gd name="T22" fmla="*/ 57 w 76"/>
                <a:gd name="T23" fmla="*/ 266 h 179"/>
                <a:gd name="T24" fmla="*/ 50 w 76"/>
                <a:gd name="T25" fmla="*/ 245 h 179"/>
                <a:gd name="T26" fmla="*/ 57 w 76"/>
                <a:gd name="T27" fmla="*/ 284 h 179"/>
                <a:gd name="T28" fmla="*/ 60 w 76"/>
                <a:gd name="T29" fmla="*/ 319 h 179"/>
                <a:gd name="T30" fmla="*/ 34 w 76"/>
                <a:gd name="T31" fmla="*/ 271 h 179"/>
                <a:gd name="T32" fmla="*/ 10 w 76"/>
                <a:gd name="T33" fmla="*/ 206 h 179"/>
                <a:gd name="T34" fmla="*/ 19 w 76"/>
                <a:gd name="T35" fmla="*/ 87 h 179"/>
                <a:gd name="T36" fmla="*/ 60 w 76"/>
                <a:gd name="T37" fmla="*/ 25 h 179"/>
                <a:gd name="T38" fmla="*/ 91 w 76"/>
                <a:gd name="T39" fmla="*/ 0 h 1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" h="179">
                  <a:moveTo>
                    <a:pt x="76" y="4"/>
                  </a:moveTo>
                  <a:cubicBezTo>
                    <a:pt x="60" y="18"/>
                    <a:pt x="55" y="42"/>
                    <a:pt x="52" y="61"/>
                  </a:cubicBezTo>
                  <a:cubicBezTo>
                    <a:pt x="52" y="56"/>
                    <a:pt x="52" y="52"/>
                    <a:pt x="52" y="47"/>
                  </a:cubicBezTo>
                  <a:cubicBezTo>
                    <a:pt x="51" y="54"/>
                    <a:pt x="47" y="60"/>
                    <a:pt x="46" y="67"/>
                  </a:cubicBezTo>
                  <a:cubicBezTo>
                    <a:pt x="45" y="78"/>
                    <a:pt x="47" y="88"/>
                    <a:pt x="46" y="99"/>
                  </a:cubicBezTo>
                  <a:cubicBezTo>
                    <a:pt x="44" y="93"/>
                    <a:pt x="44" y="86"/>
                    <a:pt x="44" y="80"/>
                  </a:cubicBezTo>
                  <a:cubicBezTo>
                    <a:pt x="42" y="89"/>
                    <a:pt x="41" y="98"/>
                    <a:pt x="40" y="107"/>
                  </a:cubicBezTo>
                  <a:cubicBezTo>
                    <a:pt x="40" y="114"/>
                    <a:pt x="38" y="122"/>
                    <a:pt x="38" y="129"/>
                  </a:cubicBezTo>
                  <a:cubicBezTo>
                    <a:pt x="35" y="123"/>
                    <a:pt x="35" y="114"/>
                    <a:pt x="29" y="108"/>
                  </a:cubicBezTo>
                  <a:cubicBezTo>
                    <a:pt x="32" y="113"/>
                    <a:pt x="31" y="121"/>
                    <a:pt x="31" y="127"/>
                  </a:cubicBezTo>
                  <a:cubicBezTo>
                    <a:pt x="27" y="125"/>
                    <a:pt x="27" y="120"/>
                    <a:pt x="25" y="118"/>
                  </a:cubicBezTo>
                  <a:cubicBezTo>
                    <a:pt x="26" y="128"/>
                    <a:pt x="28" y="139"/>
                    <a:pt x="31" y="149"/>
                  </a:cubicBezTo>
                  <a:cubicBezTo>
                    <a:pt x="29" y="146"/>
                    <a:pt x="28" y="141"/>
                    <a:pt x="28" y="137"/>
                  </a:cubicBezTo>
                  <a:cubicBezTo>
                    <a:pt x="29" y="144"/>
                    <a:pt x="31" y="152"/>
                    <a:pt x="31" y="159"/>
                  </a:cubicBezTo>
                  <a:cubicBezTo>
                    <a:pt x="31" y="165"/>
                    <a:pt x="31" y="173"/>
                    <a:pt x="34" y="179"/>
                  </a:cubicBezTo>
                  <a:cubicBezTo>
                    <a:pt x="27" y="172"/>
                    <a:pt x="23" y="160"/>
                    <a:pt x="19" y="151"/>
                  </a:cubicBezTo>
                  <a:cubicBezTo>
                    <a:pt x="14" y="139"/>
                    <a:pt x="9" y="128"/>
                    <a:pt x="6" y="115"/>
                  </a:cubicBezTo>
                  <a:cubicBezTo>
                    <a:pt x="0" y="93"/>
                    <a:pt x="2" y="69"/>
                    <a:pt x="10" y="48"/>
                  </a:cubicBezTo>
                  <a:cubicBezTo>
                    <a:pt x="15" y="35"/>
                    <a:pt x="24" y="23"/>
                    <a:pt x="34" y="14"/>
                  </a:cubicBezTo>
                  <a:cubicBezTo>
                    <a:pt x="38" y="11"/>
                    <a:pt x="45" y="1"/>
                    <a:pt x="51" y="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797" y="892"/>
              <a:ext cx="37" cy="174"/>
            </a:xfrm>
            <a:custGeom>
              <a:avLst/>
              <a:gdLst>
                <a:gd name="T0" fmla="*/ 2 w 32"/>
                <a:gd name="T1" fmla="*/ 30 h 150"/>
                <a:gd name="T2" fmla="*/ 10 w 32"/>
                <a:gd name="T3" fmla="*/ 66 h 150"/>
                <a:gd name="T4" fmla="*/ 20 w 32"/>
                <a:gd name="T5" fmla="*/ 92 h 150"/>
                <a:gd name="T6" fmla="*/ 23 w 32"/>
                <a:gd name="T7" fmla="*/ 126 h 150"/>
                <a:gd name="T8" fmla="*/ 25 w 32"/>
                <a:gd name="T9" fmla="*/ 104 h 150"/>
                <a:gd name="T10" fmla="*/ 27 w 32"/>
                <a:gd name="T11" fmla="*/ 159 h 150"/>
                <a:gd name="T12" fmla="*/ 31 w 32"/>
                <a:gd name="T13" fmla="*/ 137 h 150"/>
                <a:gd name="T14" fmla="*/ 32 w 32"/>
                <a:gd name="T15" fmla="*/ 174 h 150"/>
                <a:gd name="T16" fmla="*/ 36 w 32"/>
                <a:gd name="T17" fmla="*/ 230 h 150"/>
                <a:gd name="T18" fmla="*/ 42 w 32"/>
                <a:gd name="T19" fmla="*/ 208 h 150"/>
                <a:gd name="T20" fmla="*/ 43 w 32"/>
                <a:gd name="T21" fmla="*/ 235 h 150"/>
                <a:gd name="T22" fmla="*/ 45 w 32"/>
                <a:gd name="T23" fmla="*/ 271 h 150"/>
                <a:gd name="T24" fmla="*/ 52 w 32"/>
                <a:gd name="T25" fmla="*/ 226 h 150"/>
                <a:gd name="T26" fmla="*/ 53 w 32"/>
                <a:gd name="T27" fmla="*/ 179 h 150"/>
                <a:gd name="T28" fmla="*/ 53 w 32"/>
                <a:gd name="T29" fmla="*/ 121 h 150"/>
                <a:gd name="T30" fmla="*/ 57 w 32"/>
                <a:gd name="T31" fmla="*/ 65 h 150"/>
                <a:gd name="T32" fmla="*/ 20 w 32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150">
                  <a:moveTo>
                    <a:pt x="2" y="16"/>
                  </a:moveTo>
                  <a:cubicBezTo>
                    <a:pt x="0" y="21"/>
                    <a:pt x="4" y="31"/>
                    <a:pt x="6" y="36"/>
                  </a:cubicBezTo>
                  <a:cubicBezTo>
                    <a:pt x="8" y="41"/>
                    <a:pt x="10" y="46"/>
                    <a:pt x="11" y="51"/>
                  </a:cubicBezTo>
                  <a:cubicBezTo>
                    <a:pt x="13" y="57"/>
                    <a:pt x="12" y="63"/>
                    <a:pt x="13" y="70"/>
                  </a:cubicBezTo>
                  <a:cubicBezTo>
                    <a:pt x="13" y="66"/>
                    <a:pt x="14" y="61"/>
                    <a:pt x="14" y="58"/>
                  </a:cubicBezTo>
                  <a:cubicBezTo>
                    <a:pt x="16" y="67"/>
                    <a:pt x="15" y="78"/>
                    <a:pt x="15" y="88"/>
                  </a:cubicBezTo>
                  <a:cubicBezTo>
                    <a:pt x="16" y="84"/>
                    <a:pt x="18" y="80"/>
                    <a:pt x="17" y="76"/>
                  </a:cubicBezTo>
                  <a:cubicBezTo>
                    <a:pt x="19" y="82"/>
                    <a:pt x="18" y="90"/>
                    <a:pt x="18" y="96"/>
                  </a:cubicBezTo>
                  <a:cubicBezTo>
                    <a:pt x="19" y="106"/>
                    <a:pt x="20" y="117"/>
                    <a:pt x="20" y="127"/>
                  </a:cubicBezTo>
                  <a:cubicBezTo>
                    <a:pt x="20" y="124"/>
                    <a:pt x="22" y="119"/>
                    <a:pt x="23" y="115"/>
                  </a:cubicBezTo>
                  <a:cubicBezTo>
                    <a:pt x="23" y="120"/>
                    <a:pt x="23" y="125"/>
                    <a:pt x="24" y="130"/>
                  </a:cubicBezTo>
                  <a:cubicBezTo>
                    <a:pt x="24" y="135"/>
                    <a:pt x="22" y="145"/>
                    <a:pt x="25" y="150"/>
                  </a:cubicBezTo>
                  <a:cubicBezTo>
                    <a:pt x="27" y="141"/>
                    <a:pt x="29" y="134"/>
                    <a:pt x="29" y="125"/>
                  </a:cubicBezTo>
                  <a:cubicBezTo>
                    <a:pt x="29" y="116"/>
                    <a:pt x="30" y="108"/>
                    <a:pt x="30" y="99"/>
                  </a:cubicBezTo>
                  <a:cubicBezTo>
                    <a:pt x="30" y="88"/>
                    <a:pt x="29" y="78"/>
                    <a:pt x="30" y="67"/>
                  </a:cubicBezTo>
                  <a:cubicBezTo>
                    <a:pt x="31" y="56"/>
                    <a:pt x="32" y="45"/>
                    <a:pt x="31" y="35"/>
                  </a:cubicBezTo>
                  <a:cubicBezTo>
                    <a:pt x="30" y="25"/>
                    <a:pt x="21" y="1"/>
                    <a:pt x="11" y="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460" y="1005"/>
              <a:ext cx="38" cy="99"/>
            </a:xfrm>
            <a:custGeom>
              <a:avLst/>
              <a:gdLst>
                <a:gd name="T0" fmla="*/ 0 w 33"/>
                <a:gd name="T1" fmla="*/ 27 h 85"/>
                <a:gd name="T2" fmla="*/ 18 w 33"/>
                <a:gd name="T3" fmla="*/ 75 h 85"/>
                <a:gd name="T4" fmla="*/ 26 w 33"/>
                <a:gd name="T5" fmla="*/ 101 h 85"/>
                <a:gd name="T6" fmla="*/ 30 w 33"/>
                <a:gd name="T7" fmla="*/ 125 h 85"/>
                <a:gd name="T8" fmla="*/ 32 w 33"/>
                <a:gd name="T9" fmla="*/ 114 h 85"/>
                <a:gd name="T10" fmla="*/ 44 w 33"/>
                <a:gd name="T11" fmla="*/ 156 h 85"/>
                <a:gd name="T12" fmla="*/ 46 w 33"/>
                <a:gd name="T13" fmla="*/ 137 h 85"/>
                <a:gd name="T14" fmla="*/ 59 w 33"/>
                <a:gd name="T15" fmla="*/ 154 h 85"/>
                <a:gd name="T16" fmla="*/ 38 w 33"/>
                <a:gd name="T17" fmla="*/ 79 h 85"/>
                <a:gd name="T18" fmla="*/ 3 w 33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85">
                  <a:moveTo>
                    <a:pt x="0" y="15"/>
                  </a:moveTo>
                  <a:cubicBezTo>
                    <a:pt x="0" y="23"/>
                    <a:pt x="7" y="33"/>
                    <a:pt x="10" y="40"/>
                  </a:cubicBezTo>
                  <a:cubicBezTo>
                    <a:pt x="13" y="45"/>
                    <a:pt x="14" y="50"/>
                    <a:pt x="15" y="55"/>
                  </a:cubicBezTo>
                  <a:cubicBezTo>
                    <a:pt x="16" y="59"/>
                    <a:pt x="16" y="64"/>
                    <a:pt x="17" y="68"/>
                  </a:cubicBezTo>
                  <a:cubicBezTo>
                    <a:pt x="17" y="66"/>
                    <a:pt x="17" y="63"/>
                    <a:pt x="18" y="62"/>
                  </a:cubicBezTo>
                  <a:cubicBezTo>
                    <a:pt x="22" y="69"/>
                    <a:pt x="23" y="78"/>
                    <a:pt x="25" y="85"/>
                  </a:cubicBezTo>
                  <a:cubicBezTo>
                    <a:pt x="24" y="82"/>
                    <a:pt x="25" y="78"/>
                    <a:pt x="26" y="75"/>
                  </a:cubicBezTo>
                  <a:cubicBezTo>
                    <a:pt x="28" y="77"/>
                    <a:pt x="30" y="81"/>
                    <a:pt x="33" y="83"/>
                  </a:cubicBezTo>
                  <a:cubicBezTo>
                    <a:pt x="29" y="70"/>
                    <a:pt x="26" y="57"/>
                    <a:pt x="22" y="43"/>
                  </a:cubicBezTo>
                  <a:cubicBezTo>
                    <a:pt x="17" y="28"/>
                    <a:pt x="11" y="14"/>
                    <a:pt x="3" y="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594" y="901"/>
              <a:ext cx="47" cy="71"/>
            </a:xfrm>
            <a:custGeom>
              <a:avLst/>
              <a:gdLst>
                <a:gd name="T0" fmla="*/ 0 w 40"/>
                <a:gd name="T1" fmla="*/ 35 h 61"/>
                <a:gd name="T2" fmla="*/ 19 w 40"/>
                <a:gd name="T3" fmla="*/ 57 h 61"/>
                <a:gd name="T4" fmla="*/ 39 w 40"/>
                <a:gd name="T5" fmla="*/ 83 h 61"/>
                <a:gd name="T6" fmla="*/ 34 w 40"/>
                <a:gd name="T7" fmla="*/ 71 h 61"/>
                <a:gd name="T8" fmla="*/ 58 w 40"/>
                <a:gd name="T9" fmla="*/ 105 h 61"/>
                <a:gd name="T10" fmla="*/ 55 w 40"/>
                <a:gd name="T11" fmla="*/ 88 h 61"/>
                <a:gd name="T12" fmla="*/ 76 w 40"/>
                <a:gd name="T13" fmla="*/ 113 h 61"/>
                <a:gd name="T14" fmla="*/ 71 w 40"/>
                <a:gd name="T15" fmla="*/ 98 h 61"/>
                <a:gd name="T16" fmla="*/ 58 w 40"/>
                <a:gd name="T17" fmla="*/ 68 h 61"/>
                <a:gd name="T18" fmla="*/ 40 w 40"/>
                <a:gd name="T19" fmla="*/ 26 h 61"/>
                <a:gd name="T20" fmla="*/ 21 w 40"/>
                <a:gd name="T21" fmla="*/ 0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61">
                  <a:moveTo>
                    <a:pt x="0" y="19"/>
                  </a:moveTo>
                  <a:cubicBezTo>
                    <a:pt x="4" y="23"/>
                    <a:pt x="7" y="27"/>
                    <a:pt x="10" y="31"/>
                  </a:cubicBezTo>
                  <a:cubicBezTo>
                    <a:pt x="14" y="35"/>
                    <a:pt x="16" y="41"/>
                    <a:pt x="20" y="45"/>
                  </a:cubicBezTo>
                  <a:cubicBezTo>
                    <a:pt x="19" y="43"/>
                    <a:pt x="19" y="41"/>
                    <a:pt x="18" y="39"/>
                  </a:cubicBezTo>
                  <a:cubicBezTo>
                    <a:pt x="23" y="43"/>
                    <a:pt x="29" y="51"/>
                    <a:pt x="31" y="57"/>
                  </a:cubicBezTo>
                  <a:cubicBezTo>
                    <a:pt x="31" y="54"/>
                    <a:pt x="29" y="51"/>
                    <a:pt x="29" y="48"/>
                  </a:cubicBezTo>
                  <a:cubicBezTo>
                    <a:pt x="33" y="50"/>
                    <a:pt x="37" y="57"/>
                    <a:pt x="40" y="61"/>
                  </a:cubicBezTo>
                  <a:cubicBezTo>
                    <a:pt x="38" y="59"/>
                    <a:pt x="38" y="55"/>
                    <a:pt x="37" y="53"/>
                  </a:cubicBezTo>
                  <a:cubicBezTo>
                    <a:pt x="35" y="48"/>
                    <a:pt x="33" y="42"/>
                    <a:pt x="31" y="37"/>
                  </a:cubicBezTo>
                  <a:cubicBezTo>
                    <a:pt x="27" y="29"/>
                    <a:pt x="23" y="22"/>
                    <a:pt x="21" y="14"/>
                  </a:cubicBezTo>
                  <a:cubicBezTo>
                    <a:pt x="19" y="8"/>
                    <a:pt x="18" y="0"/>
                    <a:pt x="11" y="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3678" y="907"/>
              <a:ext cx="16" cy="76"/>
            </a:xfrm>
            <a:custGeom>
              <a:avLst/>
              <a:gdLst>
                <a:gd name="T0" fmla="*/ 0 w 14"/>
                <a:gd name="T1" fmla="*/ 0 h 66"/>
                <a:gd name="T2" fmla="*/ 2 w 14"/>
                <a:gd name="T3" fmla="*/ 53 h 66"/>
                <a:gd name="T4" fmla="*/ 9 w 14"/>
                <a:gd name="T5" fmla="*/ 38 h 66"/>
                <a:gd name="T6" fmla="*/ 9 w 14"/>
                <a:gd name="T7" fmla="*/ 60 h 66"/>
                <a:gd name="T8" fmla="*/ 3 w 14"/>
                <a:gd name="T9" fmla="*/ 102 h 66"/>
                <a:gd name="T10" fmla="*/ 13 w 14"/>
                <a:gd name="T11" fmla="*/ 77 h 66"/>
                <a:gd name="T12" fmla="*/ 13 w 14"/>
                <a:gd name="T13" fmla="*/ 93 h 66"/>
                <a:gd name="T14" fmla="*/ 19 w 14"/>
                <a:gd name="T15" fmla="*/ 116 h 66"/>
                <a:gd name="T16" fmla="*/ 19 w 14"/>
                <a:gd name="T17" fmla="*/ 90 h 66"/>
                <a:gd name="T18" fmla="*/ 21 w 14"/>
                <a:gd name="T19" fmla="*/ 53 h 66"/>
                <a:gd name="T20" fmla="*/ 17 w 14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66">
                  <a:moveTo>
                    <a:pt x="0" y="0"/>
                  </a:moveTo>
                  <a:cubicBezTo>
                    <a:pt x="4" y="8"/>
                    <a:pt x="2" y="22"/>
                    <a:pt x="2" y="30"/>
                  </a:cubicBezTo>
                  <a:cubicBezTo>
                    <a:pt x="2" y="27"/>
                    <a:pt x="5" y="25"/>
                    <a:pt x="5" y="22"/>
                  </a:cubicBezTo>
                  <a:cubicBezTo>
                    <a:pt x="5" y="26"/>
                    <a:pt x="6" y="30"/>
                    <a:pt x="5" y="34"/>
                  </a:cubicBezTo>
                  <a:cubicBezTo>
                    <a:pt x="5" y="42"/>
                    <a:pt x="2" y="50"/>
                    <a:pt x="3" y="58"/>
                  </a:cubicBezTo>
                  <a:cubicBezTo>
                    <a:pt x="2" y="54"/>
                    <a:pt x="6" y="46"/>
                    <a:pt x="8" y="43"/>
                  </a:cubicBezTo>
                  <a:cubicBezTo>
                    <a:pt x="8" y="46"/>
                    <a:pt x="8" y="49"/>
                    <a:pt x="8" y="53"/>
                  </a:cubicBezTo>
                  <a:cubicBezTo>
                    <a:pt x="8" y="57"/>
                    <a:pt x="10" y="62"/>
                    <a:pt x="11" y="66"/>
                  </a:cubicBezTo>
                  <a:cubicBezTo>
                    <a:pt x="10" y="61"/>
                    <a:pt x="11" y="56"/>
                    <a:pt x="11" y="51"/>
                  </a:cubicBezTo>
                  <a:cubicBezTo>
                    <a:pt x="12" y="44"/>
                    <a:pt x="11" y="37"/>
                    <a:pt x="12" y="30"/>
                  </a:cubicBezTo>
                  <a:cubicBezTo>
                    <a:pt x="14" y="19"/>
                    <a:pt x="14" y="11"/>
                    <a:pt x="10" y="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3733" y="893"/>
              <a:ext cx="23" cy="82"/>
            </a:xfrm>
            <a:custGeom>
              <a:avLst/>
              <a:gdLst>
                <a:gd name="T0" fmla="*/ 0 w 20"/>
                <a:gd name="T1" fmla="*/ 0 h 71"/>
                <a:gd name="T2" fmla="*/ 9 w 20"/>
                <a:gd name="T3" fmla="*/ 79 h 71"/>
                <a:gd name="T4" fmla="*/ 18 w 20"/>
                <a:gd name="T5" fmla="*/ 49 h 71"/>
                <a:gd name="T6" fmla="*/ 24 w 20"/>
                <a:gd name="T7" fmla="*/ 127 h 71"/>
                <a:gd name="T8" fmla="*/ 26 w 20"/>
                <a:gd name="T9" fmla="*/ 98 h 71"/>
                <a:gd name="T10" fmla="*/ 33 w 20"/>
                <a:gd name="T11" fmla="*/ 126 h 71"/>
                <a:gd name="T12" fmla="*/ 28 w 20"/>
                <a:gd name="T13" fmla="*/ 69 h 71"/>
                <a:gd name="T14" fmla="*/ 26 w 20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71">
                  <a:moveTo>
                    <a:pt x="0" y="0"/>
                  </a:moveTo>
                  <a:cubicBezTo>
                    <a:pt x="6" y="15"/>
                    <a:pt x="5" y="28"/>
                    <a:pt x="5" y="44"/>
                  </a:cubicBezTo>
                  <a:cubicBezTo>
                    <a:pt x="6" y="41"/>
                    <a:pt x="8" y="32"/>
                    <a:pt x="10" y="27"/>
                  </a:cubicBezTo>
                  <a:cubicBezTo>
                    <a:pt x="11" y="40"/>
                    <a:pt x="6" y="61"/>
                    <a:pt x="14" y="71"/>
                  </a:cubicBezTo>
                  <a:cubicBezTo>
                    <a:pt x="14" y="66"/>
                    <a:pt x="14" y="59"/>
                    <a:pt x="15" y="55"/>
                  </a:cubicBezTo>
                  <a:cubicBezTo>
                    <a:pt x="17" y="60"/>
                    <a:pt x="16" y="65"/>
                    <a:pt x="19" y="70"/>
                  </a:cubicBezTo>
                  <a:cubicBezTo>
                    <a:pt x="20" y="59"/>
                    <a:pt x="17" y="49"/>
                    <a:pt x="16" y="39"/>
                  </a:cubicBezTo>
                  <a:cubicBezTo>
                    <a:pt x="15" y="26"/>
                    <a:pt x="15" y="13"/>
                    <a:pt x="15" y="0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3764" y="902"/>
              <a:ext cx="29" cy="79"/>
            </a:xfrm>
            <a:custGeom>
              <a:avLst/>
              <a:gdLst>
                <a:gd name="T0" fmla="*/ 0 w 25"/>
                <a:gd name="T1" fmla="*/ 0 h 68"/>
                <a:gd name="T2" fmla="*/ 22 w 25"/>
                <a:gd name="T3" fmla="*/ 69 h 68"/>
                <a:gd name="T4" fmla="*/ 26 w 25"/>
                <a:gd name="T5" fmla="*/ 41 h 68"/>
                <a:gd name="T6" fmla="*/ 42 w 25"/>
                <a:gd name="T7" fmla="*/ 124 h 68"/>
                <a:gd name="T8" fmla="*/ 45 w 25"/>
                <a:gd name="T9" fmla="*/ 72 h 68"/>
                <a:gd name="T10" fmla="*/ 43 w 25"/>
                <a:gd name="T11" fmla="*/ 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68">
                  <a:moveTo>
                    <a:pt x="0" y="0"/>
                  </a:moveTo>
                  <a:cubicBezTo>
                    <a:pt x="9" y="12"/>
                    <a:pt x="12" y="24"/>
                    <a:pt x="12" y="38"/>
                  </a:cubicBezTo>
                  <a:cubicBezTo>
                    <a:pt x="14" y="34"/>
                    <a:pt x="13" y="27"/>
                    <a:pt x="14" y="22"/>
                  </a:cubicBezTo>
                  <a:cubicBezTo>
                    <a:pt x="20" y="37"/>
                    <a:pt x="19" y="53"/>
                    <a:pt x="23" y="68"/>
                  </a:cubicBezTo>
                  <a:cubicBezTo>
                    <a:pt x="23" y="59"/>
                    <a:pt x="25" y="49"/>
                    <a:pt x="25" y="40"/>
                  </a:cubicBezTo>
                  <a:cubicBezTo>
                    <a:pt x="25" y="28"/>
                    <a:pt x="22" y="17"/>
                    <a:pt x="24" y="5"/>
                  </a:cubicBezTo>
                </a:path>
              </a:pathLst>
            </a:custGeom>
            <a:solidFill>
              <a:srgbClr val="66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3644" y="1410"/>
              <a:ext cx="47" cy="14"/>
            </a:xfrm>
            <a:custGeom>
              <a:avLst/>
              <a:gdLst>
                <a:gd name="T0" fmla="*/ 0 w 40"/>
                <a:gd name="T1" fmla="*/ 1 h 12"/>
                <a:gd name="T2" fmla="*/ 34 w 40"/>
                <a:gd name="T3" fmla="*/ 22 h 12"/>
                <a:gd name="T4" fmla="*/ 76 w 4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2">
                  <a:moveTo>
                    <a:pt x="0" y="1"/>
                  </a:moveTo>
                  <a:cubicBezTo>
                    <a:pt x="6" y="6"/>
                    <a:pt x="10" y="12"/>
                    <a:pt x="18" y="12"/>
                  </a:cubicBezTo>
                  <a:cubicBezTo>
                    <a:pt x="26" y="12"/>
                    <a:pt x="36" y="7"/>
                    <a:pt x="4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3718" y="1370"/>
              <a:ext cx="146" cy="29"/>
            </a:xfrm>
            <a:custGeom>
              <a:avLst/>
              <a:gdLst>
                <a:gd name="T0" fmla="*/ 0 w 126"/>
                <a:gd name="T1" fmla="*/ 45 h 25"/>
                <a:gd name="T2" fmla="*/ 147 w 126"/>
                <a:gd name="T3" fmla="*/ 10 h 25"/>
                <a:gd name="T4" fmla="*/ 205 w 126"/>
                <a:gd name="T5" fmla="*/ 8 h 25"/>
                <a:gd name="T6" fmla="*/ 225 w 126"/>
                <a:gd name="T7" fmla="*/ 1 h 25"/>
                <a:gd name="T8" fmla="*/ 227 w 12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25">
                  <a:moveTo>
                    <a:pt x="0" y="25"/>
                  </a:moveTo>
                  <a:cubicBezTo>
                    <a:pt x="26" y="14"/>
                    <a:pt x="54" y="8"/>
                    <a:pt x="82" y="6"/>
                  </a:cubicBezTo>
                  <a:cubicBezTo>
                    <a:pt x="93" y="6"/>
                    <a:pt x="103" y="6"/>
                    <a:pt x="114" y="4"/>
                  </a:cubicBezTo>
                  <a:cubicBezTo>
                    <a:pt x="117" y="3"/>
                    <a:pt x="120" y="2"/>
                    <a:pt x="124" y="1"/>
                  </a:cubicBezTo>
                  <a:cubicBezTo>
                    <a:pt x="125" y="1"/>
                    <a:pt x="126" y="0"/>
                    <a:pt x="126" y="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3490" y="1362"/>
              <a:ext cx="123" cy="41"/>
            </a:xfrm>
            <a:custGeom>
              <a:avLst/>
              <a:gdLst>
                <a:gd name="T0" fmla="*/ 0 w 106"/>
                <a:gd name="T1" fmla="*/ 0 h 35"/>
                <a:gd name="T2" fmla="*/ 101 w 106"/>
                <a:gd name="T3" fmla="*/ 35 h 35"/>
                <a:gd name="T4" fmla="*/ 161 w 106"/>
                <a:gd name="T5" fmla="*/ 50 h 35"/>
                <a:gd name="T6" fmla="*/ 193 w 106"/>
                <a:gd name="T7" fmla="*/ 64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35">
                  <a:moveTo>
                    <a:pt x="0" y="0"/>
                  </a:moveTo>
                  <a:cubicBezTo>
                    <a:pt x="19" y="4"/>
                    <a:pt x="37" y="15"/>
                    <a:pt x="56" y="19"/>
                  </a:cubicBezTo>
                  <a:cubicBezTo>
                    <a:pt x="67" y="22"/>
                    <a:pt x="78" y="23"/>
                    <a:pt x="89" y="27"/>
                  </a:cubicBezTo>
                  <a:cubicBezTo>
                    <a:pt x="93" y="28"/>
                    <a:pt x="102" y="35"/>
                    <a:pt x="106" y="3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3436" y="1613"/>
              <a:ext cx="35" cy="40"/>
            </a:xfrm>
            <a:custGeom>
              <a:avLst/>
              <a:gdLst>
                <a:gd name="T0" fmla="*/ 30 w 30"/>
                <a:gd name="T1" fmla="*/ 15 h 35"/>
                <a:gd name="T2" fmla="*/ 21 w 30"/>
                <a:gd name="T3" fmla="*/ 49 h 35"/>
                <a:gd name="T4" fmla="*/ 34 w 30"/>
                <a:gd name="T5" fmla="*/ 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5">
                  <a:moveTo>
                    <a:pt x="16" y="9"/>
                  </a:moveTo>
                  <a:cubicBezTo>
                    <a:pt x="7" y="0"/>
                    <a:pt x="0" y="24"/>
                    <a:pt x="11" y="29"/>
                  </a:cubicBezTo>
                  <a:cubicBezTo>
                    <a:pt x="25" y="35"/>
                    <a:pt x="30" y="15"/>
                    <a:pt x="18" y="9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3436" y="1613"/>
              <a:ext cx="34" cy="40"/>
            </a:xfrm>
            <a:custGeom>
              <a:avLst/>
              <a:gdLst>
                <a:gd name="T0" fmla="*/ 30 w 29"/>
                <a:gd name="T1" fmla="*/ 15 h 35"/>
                <a:gd name="T2" fmla="*/ 21 w 29"/>
                <a:gd name="T3" fmla="*/ 49 h 35"/>
                <a:gd name="T4" fmla="*/ 34 w 29"/>
                <a:gd name="T5" fmla="*/ 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5">
                  <a:moveTo>
                    <a:pt x="16" y="9"/>
                  </a:moveTo>
                  <a:cubicBezTo>
                    <a:pt x="7" y="0"/>
                    <a:pt x="0" y="24"/>
                    <a:pt x="11" y="29"/>
                  </a:cubicBezTo>
                  <a:cubicBezTo>
                    <a:pt x="24" y="35"/>
                    <a:pt x="29" y="15"/>
                    <a:pt x="18" y="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3829" y="1621"/>
              <a:ext cx="38" cy="37"/>
            </a:xfrm>
            <a:custGeom>
              <a:avLst/>
              <a:gdLst>
                <a:gd name="T0" fmla="*/ 37 w 33"/>
                <a:gd name="T1" fmla="*/ 9 h 32"/>
                <a:gd name="T2" fmla="*/ 20 w 33"/>
                <a:gd name="T3" fmla="*/ 46 h 32"/>
                <a:gd name="T4" fmla="*/ 38 w 33"/>
                <a:gd name="T5" fmla="*/ 14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2">
                  <a:moveTo>
                    <a:pt x="21" y="5"/>
                  </a:moveTo>
                  <a:cubicBezTo>
                    <a:pt x="11" y="0"/>
                    <a:pt x="0" y="21"/>
                    <a:pt x="11" y="26"/>
                  </a:cubicBezTo>
                  <a:cubicBezTo>
                    <a:pt x="25" y="32"/>
                    <a:pt x="33" y="7"/>
                    <a:pt x="22" y="8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3829" y="1621"/>
              <a:ext cx="38" cy="37"/>
            </a:xfrm>
            <a:custGeom>
              <a:avLst/>
              <a:gdLst>
                <a:gd name="T0" fmla="*/ 37 w 33"/>
                <a:gd name="T1" fmla="*/ 9 h 32"/>
                <a:gd name="T2" fmla="*/ 20 w 33"/>
                <a:gd name="T3" fmla="*/ 46 h 32"/>
                <a:gd name="T4" fmla="*/ 38 w 33"/>
                <a:gd name="T5" fmla="*/ 14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2">
                  <a:moveTo>
                    <a:pt x="21" y="5"/>
                  </a:moveTo>
                  <a:cubicBezTo>
                    <a:pt x="11" y="0"/>
                    <a:pt x="0" y="21"/>
                    <a:pt x="11" y="26"/>
                  </a:cubicBezTo>
                  <a:cubicBezTo>
                    <a:pt x="25" y="32"/>
                    <a:pt x="33" y="7"/>
                    <a:pt x="22" y="8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3410" y="1660"/>
              <a:ext cx="65" cy="32"/>
            </a:xfrm>
            <a:custGeom>
              <a:avLst/>
              <a:gdLst>
                <a:gd name="T0" fmla="*/ 101 w 56"/>
                <a:gd name="T1" fmla="*/ 28 h 27"/>
                <a:gd name="T2" fmla="*/ 0 w 56"/>
                <a:gd name="T3" fmla="*/ 0 h 27"/>
                <a:gd name="T4" fmla="*/ 101 w 56"/>
                <a:gd name="T5" fmla="*/ 28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7">
                  <a:moveTo>
                    <a:pt x="56" y="14"/>
                  </a:moveTo>
                  <a:cubicBezTo>
                    <a:pt x="39" y="14"/>
                    <a:pt x="12" y="15"/>
                    <a:pt x="0" y="0"/>
                  </a:cubicBezTo>
                  <a:cubicBezTo>
                    <a:pt x="0" y="0"/>
                    <a:pt x="15" y="27"/>
                    <a:pt x="56" y="14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3938" y="1543"/>
              <a:ext cx="6" cy="156"/>
            </a:xfrm>
            <a:custGeom>
              <a:avLst/>
              <a:gdLst>
                <a:gd name="T0" fmla="*/ 7 w 5"/>
                <a:gd name="T1" fmla="*/ 247 h 134"/>
                <a:gd name="T2" fmla="*/ 7 w 5"/>
                <a:gd name="T3" fmla="*/ 90 h 134"/>
                <a:gd name="T4" fmla="*/ 1 w 5"/>
                <a:gd name="T5" fmla="*/ 0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34">
                  <a:moveTo>
                    <a:pt x="3" y="134"/>
                  </a:moveTo>
                  <a:cubicBezTo>
                    <a:pt x="4" y="106"/>
                    <a:pt x="1" y="68"/>
                    <a:pt x="3" y="49"/>
                  </a:cubicBezTo>
                  <a:cubicBezTo>
                    <a:pt x="5" y="33"/>
                    <a:pt x="0" y="15"/>
                    <a:pt x="1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368" y="1540"/>
              <a:ext cx="6" cy="183"/>
            </a:xfrm>
            <a:custGeom>
              <a:avLst/>
              <a:gdLst>
                <a:gd name="T0" fmla="*/ 10 w 5"/>
                <a:gd name="T1" fmla="*/ 285 h 158"/>
                <a:gd name="T2" fmla="*/ 2 w 5"/>
                <a:gd name="T3" fmla="*/ 0 h 1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58">
                  <a:moveTo>
                    <a:pt x="5" y="158"/>
                  </a:moveTo>
                  <a:cubicBezTo>
                    <a:pt x="5" y="127"/>
                    <a:pt x="0" y="35"/>
                    <a:pt x="2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497" y="1850"/>
              <a:ext cx="29" cy="181"/>
            </a:xfrm>
            <a:custGeom>
              <a:avLst/>
              <a:gdLst>
                <a:gd name="T0" fmla="*/ 42 w 25"/>
                <a:gd name="T1" fmla="*/ 0 h 156"/>
                <a:gd name="T2" fmla="*/ 42 w 25"/>
                <a:gd name="T3" fmla="*/ 283 h 1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56">
                  <a:moveTo>
                    <a:pt x="23" y="0"/>
                  </a:moveTo>
                  <a:cubicBezTo>
                    <a:pt x="0" y="47"/>
                    <a:pt x="25" y="106"/>
                    <a:pt x="23" y="15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3755" y="1832"/>
              <a:ext cx="11" cy="144"/>
            </a:xfrm>
            <a:custGeom>
              <a:avLst/>
              <a:gdLst>
                <a:gd name="T0" fmla="*/ 0 w 10"/>
                <a:gd name="T1" fmla="*/ 0 h 124"/>
                <a:gd name="T2" fmla="*/ 3 w 10"/>
                <a:gd name="T3" fmla="*/ 36 h 124"/>
                <a:gd name="T4" fmla="*/ 12 w 10"/>
                <a:gd name="T5" fmla="*/ 114 h 124"/>
                <a:gd name="T6" fmla="*/ 13 w 10"/>
                <a:gd name="T7" fmla="*/ 225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4">
                  <a:moveTo>
                    <a:pt x="0" y="0"/>
                  </a:moveTo>
                  <a:cubicBezTo>
                    <a:pt x="2" y="8"/>
                    <a:pt x="2" y="15"/>
                    <a:pt x="3" y="20"/>
                  </a:cubicBezTo>
                  <a:cubicBezTo>
                    <a:pt x="6" y="34"/>
                    <a:pt x="7" y="48"/>
                    <a:pt x="8" y="62"/>
                  </a:cubicBezTo>
                  <a:cubicBezTo>
                    <a:pt x="10" y="83"/>
                    <a:pt x="9" y="103"/>
                    <a:pt x="9" y="12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3744" y="2066"/>
              <a:ext cx="12" cy="43"/>
            </a:xfrm>
            <a:custGeom>
              <a:avLst/>
              <a:gdLst>
                <a:gd name="T0" fmla="*/ 20 w 10"/>
                <a:gd name="T1" fmla="*/ 0 h 37"/>
                <a:gd name="T2" fmla="*/ 0 w 10"/>
                <a:gd name="T3" fmla="*/ 67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7">
                  <a:moveTo>
                    <a:pt x="10" y="0"/>
                  </a:moveTo>
                  <a:cubicBezTo>
                    <a:pt x="7" y="12"/>
                    <a:pt x="7" y="26"/>
                    <a:pt x="0" y="3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3598" y="2042"/>
              <a:ext cx="35" cy="43"/>
            </a:xfrm>
            <a:custGeom>
              <a:avLst/>
              <a:gdLst>
                <a:gd name="T0" fmla="*/ 55 w 30"/>
                <a:gd name="T1" fmla="*/ 27 h 37"/>
                <a:gd name="T2" fmla="*/ 35 w 30"/>
                <a:gd name="T3" fmla="*/ 67 h 37"/>
                <a:gd name="T4" fmla="*/ 40 w 30"/>
                <a:gd name="T5" fmla="*/ 46 h 37"/>
                <a:gd name="T6" fmla="*/ 50 w 30"/>
                <a:gd name="T7" fmla="*/ 31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7">
                  <a:moveTo>
                    <a:pt x="29" y="15"/>
                  </a:moveTo>
                  <a:cubicBezTo>
                    <a:pt x="22" y="0"/>
                    <a:pt x="0" y="26"/>
                    <a:pt x="19" y="37"/>
                  </a:cubicBezTo>
                  <a:cubicBezTo>
                    <a:pt x="21" y="33"/>
                    <a:pt x="19" y="29"/>
                    <a:pt x="21" y="25"/>
                  </a:cubicBezTo>
                  <a:cubicBezTo>
                    <a:pt x="23" y="22"/>
                    <a:pt x="30" y="24"/>
                    <a:pt x="27" y="17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282" y="2417"/>
              <a:ext cx="9" cy="33"/>
            </a:xfrm>
            <a:custGeom>
              <a:avLst/>
              <a:gdLst>
                <a:gd name="T0" fmla="*/ 9 w 8"/>
                <a:gd name="T1" fmla="*/ 54 h 28"/>
                <a:gd name="T2" fmla="*/ 9 w 8"/>
                <a:gd name="T3" fmla="*/ 28 h 28"/>
                <a:gd name="T4" fmla="*/ 0 w 8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28">
                  <a:moveTo>
                    <a:pt x="5" y="28"/>
                  </a:moveTo>
                  <a:cubicBezTo>
                    <a:pt x="8" y="19"/>
                    <a:pt x="5" y="19"/>
                    <a:pt x="5" y="14"/>
                  </a:cubicBezTo>
                  <a:cubicBezTo>
                    <a:pt x="5" y="8"/>
                    <a:pt x="3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007" y="2486"/>
              <a:ext cx="32" cy="127"/>
            </a:xfrm>
            <a:custGeom>
              <a:avLst/>
              <a:gdLst>
                <a:gd name="T0" fmla="*/ 1 w 28"/>
                <a:gd name="T1" fmla="*/ 196 h 110"/>
                <a:gd name="T2" fmla="*/ 39 w 28"/>
                <a:gd name="T3" fmla="*/ 92 h 110"/>
                <a:gd name="T4" fmla="*/ 46 w 28"/>
                <a:gd name="T5" fmla="*/ 0 h 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10">
                  <a:moveTo>
                    <a:pt x="1" y="110"/>
                  </a:moveTo>
                  <a:cubicBezTo>
                    <a:pt x="0" y="90"/>
                    <a:pt x="17" y="70"/>
                    <a:pt x="23" y="52"/>
                  </a:cubicBezTo>
                  <a:cubicBezTo>
                    <a:pt x="28" y="36"/>
                    <a:pt x="27" y="17"/>
                    <a:pt x="27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4038" y="2489"/>
              <a:ext cx="6" cy="7"/>
            </a:xfrm>
            <a:custGeom>
              <a:avLst/>
              <a:gdLst>
                <a:gd name="T0" fmla="*/ 0 w 5"/>
                <a:gd name="T1" fmla="*/ 11 h 6"/>
                <a:gd name="T2" fmla="*/ 10 w 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1" y="4"/>
                    <a:pt x="3" y="1"/>
                    <a:pt x="5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4066" y="2511"/>
              <a:ext cx="23" cy="75"/>
            </a:xfrm>
            <a:custGeom>
              <a:avLst/>
              <a:gdLst>
                <a:gd name="T0" fmla="*/ 0 w 20"/>
                <a:gd name="T1" fmla="*/ 121 h 64"/>
                <a:gd name="T2" fmla="*/ 18 w 20"/>
                <a:gd name="T3" fmla="*/ 53 h 64"/>
                <a:gd name="T4" fmla="*/ 35 w 2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4">
                  <a:moveTo>
                    <a:pt x="0" y="64"/>
                  </a:moveTo>
                  <a:cubicBezTo>
                    <a:pt x="3" y="52"/>
                    <a:pt x="7" y="40"/>
                    <a:pt x="10" y="27"/>
                  </a:cubicBezTo>
                  <a:cubicBezTo>
                    <a:pt x="13" y="18"/>
                    <a:pt x="18" y="9"/>
                    <a:pt x="2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978" y="2448"/>
              <a:ext cx="3" cy="19"/>
            </a:xfrm>
            <a:custGeom>
              <a:avLst/>
              <a:gdLst>
                <a:gd name="T0" fmla="*/ 3 w 3"/>
                <a:gd name="T1" fmla="*/ 26 h 17"/>
                <a:gd name="T2" fmla="*/ 0 w 3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cubicBezTo>
                    <a:pt x="3" y="11"/>
                    <a:pt x="0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161" y="1208"/>
              <a:ext cx="968" cy="2864"/>
            </a:xfrm>
            <a:custGeom>
              <a:avLst/>
              <a:gdLst>
                <a:gd name="T0" fmla="*/ 589 w 833"/>
                <a:gd name="T1" fmla="*/ 159 h 2470"/>
                <a:gd name="T2" fmla="*/ 157 w 833"/>
                <a:gd name="T3" fmla="*/ 497 h 2470"/>
                <a:gd name="T4" fmla="*/ 35 w 833"/>
                <a:gd name="T5" fmla="*/ 1641 h 2470"/>
                <a:gd name="T6" fmla="*/ 16 w 833"/>
                <a:gd name="T7" fmla="*/ 2043 h 2470"/>
                <a:gd name="T8" fmla="*/ 188 w 833"/>
                <a:gd name="T9" fmla="*/ 2144 h 2470"/>
                <a:gd name="T10" fmla="*/ 216 w 833"/>
                <a:gd name="T11" fmla="*/ 2113 h 2470"/>
                <a:gd name="T12" fmla="*/ 167 w 833"/>
                <a:gd name="T13" fmla="*/ 1980 h 2470"/>
                <a:gd name="T14" fmla="*/ 260 w 833"/>
                <a:gd name="T15" fmla="*/ 2059 h 2470"/>
                <a:gd name="T16" fmla="*/ 272 w 833"/>
                <a:gd name="T17" fmla="*/ 1839 h 2470"/>
                <a:gd name="T18" fmla="*/ 194 w 833"/>
                <a:gd name="T19" fmla="*/ 1595 h 2470"/>
                <a:gd name="T20" fmla="*/ 256 w 833"/>
                <a:gd name="T21" fmla="*/ 1035 h 2470"/>
                <a:gd name="T22" fmla="*/ 331 w 833"/>
                <a:gd name="T23" fmla="*/ 793 h 2470"/>
                <a:gd name="T24" fmla="*/ 345 w 833"/>
                <a:gd name="T25" fmla="*/ 1409 h 2470"/>
                <a:gd name="T26" fmla="*/ 316 w 833"/>
                <a:gd name="T27" fmla="*/ 1781 h 2470"/>
                <a:gd name="T28" fmla="*/ 303 w 833"/>
                <a:gd name="T29" fmla="*/ 2422 h 2470"/>
                <a:gd name="T30" fmla="*/ 374 w 833"/>
                <a:gd name="T31" fmla="*/ 3095 h 2470"/>
                <a:gd name="T32" fmla="*/ 438 w 833"/>
                <a:gd name="T33" fmla="*/ 4064 h 2470"/>
                <a:gd name="T34" fmla="*/ 330 w 833"/>
                <a:gd name="T35" fmla="*/ 4274 h 2470"/>
                <a:gd name="T36" fmla="*/ 338 w 833"/>
                <a:gd name="T37" fmla="*/ 4399 h 2470"/>
                <a:gd name="T38" fmla="*/ 435 w 833"/>
                <a:gd name="T39" fmla="*/ 4424 h 2470"/>
                <a:gd name="T40" fmla="*/ 548 w 833"/>
                <a:gd name="T41" fmla="*/ 4398 h 2470"/>
                <a:gd name="T42" fmla="*/ 611 w 833"/>
                <a:gd name="T43" fmla="*/ 4290 h 2470"/>
                <a:gd name="T44" fmla="*/ 655 w 833"/>
                <a:gd name="T45" fmla="*/ 4112 h 2470"/>
                <a:gd name="T46" fmla="*/ 651 w 833"/>
                <a:gd name="T47" fmla="*/ 3756 h 2470"/>
                <a:gd name="T48" fmla="*/ 680 w 833"/>
                <a:gd name="T49" fmla="*/ 2885 h 2470"/>
                <a:gd name="T50" fmla="*/ 697 w 833"/>
                <a:gd name="T51" fmla="*/ 2380 h 2470"/>
                <a:gd name="T52" fmla="*/ 732 w 833"/>
                <a:gd name="T53" fmla="*/ 2110 h 2470"/>
                <a:gd name="T54" fmla="*/ 758 w 833"/>
                <a:gd name="T55" fmla="*/ 2109 h 2470"/>
                <a:gd name="T56" fmla="*/ 793 w 833"/>
                <a:gd name="T57" fmla="*/ 2380 h 2470"/>
                <a:gd name="T58" fmla="*/ 810 w 833"/>
                <a:gd name="T59" fmla="*/ 2885 h 2470"/>
                <a:gd name="T60" fmla="*/ 841 w 833"/>
                <a:gd name="T61" fmla="*/ 3756 h 2470"/>
                <a:gd name="T62" fmla="*/ 836 w 833"/>
                <a:gd name="T63" fmla="*/ 4112 h 2470"/>
                <a:gd name="T64" fmla="*/ 880 w 833"/>
                <a:gd name="T65" fmla="*/ 4290 h 2470"/>
                <a:gd name="T66" fmla="*/ 942 w 833"/>
                <a:gd name="T67" fmla="*/ 4398 h 2470"/>
                <a:gd name="T68" fmla="*/ 1057 w 833"/>
                <a:gd name="T69" fmla="*/ 4424 h 2470"/>
                <a:gd name="T70" fmla="*/ 1155 w 833"/>
                <a:gd name="T71" fmla="*/ 4399 h 2470"/>
                <a:gd name="T72" fmla="*/ 1161 w 833"/>
                <a:gd name="T73" fmla="*/ 4274 h 2470"/>
                <a:gd name="T74" fmla="*/ 1053 w 833"/>
                <a:gd name="T75" fmla="*/ 4064 h 2470"/>
                <a:gd name="T76" fmla="*/ 1116 w 833"/>
                <a:gd name="T77" fmla="*/ 3095 h 2470"/>
                <a:gd name="T78" fmla="*/ 1184 w 833"/>
                <a:gd name="T79" fmla="*/ 2422 h 2470"/>
                <a:gd name="T80" fmla="*/ 1211 w 833"/>
                <a:gd name="T81" fmla="*/ 1767 h 2470"/>
                <a:gd name="T82" fmla="*/ 1178 w 833"/>
                <a:gd name="T83" fmla="*/ 1590 h 2470"/>
                <a:gd name="T84" fmla="*/ 1226 w 833"/>
                <a:gd name="T85" fmla="*/ 761 h 2470"/>
                <a:gd name="T86" fmla="*/ 1305 w 833"/>
                <a:gd name="T87" fmla="*/ 1204 h 2470"/>
                <a:gd name="T88" fmla="*/ 1285 w 833"/>
                <a:gd name="T89" fmla="*/ 1805 h 2470"/>
                <a:gd name="T90" fmla="*/ 1239 w 833"/>
                <a:gd name="T91" fmla="*/ 2055 h 2470"/>
                <a:gd name="T92" fmla="*/ 1290 w 833"/>
                <a:gd name="T93" fmla="*/ 1962 h 2470"/>
                <a:gd name="T94" fmla="*/ 1306 w 833"/>
                <a:gd name="T95" fmla="*/ 2131 h 2470"/>
                <a:gd name="T96" fmla="*/ 1333 w 833"/>
                <a:gd name="T97" fmla="*/ 2195 h 2470"/>
                <a:gd name="T98" fmla="*/ 1464 w 833"/>
                <a:gd name="T99" fmla="*/ 2093 h 2470"/>
                <a:gd name="T100" fmla="*/ 1478 w 833"/>
                <a:gd name="T101" fmla="*/ 1602 h 2470"/>
                <a:gd name="T102" fmla="*/ 1436 w 833"/>
                <a:gd name="T103" fmla="*/ 533 h 2470"/>
                <a:gd name="T104" fmla="*/ 1031 w 833"/>
                <a:gd name="T105" fmla="*/ 186 h 24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3" h="2470">
                  <a:moveTo>
                    <a:pt x="333" y="6"/>
                  </a:moveTo>
                  <a:cubicBezTo>
                    <a:pt x="335" y="31"/>
                    <a:pt x="337" y="72"/>
                    <a:pt x="323" y="88"/>
                  </a:cubicBezTo>
                  <a:cubicBezTo>
                    <a:pt x="302" y="112"/>
                    <a:pt x="238" y="120"/>
                    <a:pt x="208" y="127"/>
                  </a:cubicBezTo>
                  <a:cubicBezTo>
                    <a:pt x="179" y="134"/>
                    <a:pt x="98" y="130"/>
                    <a:pt x="86" y="275"/>
                  </a:cubicBezTo>
                  <a:cubicBezTo>
                    <a:pt x="74" y="420"/>
                    <a:pt x="16" y="520"/>
                    <a:pt x="8" y="626"/>
                  </a:cubicBezTo>
                  <a:cubicBezTo>
                    <a:pt x="0" y="731"/>
                    <a:pt x="16" y="872"/>
                    <a:pt x="19" y="907"/>
                  </a:cubicBezTo>
                  <a:cubicBezTo>
                    <a:pt x="22" y="942"/>
                    <a:pt x="24" y="1016"/>
                    <a:pt x="12" y="1050"/>
                  </a:cubicBezTo>
                  <a:cubicBezTo>
                    <a:pt x="0" y="1083"/>
                    <a:pt x="9" y="1131"/>
                    <a:pt x="9" y="1131"/>
                  </a:cubicBezTo>
                  <a:cubicBezTo>
                    <a:pt x="9" y="1131"/>
                    <a:pt x="34" y="1161"/>
                    <a:pt x="49" y="1161"/>
                  </a:cubicBezTo>
                  <a:cubicBezTo>
                    <a:pt x="49" y="1161"/>
                    <a:pt x="84" y="1188"/>
                    <a:pt x="103" y="1187"/>
                  </a:cubicBezTo>
                  <a:cubicBezTo>
                    <a:pt x="108" y="1187"/>
                    <a:pt x="107" y="1177"/>
                    <a:pt x="107" y="1177"/>
                  </a:cubicBezTo>
                  <a:cubicBezTo>
                    <a:pt x="107" y="1177"/>
                    <a:pt x="119" y="1179"/>
                    <a:pt x="119" y="1169"/>
                  </a:cubicBezTo>
                  <a:cubicBezTo>
                    <a:pt x="119" y="1159"/>
                    <a:pt x="95" y="1149"/>
                    <a:pt x="95" y="1149"/>
                  </a:cubicBezTo>
                  <a:cubicBezTo>
                    <a:pt x="95" y="1149"/>
                    <a:pt x="93" y="1097"/>
                    <a:pt x="92" y="1095"/>
                  </a:cubicBezTo>
                  <a:cubicBezTo>
                    <a:pt x="92" y="1093"/>
                    <a:pt x="109" y="1069"/>
                    <a:pt x="109" y="1069"/>
                  </a:cubicBezTo>
                  <a:cubicBezTo>
                    <a:pt x="109" y="1069"/>
                    <a:pt x="102" y="1133"/>
                    <a:pt x="143" y="1139"/>
                  </a:cubicBezTo>
                  <a:cubicBezTo>
                    <a:pt x="143" y="1139"/>
                    <a:pt x="146" y="1100"/>
                    <a:pt x="148" y="1093"/>
                  </a:cubicBezTo>
                  <a:cubicBezTo>
                    <a:pt x="150" y="1087"/>
                    <a:pt x="149" y="1018"/>
                    <a:pt x="149" y="1018"/>
                  </a:cubicBezTo>
                  <a:cubicBezTo>
                    <a:pt x="149" y="1018"/>
                    <a:pt x="150" y="1001"/>
                    <a:pt x="127" y="972"/>
                  </a:cubicBezTo>
                  <a:cubicBezTo>
                    <a:pt x="105" y="943"/>
                    <a:pt x="109" y="907"/>
                    <a:pt x="107" y="883"/>
                  </a:cubicBezTo>
                  <a:cubicBezTo>
                    <a:pt x="105" y="858"/>
                    <a:pt x="125" y="695"/>
                    <a:pt x="131" y="677"/>
                  </a:cubicBezTo>
                  <a:cubicBezTo>
                    <a:pt x="137" y="659"/>
                    <a:pt x="142" y="594"/>
                    <a:pt x="140" y="573"/>
                  </a:cubicBezTo>
                  <a:cubicBezTo>
                    <a:pt x="138" y="552"/>
                    <a:pt x="178" y="446"/>
                    <a:pt x="180" y="441"/>
                  </a:cubicBezTo>
                  <a:cubicBezTo>
                    <a:pt x="182" y="439"/>
                    <a:pt x="182" y="439"/>
                    <a:pt x="182" y="439"/>
                  </a:cubicBezTo>
                  <a:cubicBezTo>
                    <a:pt x="182" y="457"/>
                    <a:pt x="183" y="474"/>
                    <a:pt x="185" y="490"/>
                  </a:cubicBezTo>
                  <a:cubicBezTo>
                    <a:pt x="192" y="545"/>
                    <a:pt x="194" y="738"/>
                    <a:pt x="189" y="780"/>
                  </a:cubicBezTo>
                  <a:cubicBezTo>
                    <a:pt x="184" y="821"/>
                    <a:pt x="195" y="837"/>
                    <a:pt x="174" y="986"/>
                  </a:cubicBezTo>
                  <a:cubicBezTo>
                    <a:pt x="173" y="986"/>
                    <a:pt x="173" y="986"/>
                    <a:pt x="173" y="986"/>
                  </a:cubicBezTo>
                  <a:cubicBezTo>
                    <a:pt x="173" y="986"/>
                    <a:pt x="163" y="1074"/>
                    <a:pt x="158" y="1108"/>
                  </a:cubicBezTo>
                  <a:cubicBezTo>
                    <a:pt x="153" y="1142"/>
                    <a:pt x="144" y="1256"/>
                    <a:pt x="167" y="1340"/>
                  </a:cubicBezTo>
                  <a:cubicBezTo>
                    <a:pt x="190" y="1424"/>
                    <a:pt x="196" y="1475"/>
                    <a:pt x="193" y="1536"/>
                  </a:cubicBezTo>
                  <a:cubicBezTo>
                    <a:pt x="190" y="1597"/>
                    <a:pt x="204" y="1654"/>
                    <a:pt x="205" y="1712"/>
                  </a:cubicBezTo>
                  <a:cubicBezTo>
                    <a:pt x="207" y="1770"/>
                    <a:pt x="214" y="1950"/>
                    <a:pt x="248" y="2071"/>
                  </a:cubicBezTo>
                  <a:cubicBezTo>
                    <a:pt x="282" y="2193"/>
                    <a:pt x="240" y="2248"/>
                    <a:pt x="240" y="2248"/>
                  </a:cubicBezTo>
                  <a:cubicBezTo>
                    <a:pt x="240" y="2248"/>
                    <a:pt x="215" y="2294"/>
                    <a:pt x="206" y="2326"/>
                  </a:cubicBezTo>
                  <a:cubicBezTo>
                    <a:pt x="201" y="2346"/>
                    <a:pt x="186" y="2351"/>
                    <a:pt x="181" y="2365"/>
                  </a:cubicBezTo>
                  <a:cubicBezTo>
                    <a:pt x="175" y="2379"/>
                    <a:pt x="157" y="2390"/>
                    <a:pt x="166" y="2417"/>
                  </a:cubicBezTo>
                  <a:cubicBezTo>
                    <a:pt x="166" y="2417"/>
                    <a:pt x="172" y="2443"/>
                    <a:pt x="185" y="2434"/>
                  </a:cubicBezTo>
                  <a:cubicBezTo>
                    <a:pt x="185" y="2434"/>
                    <a:pt x="196" y="2453"/>
                    <a:pt x="209" y="2445"/>
                  </a:cubicBezTo>
                  <a:cubicBezTo>
                    <a:pt x="209" y="2445"/>
                    <a:pt x="226" y="2464"/>
                    <a:pt x="238" y="2447"/>
                  </a:cubicBezTo>
                  <a:cubicBezTo>
                    <a:pt x="238" y="2447"/>
                    <a:pt x="235" y="2470"/>
                    <a:pt x="267" y="2468"/>
                  </a:cubicBezTo>
                  <a:cubicBezTo>
                    <a:pt x="299" y="2466"/>
                    <a:pt x="301" y="2453"/>
                    <a:pt x="300" y="2433"/>
                  </a:cubicBezTo>
                  <a:cubicBezTo>
                    <a:pt x="300" y="2413"/>
                    <a:pt x="314" y="2411"/>
                    <a:pt x="314" y="2411"/>
                  </a:cubicBezTo>
                  <a:cubicBezTo>
                    <a:pt x="314" y="2411"/>
                    <a:pt x="336" y="2394"/>
                    <a:pt x="336" y="2373"/>
                  </a:cubicBezTo>
                  <a:cubicBezTo>
                    <a:pt x="336" y="2352"/>
                    <a:pt x="351" y="2334"/>
                    <a:pt x="351" y="2334"/>
                  </a:cubicBezTo>
                  <a:cubicBezTo>
                    <a:pt x="351" y="2334"/>
                    <a:pt x="372" y="2325"/>
                    <a:pt x="359" y="2274"/>
                  </a:cubicBezTo>
                  <a:cubicBezTo>
                    <a:pt x="359" y="2274"/>
                    <a:pt x="367" y="2247"/>
                    <a:pt x="360" y="2221"/>
                  </a:cubicBezTo>
                  <a:cubicBezTo>
                    <a:pt x="354" y="2196"/>
                    <a:pt x="356" y="2110"/>
                    <a:pt x="357" y="2078"/>
                  </a:cubicBezTo>
                  <a:cubicBezTo>
                    <a:pt x="358" y="2047"/>
                    <a:pt x="378" y="1872"/>
                    <a:pt x="364" y="1803"/>
                  </a:cubicBezTo>
                  <a:cubicBezTo>
                    <a:pt x="342" y="1689"/>
                    <a:pt x="373" y="1651"/>
                    <a:pt x="373" y="1596"/>
                  </a:cubicBezTo>
                  <a:cubicBezTo>
                    <a:pt x="373" y="1596"/>
                    <a:pt x="377" y="1536"/>
                    <a:pt x="371" y="1486"/>
                  </a:cubicBezTo>
                  <a:cubicBezTo>
                    <a:pt x="365" y="1436"/>
                    <a:pt x="376" y="1380"/>
                    <a:pt x="382" y="1317"/>
                  </a:cubicBezTo>
                  <a:cubicBezTo>
                    <a:pt x="388" y="1254"/>
                    <a:pt x="400" y="1195"/>
                    <a:pt x="401" y="1169"/>
                  </a:cubicBezTo>
                  <a:cubicBezTo>
                    <a:pt x="401" y="1169"/>
                    <a:pt x="401" y="1168"/>
                    <a:pt x="401" y="1168"/>
                  </a:cubicBezTo>
                  <a:cubicBezTo>
                    <a:pt x="404" y="1168"/>
                    <a:pt x="406" y="1168"/>
                    <a:pt x="408" y="1168"/>
                  </a:cubicBezTo>
                  <a:cubicBezTo>
                    <a:pt x="410" y="1168"/>
                    <a:pt x="413" y="1168"/>
                    <a:pt x="416" y="1167"/>
                  </a:cubicBezTo>
                  <a:cubicBezTo>
                    <a:pt x="416" y="1167"/>
                    <a:pt x="416" y="1168"/>
                    <a:pt x="416" y="1169"/>
                  </a:cubicBezTo>
                  <a:cubicBezTo>
                    <a:pt x="417" y="1195"/>
                    <a:pt x="429" y="1254"/>
                    <a:pt x="435" y="1317"/>
                  </a:cubicBezTo>
                  <a:cubicBezTo>
                    <a:pt x="441" y="1380"/>
                    <a:pt x="452" y="1436"/>
                    <a:pt x="446" y="1486"/>
                  </a:cubicBezTo>
                  <a:cubicBezTo>
                    <a:pt x="440" y="1536"/>
                    <a:pt x="444" y="1596"/>
                    <a:pt x="444" y="1596"/>
                  </a:cubicBezTo>
                  <a:cubicBezTo>
                    <a:pt x="444" y="1651"/>
                    <a:pt x="475" y="1689"/>
                    <a:pt x="453" y="1803"/>
                  </a:cubicBezTo>
                  <a:cubicBezTo>
                    <a:pt x="440" y="1872"/>
                    <a:pt x="459" y="2047"/>
                    <a:pt x="461" y="2078"/>
                  </a:cubicBezTo>
                  <a:cubicBezTo>
                    <a:pt x="462" y="2110"/>
                    <a:pt x="464" y="2196"/>
                    <a:pt x="457" y="2221"/>
                  </a:cubicBezTo>
                  <a:cubicBezTo>
                    <a:pt x="451" y="2247"/>
                    <a:pt x="459" y="2274"/>
                    <a:pt x="459" y="2274"/>
                  </a:cubicBezTo>
                  <a:cubicBezTo>
                    <a:pt x="446" y="2325"/>
                    <a:pt x="467" y="2334"/>
                    <a:pt x="467" y="2334"/>
                  </a:cubicBezTo>
                  <a:cubicBezTo>
                    <a:pt x="467" y="2334"/>
                    <a:pt x="482" y="2352"/>
                    <a:pt x="482" y="2373"/>
                  </a:cubicBezTo>
                  <a:cubicBezTo>
                    <a:pt x="482" y="2394"/>
                    <a:pt x="504" y="2411"/>
                    <a:pt x="504" y="2411"/>
                  </a:cubicBezTo>
                  <a:cubicBezTo>
                    <a:pt x="504" y="2411"/>
                    <a:pt x="518" y="2413"/>
                    <a:pt x="517" y="2433"/>
                  </a:cubicBezTo>
                  <a:cubicBezTo>
                    <a:pt x="517" y="2453"/>
                    <a:pt x="519" y="2466"/>
                    <a:pt x="551" y="2468"/>
                  </a:cubicBezTo>
                  <a:cubicBezTo>
                    <a:pt x="583" y="2470"/>
                    <a:pt x="580" y="2447"/>
                    <a:pt x="580" y="2447"/>
                  </a:cubicBezTo>
                  <a:cubicBezTo>
                    <a:pt x="591" y="2464"/>
                    <a:pt x="609" y="2445"/>
                    <a:pt x="609" y="2445"/>
                  </a:cubicBezTo>
                  <a:cubicBezTo>
                    <a:pt x="622" y="2453"/>
                    <a:pt x="633" y="2434"/>
                    <a:pt x="633" y="2434"/>
                  </a:cubicBezTo>
                  <a:cubicBezTo>
                    <a:pt x="645" y="2443"/>
                    <a:pt x="651" y="2417"/>
                    <a:pt x="651" y="2417"/>
                  </a:cubicBezTo>
                  <a:cubicBezTo>
                    <a:pt x="660" y="2390"/>
                    <a:pt x="642" y="2379"/>
                    <a:pt x="637" y="2365"/>
                  </a:cubicBezTo>
                  <a:cubicBezTo>
                    <a:pt x="632" y="2351"/>
                    <a:pt x="617" y="2346"/>
                    <a:pt x="612" y="2326"/>
                  </a:cubicBezTo>
                  <a:cubicBezTo>
                    <a:pt x="603" y="2294"/>
                    <a:pt x="577" y="2248"/>
                    <a:pt x="577" y="2248"/>
                  </a:cubicBezTo>
                  <a:cubicBezTo>
                    <a:pt x="577" y="2248"/>
                    <a:pt x="536" y="2193"/>
                    <a:pt x="570" y="2071"/>
                  </a:cubicBezTo>
                  <a:cubicBezTo>
                    <a:pt x="603" y="1950"/>
                    <a:pt x="611" y="1770"/>
                    <a:pt x="612" y="1712"/>
                  </a:cubicBezTo>
                  <a:cubicBezTo>
                    <a:pt x="614" y="1654"/>
                    <a:pt x="628" y="1597"/>
                    <a:pt x="625" y="1536"/>
                  </a:cubicBezTo>
                  <a:cubicBezTo>
                    <a:pt x="622" y="1475"/>
                    <a:pt x="628" y="1424"/>
                    <a:pt x="650" y="1340"/>
                  </a:cubicBezTo>
                  <a:cubicBezTo>
                    <a:pt x="673" y="1256"/>
                    <a:pt x="665" y="1141"/>
                    <a:pt x="668" y="1107"/>
                  </a:cubicBezTo>
                  <a:cubicBezTo>
                    <a:pt x="672" y="1046"/>
                    <a:pt x="664" y="977"/>
                    <a:pt x="664" y="977"/>
                  </a:cubicBezTo>
                  <a:cubicBezTo>
                    <a:pt x="664" y="978"/>
                    <a:pt x="664" y="978"/>
                    <a:pt x="664" y="978"/>
                  </a:cubicBezTo>
                  <a:cubicBezTo>
                    <a:pt x="661" y="957"/>
                    <a:pt x="653" y="908"/>
                    <a:pt x="646" y="879"/>
                  </a:cubicBezTo>
                  <a:cubicBezTo>
                    <a:pt x="637" y="842"/>
                    <a:pt x="628" y="740"/>
                    <a:pt x="632" y="685"/>
                  </a:cubicBezTo>
                  <a:cubicBezTo>
                    <a:pt x="635" y="633"/>
                    <a:pt x="670" y="509"/>
                    <a:pt x="672" y="421"/>
                  </a:cubicBezTo>
                  <a:cubicBezTo>
                    <a:pt x="676" y="429"/>
                    <a:pt x="676" y="429"/>
                    <a:pt x="676" y="429"/>
                  </a:cubicBezTo>
                  <a:cubicBezTo>
                    <a:pt x="679" y="460"/>
                    <a:pt x="715" y="625"/>
                    <a:pt x="715" y="666"/>
                  </a:cubicBezTo>
                  <a:cubicBezTo>
                    <a:pt x="715" y="707"/>
                    <a:pt x="716" y="883"/>
                    <a:pt x="720" y="912"/>
                  </a:cubicBezTo>
                  <a:cubicBezTo>
                    <a:pt x="724" y="941"/>
                    <a:pt x="725" y="973"/>
                    <a:pt x="705" y="999"/>
                  </a:cubicBezTo>
                  <a:cubicBezTo>
                    <a:pt x="686" y="1025"/>
                    <a:pt x="681" y="1044"/>
                    <a:pt x="679" y="1051"/>
                  </a:cubicBezTo>
                  <a:cubicBezTo>
                    <a:pt x="677" y="1058"/>
                    <a:pt x="679" y="1137"/>
                    <a:pt x="679" y="1137"/>
                  </a:cubicBezTo>
                  <a:cubicBezTo>
                    <a:pt x="684" y="1164"/>
                    <a:pt x="684" y="1164"/>
                    <a:pt x="684" y="1164"/>
                  </a:cubicBezTo>
                  <a:cubicBezTo>
                    <a:pt x="712" y="1155"/>
                    <a:pt x="707" y="1085"/>
                    <a:pt x="707" y="1085"/>
                  </a:cubicBezTo>
                  <a:cubicBezTo>
                    <a:pt x="723" y="1104"/>
                    <a:pt x="721" y="1127"/>
                    <a:pt x="722" y="1138"/>
                  </a:cubicBezTo>
                  <a:cubicBezTo>
                    <a:pt x="723" y="1149"/>
                    <a:pt x="720" y="1176"/>
                    <a:pt x="716" y="1179"/>
                  </a:cubicBezTo>
                  <a:cubicBezTo>
                    <a:pt x="712" y="1182"/>
                    <a:pt x="703" y="1208"/>
                    <a:pt x="710" y="1215"/>
                  </a:cubicBezTo>
                  <a:cubicBezTo>
                    <a:pt x="717" y="1223"/>
                    <a:pt x="731" y="1214"/>
                    <a:pt x="731" y="1214"/>
                  </a:cubicBezTo>
                  <a:cubicBezTo>
                    <a:pt x="744" y="1222"/>
                    <a:pt x="759" y="1199"/>
                    <a:pt x="759" y="1199"/>
                  </a:cubicBezTo>
                  <a:cubicBezTo>
                    <a:pt x="768" y="1201"/>
                    <a:pt x="793" y="1179"/>
                    <a:pt x="803" y="1158"/>
                  </a:cubicBezTo>
                  <a:cubicBezTo>
                    <a:pt x="813" y="1137"/>
                    <a:pt x="820" y="1080"/>
                    <a:pt x="811" y="1037"/>
                  </a:cubicBezTo>
                  <a:cubicBezTo>
                    <a:pt x="803" y="993"/>
                    <a:pt x="803" y="936"/>
                    <a:pt x="811" y="887"/>
                  </a:cubicBezTo>
                  <a:cubicBezTo>
                    <a:pt x="830" y="783"/>
                    <a:pt x="833" y="651"/>
                    <a:pt x="831" y="616"/>
                  </a:cubicBezTo>
                  <a:cubicBezTo>
                    <a:pt x="828" y="581"/>
                    <a:pt x="796" y="423"/>
                    <a:pt x="788" y="295"/>
                  </a:cubicBezTo>
                  <a:cubicBezTo>
                    <a:pt x="781" y="167"/>
                    <a:pt x="705" y="142"/>
                    <a:pt x="689" y="141"/>
                  </a:cubicBezTo>
                  <a:cubicBezTo>
                    <a:pt x="674" y="140"/>
                    <a:pt x="616" y="119"/>
                    <a:pt x="565" y="103"/>
                  </a:cubicBezTo>
                  <a:cubicBezTo>
                    <a:pt x="531" y="93"/>
                    <a:pt x="531" y="32"/>
                    <a:pt x="534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4036" y="2504"/>
              <a:ext cx="35" cy="104"/>
            </a:xfrm>
            <a:custGeom>
              <a:avLst/>
              <a:gdLst>
                <a:gd name="T0" fmla="*/ 1 w 30"/>
                <a:gd name="T1" fmla="*/ 167 h 89"/>
                <a:gd name="T2" fmla="*/ 18 w 30"/>
                <a:gd name="T3" fmla="*/ 126 h 89"/>
                <a:gd name="T4" fmla="*/ 41 w 30"/>
                <a:gd name="T5" fmla="*/ 79 h 89"/>
                <a:gd name="T6" fmla="*/ 56 w 30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9">
                  <a:moveTo>
                    <a:pt x="1" y="89"/>
                  </a:moveTo>
                  <a:cubicBezTo>
                    <a:pt x="0" y="82"/>
                    <a:pt x="6" y="74"/>
                    <a:pt x="9" y="68"/>
                  </a:cubicBezTo>
                  <a:cubicBezTo>
                    <a:pt x="13" y="60"/>
                    <a:pt x="17" y="52"/>
                    <a:pt x="22" y="43"/>
                  </a:cubicBezTo>
                  <a:cubicBezTo>
                    <a:pt x="29" y="31"/>
                    <a:pt x="26" y="13"/>
                    <a:pt x="3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4070" y="2495"/>
              <a:ext cx="2" cy="11"/>
            </a:xfrm>
            <a:custGeom>
              <a:avLst/>
              <a:gdLst>
                <a:gd name="T0" fmla="*/ 0 w 2"/>
                <a:gd name="T1" fmla="*/ 20 h 9"/>
                <a:gd name="T2" fmla="*/ 2 w 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0" y="6"/>
                    <a:pt x="1" y="3"/>
                    <a:pt x="2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4071" y="2497"/>
              <a:ext cx="7" cy="9"/>
            </a:xfrm>
            <a:custGeom>
              <a:avLst/>
              <a:gdLst>
                <a:gd name="T0" fmla="*/ 0 w 6"/>
                <a:gd name="T1" fmla="*/ 19 h 7"/>
                <a:gd name="T2" fmla="*/ 11 w 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1" y="5"/>
                    <a:pt x="4" y="3"/>
                    <a:pt x="6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4087" y="2515"/>
              <a:ext cx="8" cy="4"/>
            </a:xfrm>
            <a:custGeom>
              <a:avLst/>
              <a:gdLst>
                <a:gd name="T0" fmla="*/ 0 w 7"/>
                <a:gd name="T1" fmla="*/ 4 h 4"/>
                <a:gd name="T2" fmla="*/ 11 w 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2" y="2"/>
                    <a:pt x="4" y="1"/>
                    <a:pt x="7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226" y="2475"/>
              <a:ext cx="59" cy="98"/>
            </a:xfrm>
            <a:custGeom>
              <a:avLst/>
              <a:gdLst>
                <a:gd name="T0" fmla="*/ 91 w 51"/>
                <a:gd name="T1" fmla="*/ 155 h 84"/>
                <a:gd name="T2" fmla="*/ 50 w 51"/>
                <a:gd name="T3" fmla="*/ 133 h 84"/>
                <a:gd name="T4" fmla="*/ 20 w 51"/>
                <a:gd name="T5" fmla="*/ 104 h 84"/>
                <a:gd name="T6" fmla="*/ 9 w 51"/>
                <a:gd name="T7" fmla="*/ 55 h 84"/>
                <a:gd name="T8" fmla="*/ 0 w 5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84">
                  <a:moveTo>
                    <a:pt x="51" y="84"/>
                  </a:moveTo>
                  <a:cubicBezTo>
                    <a:pt x="42" y="79"/>
                    <a:pt x="34" y="77"/>
                    <a:pt x="28" y="72"/>
                  </a:cubicBezTo>
                  <a:cubicBezTo>
                    <a:pt x="22" y="67"/>
                    <a:pt x="17" y="59"/>
                    <a:pt x="11" y="56"/>
                  </a:cubicBezTo>
                  <a:cubicBezTo>
                    <a:pt x="9" y="47"/>
                    <a:pt x="6" y="38"/>
                    <a:pt x="5" y="29"/>
                  </a:cubicBezTo>
                  <a:cubicBezTo>
                    <a:pt x="4" y="20"/>
                    <a:pt x="4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3192" y="2484"/>
              <a:ext cx="28" cy="70"/>
            </a:xfrm>
            <a:custGeom>
              <a:avLst/>
              <a:gdLst>
                <a:gd name="T0" fmla="*/ 46 w 24"/>
                <a:gd name="T1" fmla="*/ 106 h 61"/>
                <a:gd name="T2" fmla="*/ 0 w 24"/>
                <a:gd name="T3" fmla="*/ 0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61">
                  <a:moveTo>
                    <a:pt x="24" y="61"/>
                  </a:moveTo>
                  <a:cubicBezTo>
                    <a:pt x="7" y="43"/>
                    <a:pt x="17" y="17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176" y="2500"/>
              <a:ext cx="15" cy="44"/>
            </a:xfrm>
            <a:custGeom>
              <a:avLst/>
              <a:gdLst>
                <a:gd name="T0" fmla="*/ 23 w 13"/>
                <a:gd name="T1" fmla="*/ 68 h 38"/>
                <a:gd name="T2" fmla="*/ 0 w 13"/>
                <a:gd name="T3" fmla="*/ 0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8">
                  <a:moveTo>
                    <a:pt x="13" y="38"/>
                  </a:moveTo>
                  <a:cubicBezTo>
                    <a:pt x="6" y="26"/>
                    <a:pt x="6" y="1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821" y="1062"/>
              <a:ext cx="2" cy="22"/>
            </a:xfrm>
            <a:custGeom>
              <a:avLst/>
              <a:gdLst>
                <a:gd name="T0" fmla="*/ 0 w 2"/>
                <a:gd name="T1" fmla="*/ 34 h 19"/>
                <a:gd name="T2" fmla="*/ 2 w 2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9">
                  <a:moveTo>
                    <a:pt x="0" y="19"/>
                  </a:moveTo>
                  <a:cubicBezTo>
                    <a:pt x="1" y="13"/>
                    <a:pt x="1" y="6"/>
                    <a:pt x="2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505" y="1095"/>
              <a:ext cx="314" cy="201"/>
            </a:xfrm>
            <a:custGeom>
              <a:avLst/>
              <a:gdLst>
                <a:gd name="T0" fmla="*/ 0 w 270"/>
                <a:gd name="T1" fmla="*/ 66 h 174"/>
                <a:gd name="T2" fmla="*/ 80 w 270"/>
                <a:gd name="T3" fmla="*/ 198 h 174"/>
                <a:gd name="T4" fmla="*/ 290 w 270"/>
                <a:gd name="T5" fmla="*/ 299 h 174"/>
                <a:gd name="T6" fmla="*/ 471 w 270"/>
                <a:gd name="T7" fmla="*/ 111 h 174"/>
                <a:gd name="T8" fmla="*/ 493 w 270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" h="174">
                  <a:moveTo>
                    <a:pt x="0" y="36"/>
                  </a:moveTo>
                  <a:cubicBezTo>
                    <a:pt x="11" y="64"/>
                    <a:pt x="27" y="96"/>
                    <a:pt x="44" y="111"/>
                  </a:cubicBezTo>
                  <a:cubicBezTo>
                    <a:pt x="74" y="138"/>
                    <a:pt x="112" y="174"/>
                    <a:pt x="158" y="168"/>
                  </a:cubicBezTo>
                  <a:cubicBezTo>
                    <a:pt x="204" y="162"/>
                    <a:pt x="252" y="81"/>
                    <a:pt x="257" y="62"/>
                  </a:cubicBezTo>
                  <a:cubicBezTo>
                    <a:pt x="259" y="52"/>
                    <a:pt x="266" y="28"/>
                    <a:pt x="27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490" y="1092"/>
              <a:ext cx="8" cy="26"/>
            </a:xfrm>
            <a:custGeom>
              <a:avLst/>
              <a:gdLst>
                <a:gd name="T0" fmla="*/ 0 w 7"/>
                <a:gd name="T1" fmla="*/ 0 h 22"/>
                <a:gd name="T2" fmla="*/ 11 w 7"/>
                <a:gd name="T3" fmla="*/ 44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cubicBezTo>
                    <a:pt x="1" y="6"/>
                    <a:pt x="4" y="14"/>
                    <a:pt x="7" y="2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3439" y="702"/>
              <a:ext cx="395" cy="402"/>
            </a:xfrm>
            <a:custGeom>
              <a:avLst/>
              <a:gdLst>
                <a:gd name="T0" fmla="*/ 177 w 340"/>
                <a:gd name="T1" fmla="*/ 366 h 347"/>
                <a:gd name="T2" fmla="*/ 617 w 340"/>
                <a:gd name="T3" fmla="*/ 416 h 347"/>
                <a:gd name="T4" fmla="*/ 611 w 340"/>
                <a:gd name="T5" fmla="*/ 337 h 347"/>
                <a:gd name="T6" fmla="*/ 541 w 340"/>
                <a:gd name="T7" fmla="*/ 151 h 347"/>
                <a:gd name="T8" fmla="*/ 1 w 340"/>
                <a:gd name="T9" fmla="*/ 316 h 347"/>
                <a:gd name="T10" fmla="*/ 49 w 340"/>
                <a:gd name="T11" fmla="*/ 541 h 347"/>
                <a:gd name="T12" fmla="*/ 59 w 340"/>
                <a:gd name="T13" fmla="*/ 570 h 347"/>
                <a:gd name="T14" fmla="*/ 66 w 340"/>
                <a:gd name="T15" fmla="*/ 583 h 347"/>
                <a:gd name="T16" fmla="*/ 80 w 340"/>
                <a:gd name="T17" fmla="*/ 607 h 347"/>
                <a:gd name="T18" fmla="*/ 72 w 340"/>
                <a:gd name="T19" fmla="*/ 549 h 347"/>
                <a:gd name="T20" fmla="*/ 72 w 340"/>
                <a:gd name="T21" fmla="*/ 548 h 347"/>
                <a:gd name="T22" fmla="*/ 72 w 340"/>
                <a:gd name="T23" fmla="*/ 531 h 347"/>
                <a:gd name="T24" fmla="*/ 67 w 340"/>
                <a:gd name="T25" fmla="*/ 509 h 347"/>
                <a:gd name="T26" fmla="*/ 62 w 340"/>
                <a:gd name="T27" fmla="*/ 474 h 347"/>
                <a:gd name="T28" fmla="*/ 69 w 340"/>
                <a:gd name="T29" fmla="*/ 455 h 347"/>
                <a:gd name="T30" fmla="*/ 89 w 340"/>
                <a:gd name="T31" fmla="*/ 454 h 347"/>
                <a:gd name="T32" fmla="*/ 100 w 340"/>
                <a:gd name="T33" fmla="*/ 440 h 347"/>
                <a:gd name="T34" fmla="*/ 110 w 340"/>
                <a:gd name="T35" fmla="*/ 345 h 347"/>
                <a:gd name="T36" fmla="*/ 128 w 340"/>
                <a:gd name="T37" fmla="*/ 301 h 347"/>
                <a:gd name="T38" fmla="*/ 167 w 340"/>
                <a:gd name="T39" fmla="*/ 349 h 347"/>
                <a:gd name="T40" fmla="*/ 216 w 340"/>
                <a:gd name="T41" fmla="*/ 389 h 347"/>
                <a:gd name="T42" fmla="*/ 267 w 340"/>
                <a:gd name="T43" fmla="*/ 401 h 347"/>
                <a:gd name="T44" fmla="*/ 260 w 340"/>
                <a:gd name="T45" fmla="*/ 363 h 347"/>
                <a:gd name="T46" fmla="*/ 281 w 340"/>
                <a:gd name="T47" fmla="*/ 390 h 347"/>
                <a:gd name="T48" fmla="*/ 301 w 340"/>
                <a:gd name="T49" fmla="*/ 412 h 347"/>
                <a:gd name="T50" fmla="*/ 317 w 340"/>
                <a:gd name="T51" fmla="*/ 421 h 347"/>
                <a:gd name="T52" fmla="*/ 301 w 340"/>
                <a:gd name="T53" fmla="*/ 375 h 347"/>
                <a:gd name="T54" fmla="*/ 290 w 340"/>
                <a:gd name="T55" fmla="*/ 349 h 347"/>
                <a:gd name="T56" fmla="*/ 314 w 340"/>
                <a:gd name="T57" fmla="*/ 344 h 347"/>
                <a:gd name="T58" fmla="*/ 324 w 340"/>
                <a:gd name="T59" fmla="*/ 324 h 347"/>
                <a:gd name="T60" fmla="*/ 357 w 340"/>
                <a:gd name="T61" fmla="*/ 350 h 347"/>
                <a:gd name="T62" fmla="*/ 369 w 340"/>
                <a:gd name="T63" fmla="*/ 321 h 347"/>
                <a:gd name="T64" fmla="*/ 379 w 340"/>
                <a:gd name="T65" fmla="*/ 373 h 347"/>
                <a:gd name="T66" fmla="*/ 385 w 340"/>
                <a:gd name="T67" fmla="*/ 379 h 347"/>
                <a:gd name="T68" fmla="*/ 381 w 340"/>
                <a:gd name="T69" fmla="*/ 421 h 347"/>
                <a:gd name="T70" fmla="*/ 387 w 340"/>
                <a:gd name="T71" fmla="*/ 399 h 347"/>
                <a:gd name="T72" fmla="*/ 390 w 340"/>
                <a:gd name="T73" fmla="*/ 396 h 347"/>
                <a:gd name="T74" fmla="*/ 395 w 340"/>
                <a:gd name="T75" fmla="*/ 439 h 347"/>
                <a:gd name="T76" fmla="*/ 397 w 340"/>
                <a:gd name="T77" fmla="*/ 373 h 347"/>
                <a:gd name="T78" fmla="*/ 414 w 340"/>
                <a:gd name="T79" fmla="*/ 423 h 347"/>
                <a:gd name="T80" fmla="*/ 429 w 340"/>
                <a:gd name="T81" fmla="*/ 393 h 347"/>
                <a:gd name="T82" fmla="*/ 443 w 340"/>
                <a:gd name="T83" fmla="*/ 372 h 347"/>
                <a:gd name="T84" fmla="*/ 455 w 340"/>
                <a:gd name="T85" fmla="*/ 349 h 347"/>
                <a:gd name="T86" fmla="*/ 466 w 340"/>
                <a:gd name="T87" fmla="*/ 314 h 347"/>
                <a:gd name="T88" fmla="*/ 481 w 340"/>
                <a:gd name="T89" fmla="*/ 345 h 347"/>
                <a:gd name="T90" fmla="*/ 487 w 340"/>
                <a:gd name="T91" fmla="*/ 400 h 347"/>
                <a:gd name="T92" fmla="*/ 487 w 340"/>
                <a:gd name="T93" fmla="*/ 399 h 347"/>
                <a:gd name="T94" fmla="*/ 491 w 340"/>
                <a:gd name="T95" fmla="*/ 370 h 347"/>
                <a:gd name="T96" fmla="*/ 525 w 340"/>
                <a:gd name="T97" fmla="*/ 337 h 347"/>
                <a:gd name="T98" fmla="*/ 536 w 340"/>
                <a:gd name="T99" fmla="*/ 355 h 347"/>
                <a:gd name="T100" fmla="*/ 544 w 340"/>
                <a:gd name="T101" fmla="*/ 385 h 347"/>
                <a:gd name="T102" fmla="*/ 554 w 340"/>
                <a:gd name="T103" fmla="*/ 383 h 347"/>
                <a:gd name="T104" fmla="*/ 561 w 340"/>
                <a:gd name="T105" fmla="*/ 332 h 347"/>
                <a:gd name="T106" fmla="*/ 573 w 340"/>
                <a:gd name="T107" fmla="*/ 361 h 347"/>
                <a:gd name="T108" fmla="*/ 584 w 340"/>
                <a:gd name="T109" fmla="*/ 422 h 347"/>
                <a:gd name="T110" fmla="*/ 589 w 340"/>
                <a:gd name="T111" fmla="*/ 454 h 347"/>
                <a:gd name="T112" fmla="*/ 594 w 340"/>
                <a:gd name="T113" fmla="*/ 468 h 347"/>
                <a:gd name="T114" fmla="*/ 603 w 340"/>
                <a:gd name="T115" fmla="*/ 502 h 347"/>
                <a:gd name="T116" fmla="*/ 608 w 340"/>
                <a:gd name="T117" fmla="*/ 567 h 347"/>
                <a:gd name="T118" fmla="*/ 617 w 340"/>
                <a:gd name="T119" fmla="*/ 474 h 3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0" h="347">
                  <a:moveTo>
                    <a:pt x="92" y="193"/>
                  </a:moveTo>
                  <a:cubicBezTo>
                    <a:pt x="93" y="197"/>
                    <a:pt x="95" y="201"/>
                    <a:pt x="97" y="204"/>
                  </a:cubicBezTo>
                  <a:cubicBezTo>
                    <a:pt x="95" y="200"/>
                    <a:pt x="94" y="196"/>
                    <a:pt x="92" y="193"/>
                  </a:cubicBezTo>
                  <a:close/>
                  <a:moveTo>
                    <a:pt x="338" y="231"/>
                  </a:moveTo>
                  <a:cubicBezTo>
                    <a:pt x="339" y="220"/>
                    <a:pt x="340" y="209"/>
                    <a:pt x="339" y="199"/>
                  </a:cubicBezTo>
                  <a:cubicBezTo>
                    <a:pt x="339" y="196"/>
                    <a:pt x="337" y="192"/>
                    <a:pt x="336" y="187"/>
                  </a:cubicBezTo>
                  <a:cubicBezTo>
                    <a:pt x="335" y="181"/>
                    <a:pt x="335" y="174"/>
                    <a:pt x="333" y="168"/>
                  </a:cubicBezTo>
                  <a:cubicBezTo>
                    <a:pt x="328" y="136"/>
                    <a:pt x="315" y="111"/>
                    <a:pt x="297" y="84"/>
                  </a:cubicBezTo>
                  <a:cubicBezTo>
                    <a:pt x="251" y="13"/>
                    <a:pt x="152" y="0"/>
                    <a:pt x="82" y="41"/>
                  </a:cubicBezTo>
                  <a:cubicBezTo>
                    <a:pt x="53" y="58"/>
                    <a:pt x="0" y="105"/>
                    <a:pt x="1" y="176"/>
                  </a:cubicBezTo>
                  <a:cubicBezTo>
                    <a:pt x="2" y="201"/>
                    <a:pt x="1" y="225"/>
                    <a:pt x="8" y="250"/>
                  </a:cubicBezTo>
                  <a:cubicBezTo>
                    <a:pt x="12" y="262"/>
                    <a:pt x="18" y="285"/>
                    <a:pt x="27" y="300"/>
                  </a:cubicBezTo>
                  <a:cubicBezTo>
                    <a:pt x="28" y="300"/>
                    <a:pt x="28" y="301"/>
                    <a:pt x="28" y="302"/>
                  </a:cubicBezTo>
                  <a:cubicBezTo>
                    <a:pt x="31" y="307"/>
                    <a:pt x="32" y="312"/>
                    <a:pt x="33" y="317"/>
                  </a:cubicBezTo>
                  <a:cubicBezTo>
                    <a:pt x="34" y="321"/>
                    <a:pt x="34" y="326"/>
                    <a:pt x="35" y="330"/>
                  </a:cubicBezTo>
                  <a:cubicBezTo>
                    <a:pt x="35" y="328"/>
                    <a:pt x="35" y="325"/>
                    <a:pt x="36" y="324"/>
                  </a:cubicBezTo>
                  <a:cubicBezTo>
                    <a:pt x="40" y="331"/>
                    <a:pt x="41" y="340"/>
                    <a:pt x="43" y="347"/>
                  </a:cubicBezTo>
                  <a:cubicBezTo>
                    <a:pt x="42" y="344"/>
                    <a:pt x="43" y="340"/>
                    <a:pt x="44" y="337"/>
                  </a:cubicBezTo>
                  <a:cubicBezTo>
                    <a:pt x="46" y="339"/>
                    <a:pt x="48" y="343"/>
                    <a:pt x="51" y="345"/>
                  </a:cubicBezTo>
                  <a:cubicBezTo>
                    <a:pt x="47" y="332"/>
                    <a:pt x="44" y="319"/>
                    <a:pt x="40" y="305"/>
                  </a:cubicBezTo>
                  <a:cubicBezTo>
                    <a:pt x="40" y="305"/>
                    <a:pt x="40" y="305"/>
                    <a:pt x="40" y="305"/>
                  </a:cubicBezTo>
                  <a:cubicBezTo>
                    <a:pt x="40" y="305"/>
                    <a:pt x="40" y="304"/>
                    <a:pt x="40" y="304"/>
                  </a:cubicBezTo>
                  <a:cubicBezTo>
                    <a:pt x="40" y="300"/>
                    <a:pt x="39" y="296"/>
                    <a:pt x="39" y="292"/>
                  </a:cubicBezTo>
                  <a:cubicBezTo>
                    <a:pt x="39" y="293"/>
                    <a:pt x="40" y="293"/>
                    <a:pt x="40" y="294"/>
                  </a:cubicBezTo>
                  <a:cubicBezTo>
                    <a:pt x="39" y="292"/>
                    <a:pt x="39" y="289"/>
                    <a:pt x="38" y="287"/>
                  </a:cubicBezTo>
                  <a:cubicBezTo>
                    <a:pt x="38" y="286"/>
                    <a:pt x="37" y="284"/>
                    <a:pt x="37" y="282"/>
                  </a:cubicBezTo>
                  <a:cubicBezTo>
                    <a:pt x="37" y="283"/>
                    <a:pt x="37" y="283"/>
                    <a:pt x="37" y="283"/>
                  </a:cubicBezTo>
                  <a:cubicBezTo>
                    <a:pt x="36" y="276"/>
                    <a:pt x="35" y="270"/>
                    <a:pt x="34" y="263"/>
                  </a:cubicBezTo>
                  <a:cubicBezTo>
                    <a:pt x="36" y="265"/>
                    <a:pt x="36" y="270"/>
                    <a:pt x="40" y="272"/>
                  </a:cubicBezTo>
                  <a:cubicBezTo>
                    <a:pt x="40" y="266"/>
                    <a:pt x="41" y="258"/>
                    <a:pt x="38" y="253"/>
                  </a:cubicBezTo>
                  <a:cubicBezTo>
                    <a:pt x="44" y="259"/>
                    <a:pt x="44" y="268"/>
                    <a:pt x="47" y="274"/>
                  </a:cubicBezTo>
                  <a:cubicBezTo>
                    <a:pt x="47" y="267"/>
                    <a:pt x="49" y="259"/>
                    <a:pt x="49" y="252"/>
                  </a:cubicBezTo>
                  <a:cubicBezTo>
                    <a:pt x="50" y="243"/>
                    <a:pt x="51" y="234"/>
                    <a:pt x="53" y="225"/>
                  </a:cubicBezTo>
                  <a:cubicBezTo>
                    <a:pt x="53" y="231"/>
                    <a:pt x="53" y="238"/>
                    <a:pt x="55" y="244"/>
                  </a:cubicBezTo>
                  <a:cubicBezTo>
                    <a:pt x="56" y="233"/>
                    <a:pt x="54" y="223"/>
                    <a:pt x="55" y="212"/>
                  </a:cubicBezTo>
                  <a:cubicBezTo>
                    <a:pt x="56" y="205"/>
                    <a:pt x="60" y="199"/>
                    <a:pt x="61" y="192"/>
                  </a:cubicBezTo>
                  <a:cubicBezTo>
                    <a:pt x="61" y="197"/>
                    <a:pt x="61" y="201"/>
                    <a:pt x="61" y="206"/>
                  </a:cubicBezTo>
                  <a:cubicBezTo>
                    <a:pt x="63" y="194"/>
                    <a:pt x="66" y="179"/>
                    <a:pt x="71" y="167"/>
                  </a:cubicBezTo>
                  <a:cubicBezTo>
                    <a:pt x="76" y="161"/>
                    <a:pt x="81" y="154"/>
                    <a:pt x="86" y="148"/>
                  </a:cubicBezTo>
                  <a:cubicBezTo>
                    <a:pt x="80" y="165"/>
                    <a:pt x="86" y="179"/>
                    <a:pt x="92" y="193"/>
                  </a:cubicBezTo>
                  <a:cubicBezTo>
                    <a:pt x="90" y="186"/>
                    <a:pt x="89" y="177"/>
                    <a:pt x="88" y="171"/>
                  </a:cubicBezTo>
                  <a:cubicBezTo>
                    <a:pt x="90" y="185"/>
                    <a:pt x="106" y="209"/>
                    <a:pt x="119" y="216"/>
                  </a:cubicBezTo>
                  <a:cubicBezTo>
                    <a:pt x="112" y="209"/>
                    <a:pt x="111" y="195"/>
                    <a:pt x="109" y="185"/>
                  </a:cubicBezTo>
                  <a:cubicBezTo>
                    <a:pt x="117" y="200"/>
                    <a:pt x="131" y="215"/>
                    <a:pt x="146" y="223"/>
                  </a:cubicBezTo>
                  <a:cubicBezTo>
                    <a:pt x="141" y="216"/>
                    <a:pt x="137" y="204"/>
                    <a:pt x="136" y="196"/>
                  </a:cubicBezTo>
                  <a:cubicBezTo>
                    <a:pt x="138" y="198"/>
                    <a:pt x="141" y="200"/>
                    <a:pt x="143" y="201"/>
                  </a:cubicBezTo>
                  <a:cubicBezTo>
                    <a:pt x="143" y="202"/>
                    <a:pt x="144" y="203"/>
                    <a:pt x="144" y="203"/>
                  </a:cubicBezTo>
                  <a:cubicBezTo>
                    <a:pt x="148" y="207"/>
                    <a:pt x="150" y="213"/>
                    <a:pt x="154" y="217"/>
                  </a:cubicBezTo>
                  <a:cubicBezTo>
                    <a:pt x="153" y="215"/>
                    <a:pt x="153" y="213"/>
                    <a:pt x="152" y="211"/>
                  </a:cubicBezTo>
                  <a:cubicBezTo>
                    <a:pt x="157" y="215"/>
                    <a:pt x="163" y="223"/>
                    <a:pt x="165" y="229"/>
                  </a:cubicBezTo>
                  <a:cubicBezTo>
                    <a:pt x="165" y="226"/>
                    <a:pt x="163" y="223"/>
                    <a:pt x="163" y="220"/>
                  </a:cubicBezTo>
                  <a:cubicBezTo>
                    <a:pt x="167" y="222"/>
                    <a:pt x="171" y="229"/>
                    <a:pt x="174" y="233"/>
                  </a:cubicBezTo>
                  <a:cubicBezTo>
                    <a:pt x="172" y="231"/>
                    <a:pt x="172" y="227"/>
                    <a:pt x="171" y="225"/>
                  </a:cubicBezTo>
                  <a:cubicBezTo>
                    <a:pt x="169" y="220"/>
                    <a:pt x="167" y="214"/>
                    <a:pt x="165" y="209"/>
                  </a:cubicBezTo>
                  <a:cubicBezTo>
                    <a:pt x="163" y="205"/>
                    <a:pt x="161" y="201"/>
                    <a:pt x="159" y="198"/>
                  </a:cubicBezTo>
                  <a:cubicBezTo>
                    <a:pt x="159" y="196"/>
                    <a:pt x="159" y="195"/>
                    <a:pt x="159" y="193"/>
                  </a:cubicBezTo>
                  <a:cubicBezTo>
                    <a:pt x="164" y="199"/>
                    <a:pt x="167" y="205"/>
                    <a:pt x="171" y="211"/>
                  </a:cubicBezTo>
                  <a:cubicBezTo>
                    <a:pt x="174" y="205"/>
                    <a:pt x="169" y="197"/>
                    <a:pt x="172" y="191"/>
                  </a:cubicBezTo>
                  <a:cubicBezTo>
                    <a:pt x="175" y="193"/>
                    <a:pt x="177" y="199"/>
                    <a:pt x="179" y="202"/>
                  </a:cubicBezTo>
                  <a:cubicBezTo>
                    <a:pt x="180" y="195"/>
                    <a:pt x="178" y="188"/>
                    <a:pt x="178" y="180"/>
                  </a:cubicBezTo>
                  <a:cubicBezTo>
                    <a:pt x="182" y="191"/>
                    <a:pt x="187" y="201"/>
                    <a:pt x="186" y="214"/>
                  </a:cubicBezTo>
                  <a:cubicBezTo>
                    <a:pt x="189" y="207"/>
                    <a:pt x="194" y="202"/>
                    <a:pt x="195" y="194"/>
                  </a:cubicBezTo>
                  <a:cubicBezTo>
                    <a:pt x="196" y="197"/>
                    <a:pt x="196" y="202"/>
                    <a:pt x="196" y="206"/>
                  </a:cubicBezTo>
                  <a:cubicBezTo>
                    <a:pt x="202" y="197"/>
                    <a:pt x="203" y="188"/>
                    <a:pt x="203" y="178"/>
                  </a:cubicBezTo>
                  <a:cubicBezTo>
                    <a:pt x="206" y="181"/>
                    <a:pt x="207" y="184"/>
                    <a:pt x="208" y="188"/>
                  </a:cubicBezTo>
                  <a:cubicBezTo>
                    <a:pt x="209" y="194"/>
                    <a:pt x="208" y="202"/>
                    <a:pt x="208" y="207"/>
                  </a:cubicBezTo>
                  <a:cubicBezTo>
                    <a:pt x="208" y="205"/>
                    <a:pt x="210" y="203"/>
                    <a:pt x="211" y="201"/>
                  </a:cubicBezTo>
                  <a:cubicBezTo>
                    <a:pt x="211" y="204"/>
                    <a:pt x="211" y="207"/>
                    <a:pt x="211" y="210"/>
                  </a:cubicBezTo>
                  <a:cubicBezTo>
                    <a:pt x="211" y="210"/>
                    <a:pt x="211" y="211"/>
                    <a:pt x="211" y="211"/>
                  </a:cubicBezTo>
                  <a:cubicBezTo>
                    <a:pt x="211" y="218"/>
                    <a:pt x="209" y="225"/>
                    <a:pt x="209" y="233"/>
                  </a:cubicBezTo>
                  <a:cubicBezTo>
                    <a:pt x="209" y="229"/>
                    <a:pt x="211" y="224"/>
                    <a:pt x="213" y="221"/>
                  </a:cubicBezTo>
                  <a:cubicBezTo>
                    <a:pt x="213" y="221"/>
                    <a:pt x="213" y="221"/>
                    <a:pt x="213" y="221"/>
                  </a:cubicBezTo>
                  <a:cubicBezTo>
                    <a:pt x="213" y="220"/>
                    <a:pt x="213" y="220"/>
                    <a:pt x="213" y="220"/>
                  </a:cubicBezTo>
                  <a:cubicBezTo>
                    <a:pt x="213" y="220"/>
                    <a:pt x="214" y="220"/>
                    <a:pt x="214" y="220"/>
                  </a:cubicBezTo>
                  <a:cubicBezTo>
                    <a:pt x="214" y="223"/>
                    <a:pt x="214" y="226"/>
                    <a:pt x="214" y="230"/>
                  </a:cubicBezTo>
                  <a:cubicBezTo>
                    <a:pt x="214" y="234"/>
                    <a:pt x="216" y="239"/>
                    <a:pt x="217" y="243"/>
                  </a:cubicBezTo>
                  <a:cubicBezTo>
                    <a:pt x="216" y="238"/>
                    <a:pt x="217" y="233"/>
                    <a:pt x="217" y="228"/>
                  </a:cubicBezTo>
                  <a:cubicBezTo>
                    <a:pt x="218" y="221"/>
                    <a:pt x="217" y="214"/>
                    <a:pt x="218" y="207"/>
                  </a:cubicBezTo>
                  <a:cubicBezTo>
                    <a:pt x="219" y="203"/>
                    <a:pt x="219" y="199"/>
                    <a:pt x="219" y="196"/>
                  </a:cubicBezTo>
                  <a:cubicBezTo>
                    <a:pt x="221" y="209"/>
                    <a:pt x="227" y="221"/>
                    <a:pt x="226" y="235"/>
                  </a:cubicBezTo>
                  <a:cubicBezTo>
                    <a:pt x="226" y="226"/>
                    <a:pt x="230" y="214"/>
                    <a:pt x="235" y="207"/>
                  </a:cubicBezTo>
                  <a:cubicBezTo>
                    <a:pt x="236" y="211"/>
                    <a:pt x="236" y="214"/>
                    <a:pt x="236" y="218"/>
                  </a:cubicBezTo>
                  <a:cubicBezTo>
                    <a:pt x="239" y="213"/>
                    <a:pt x="240" y="207"/>
                    <a:pt x="240" y="201"/>
                  </a:cubicBezTo>
                  <a:cubicBezTo>
                    <a:pt x="241" y="202"/>
                    <a:pt x="243" y="205"/>
                    <a:pt x="243" y="206"/>
                  </a:cubicBezTo>
                  <a:cubicBezTo>
                    <a:pt x="247" y="201"/>
                    <a:pt x="246" y="194"/>
                    <a:pt x="246" y="188"/>
                  </a:cubicBezTo>
                  <a:cubicBezTo>
                    <a:pt x="247" y="190"/>
                    <a:pt x="249" y="192"/>
                    <a:pt x="250" y="193"/>
                  </a:cubicBezTo>
                  <a:cubicBezTo>
                    <a:pt x="253" y="185"/>
                    <a:pt x="250" y="177"/>
                    <a:pt x="252" y="169"/>
                  </a:cubicBezTo>
                  <a:cubicBezTo>
                    <a:pt x="254" y="170"/>
                    <a:pt x="255" y="172"/>
                    <a:pt x="256" y="174"/>
                  </a:cubicBezTo>
                  <a:cubicBezTo>
                    <a:pt x="259" y="185"/>
                    <a:pt x="258" y="196"/>
                    <a:pt x="258" y="209"/>
                  </a:cubicBezTo>
                  <a:cubicBezTo>
                    <a:pt x="259" y="206"/>
                    <a:pt x="261" y="197"/>
                    <a:pt x="263" y="192"/>
                  </a:cubicBezTo>
                  <a:cubicBezTo>
                    <a:pt x="264" y="205"/>
                    <a:pt x="259" y="226"/>
                    <a:pt x="267" y="236"/>
                  </a:cubicBezTo>
                  <a:cubicBezTo>
                    <a:pt x="267" y="231"/>
                    <a:pt x="267" y="226"/>
                    <a:pt x="268" y="222"/>
                  </a:cubicBezTo>
                  <a:cubicBezTo>
                    <a:pt x="268" y="222"/>
                    <a:pt x="268" y="222"/>
                    <a:pt x="268" y="223"/>
                  </a:cubicBezTo>
                  <a:cubicBezTo>
                    <a:pt x="268" y="222"/>
                    <a:pt x="268" y="221"/>
                    <a:pt x="268" y="221"/>
                  </a:cubicBezTo>
                  <a:cubicBezTo>
                    <a:pt x="270" y="225"/>
                    <a:pt x="269" y="230"/>
                    <a:pt x="272" y="235"/>
                  </a:cubicBezTo>
                  <a:cubicBezTo>
                    <a:pt x="273" y="225"/>
                    <a:pt x="270" y="215"/>
                    <a:pt x="269" y="205"/>
                  </a:cubicBezTo>
                  <a:cubicBezTo>
                    <a:pt x="270" y="196"/>
                    <a:pt x="271" y="188"/>
                    <a:pt x="275" y="180"/>
                  </a:cubicBezTo>
                  <a:cubicBezTo>
                    <a:pt x="281" y="189"/>
                    <a:pt x="286" y="196"/>
                    <a:pt x="288" y="187"/>
                  </a:cubicBezTo>
                  <a:cubicBezTo>
                    <a:pt x="291" y="195"/>
                    <a:pt x="292" y="202"/>
                    <a:pt x="292" y="211"/>
                  </a:cubicBezTo>
                  <a:cubicBezTo>
                    <a:pt x="294" y="207"/>
                    <a:pt x="293" y="202"/>
                    <a:pt x="294" y="197"/>
                  </a:cubicBezTo>
                  <a:cubicBezTo>
                    <a:pt x="295" y="204"/>
                    <a:pt x="296" y="210"/>
                    <a:pt x="298" y="217"/>
                  </a:cubicBezTo>
                  <a:cubicBezTo>
                    <a:pt x="298" y="216"/>
                    <a:pt x="299" y="215"/>
                    <a:pt x="299" y="214"/>
                  </a:cubicBezTo>
                  <a:cubicBezTo>
                    <a:pt x="300" y="223"/>
                    <a:pt x="301" y="232"/>
                    <a:pt x="303" y="241"/>
                  </a:cubicBezTo>
                  <a:cubicBezTo>
                    <a:pt x="303" y="232"/>
                    <a:pt x="305" y="222"/>
                    <a:pt x="305" y="213"/>
                  </a:cubicBezTo>
                  <a:cubicBezTo>
                    <a:pt x="305" y="208"/>
                    <a:pt x="304" y="202"/>
                    <a:pt x="304" y="196"/>
                  </a:cubicBezTo>
                  <a:cubicBezTo>
                    <a:pt x="305" y="192"/>
                    <a:pt x="307" y="189"/>
                    <a:pt x="308" y="185"/>
                  </a:cubicBezTo>
                  <a:cubicBezTo>
                    <a:pt x="309" y="189"/>
                    <a:pt x="311" y="193"/>
                    <a:pt x="313" y="196"/>
                  </a:cubicBezTo>
                  <a:cubicBezTo>
                    <a:pt x="313" y="198"/>
                    <a:pt x="314" y="199"/>
                    <a:pt x="314" y="200"/>
                  </a:cubicBezTo>
                  <a:cubicBezTo>
                    <a:pt x="316" y="205"/>
                    <a:pt x="318" y="210"/>
                    <a:pt x="319" y="215"/>
                  </a:cubicBezTo>
                  <a:cubicBezTo>
                    <a:pt x="321" y="221"/>
                    <a:pt x="320" y="227"/>
                    <a:pt x="321" y="234"/>
                  </a:cubicBezTo>
                  <a:cubicBezTo>
                    <a:pt x="321" y="230"/>
                    <a:pt x="322" y="225"/>
                    <a:pt x="322" y="222"/>
                  </a:cubicBezTo>
                  <a:cubicBezTo>
                    <a:pt x="324" y="231"/>
                    <a:pt x="323" y="242"/>
                    <a:pt x="323" y="252"/>
                  </a:cubicBezTo>
                  <a:cubicBezTo>
                    <a:pt x="324" y="248"/>
                    <a:pt x="326" y="244"/>
                    <a:pt x="325" y="240"/>
                  </a:cubicBezTo>
                  <a:cubicBezTo>
                    <a:pt x="327" y="246"/>
                    <a:pt x="326" y="254"/>
                    <a:pt x="326" y="260"/>
                  </a:cubicBezTo>
                  <a:cubicBezTo>
                    <a:pt x="327" y="270"/>
                    <a:pt x="328" y="281"/>
                    <a:pt x="328" y="291"/>
                  </a:cubicBezTo>
                  <a:cubicBezTo>
                    <a:pt x="328" y="288"/>
                    <a:pt x="330" y="283"/>
                    <a:pt x="331" y="279"/>
                  </a:cubicBezTo>
                  <a:cubicBezTo>
                    <a:pt x="331" y="284"/>
                    <a:pt x="331" y="289"/>
                    <a:pt x="332" y="294"/>
                  </a:cubicBezTo>
                  <a:cubicBezTo>
                    <a:pt x="332" y="299"/>
                    <a:pt x="330" y="309"/>
                    <a:pt x="333" y="314"/>
                  </a:cubicBezTo>
                  <a:cubicBezTo>
                    <a:pt x="335" y="305"/>
                    <a:pt x="337" y="298"/>
                    <a:pt x="337" y="289"/>
                  </a:cubicBezTo>
                  <a:cubicBezTo>
                    <a:pt x="337" y="280"/>
                    <a:pt x="338" y="272"/>
                    <a:pt x="338" y="263"/>
                  </a:cubicBezTo>
                  <a:cubicBezTo>
                    <a:pt x="338" y="252"/>
                    <a:pt x="337" y="242"/>
                    <a:pt x="338" y="231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433" y="1041"/>
              <a:ext cx="82" cy="124"/>
            </a:xfrm>
            <a:custGeom>
              <a:avLst/>
              <a:gdLst>
                <a:gd name="T0" fmla="*/ 50 w 71"/>
                <a:gd name="T1" fmla="*/ 1 h 107"/>
                <a:gd name="T2" fmla="*/ 16 w 71"/>
                <a:gd name="T3" fmla="*/ 3 h 107"/>
                <a:gd name="T4" fmla="*/ 0 w 71"/>
                <a:gd name="T5" fmla="*/ 45 h 107"/>
                <a:gd name="T6" fmla="*/ 32 w 71"/>
                <a:gd name="T7" fmla="*/ 92 h 107"/>
                <a:gd name="T8" fmla="*/ 81 w 71"/>
                <a:gd name="T9" fmla="*/ 170 h 107"/>
                <a:gd name="T10" fmla="*/ 115 w 71"/>
                <a:gd name="T11" fmla="*/ 192 h 107"/>
                <a:gd name="T12" fmla="*/ 127 w 71"/>
                <a:gd name="T13" fmla="*/ 185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107">
                  <a:moveTo>
                    <a:pt x="28" y="1"/>
                  </a:moveTo>
                  <a:cubicBezTo>
                    <a:pt x="22" y="0"/>
                    <a:pt x="15" y="0"/>
                    <a:pt x="9" y="3"/>
                  </a:cubicBezTo>
                  <a:cubicBezTo>
                    <a:pt x="1" y="7"/>
                    <a:pt x="0" y="16"/>
                    <a:pt x="0" y="25"/>
                  </a:cubicBezTo>
                  <a:cubicBezTo>
                    <a:pt x="1" y="36"/>
                    <a:pt x="10" y="43"/>
                    <a:pt x="18" y="51"/>
                  </a:cubicBezTo>
                  <a:cubicBezTo>
                    <a:pt x="30" y="64"/>
                    <a:pt x="36" y="81"/>
                    <a:pt x="46" y="95"/>
                  </a:cubicBezTo>
                  <a:cubicBezTo>
                    <a:pt x="51" y="100"/>
                    <a:pt x="57" y="107"/>
                    <a:pt x="65" y="106"/>
                  </a:cubicBezTo>
                  <a:cubicBezTo>
                    <a:pt x="67" y="105"/>
                    <a:pt x="69" y="104"/>
                    <a:pt x="71" y="103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815" y="965"/>
              <a:ext cx="51" cy="149"/>
            </a:xfrm>
            <a:custGeom>
              <a:avLst/>
              <a:gdLst>
                <a:gd name="T0" fmla="*/ 26 w 44"/>
                <a:gd name="T1" fmla="*/ 16 h 129"/>
                <a:gd name="T2" fmla="*/ 56 w 44"/>
                <a:gd name="T3" fmla="*/ 0 h 129"/>
                <a:gd name="T4" fmla="*/ 77 w 44"/>
                <a:gd name="T5" fmla="*/ 42 h 129"/>
                <a:gd name="T6" fmla="*/ 59 w 44"/>
                <a:gd name="T7" fmla="*/ 92 h 129"/>
                <a:gd name="T8" fmla="*/ 48 w 44"/>
                <a:gd name="T9" fmla="*/ 152 h 129"/>
                <a:gd name="T10" fmla="*/ 23 w 44"/>
                <a:gd name="T11" fmla="*/ 229 h 129"/>
                <a:gd name="T12" fmla="*/ 0 w 44"/>
                <a:gd name="T13" fmla="*/ 226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29">
                  <a:moveTo>
                    <a:pt x="14" y="9"/>
                  </a:moveTo>
                  <a:cubicBezTo>
                    <a:pt x="18" y="4"/>
                    <a:pt x="23" y="0"/>
                    <a:pt x="30" y="0"/>
                  </a:cubicBezTo>
                  <a:cubicBezTo>
                    <a:pt x="41" y="2"/>
                    <a:pt x="44" y="13"/>
                    <a:pt x="42" y="23"/>
                  </a:cubicBezTo>
                  <a:cubicBezTo>
                    <a:pt x="40" y="33"/>
                    <a:pt x="37" y="42"/>
                    <a:pt x="33" y="52"/>
                  </a:cubicBezTo>
                  <a:cubicBezTo>
                    <a:pt x="29" y="63"/>
                    <a:pt x="26" y="75"/>
                    <a:pt x="26" y="86"/>
                  </a:cubicBezTo>
                  <a:cubicBezTo>
                    <a:pt x="26" y="99"/>
                    <a:pt x="28" y="121"/>
                    <a:pt x="13" y="128"/>
                  </a:cubicBezTo>
                  <a:cubicBezTo>
                    <a:pt x="9" y="129"/>
                    <a:pt x="5" y="129"/>
                    <a:pt x="0" y="127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3831" y="979"/>
              <a:ext cx="24" cy="66"/>
            </a:xfrm>
            <a:custGeom>
              <a:avLst/>
              <a:gdLst>
                <a:gd name="T0" fmla="*/ 0 w 20"/>
                <a:gd name="T1" fmla="*/ 25 h 57"/>
                <a:gd name="T2" fmla="*/ 19 w 20"/>
                <a:gd name="T3" fmla="*/ 2 h 57"/>
                <a:gd name="T4" fmla="*/ 41 w 20"/>
                <a:gd name="T5" fmla="*/ 14 h 57"/>
                <a:gd name="T6" fmla="*/ 29 w 20"/>
                <a:gd name="T7" fmla="*/ 50 h 57"/>
                <a:gd name="T8" fmla="*/ 19 w 20"/>
                <a:gd name="T9" fmla="*/ 10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7">
                  <a:moveTo>
                    <a:pt x="0" y="14"/>
                  </a:moveTo>
                  <a:cubicBezTo>
                    <a:pt x="2" y="10"/>
                    <a:pt x="5" y="4"/>
                    <a:pt x="9" y="2"/>
                  </a:cubicBezTo>
                  <a:cubicBezTo>
                    <a:pt x="15" y="0"/>
                    <a:pt x="18" y="3"/>
                    <a:pt x="19" y="8"/>
                  </a:cubicBezTo>
                  <a:cubicBezTo>
                    <a:pt x="20" y="15"/>
                    <a:pt x="16" y="22"/>
                    <a:pt x="14" y="28"/>
                  </a:cubicBezTo>
                  <a:cubicBezTo>
                    <a:pt x="12" y="37"/>
                    <a:pt x="9" y="47"/>
                    <a:pt x="9" y="5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3829" y="1038"/>
              <a:ext cx="9" cy="40"/>
            </a:xfrm>
            <a:custGeom>
              <a:avLst/>
              <a:gdLst>
                <a:gd name="T0" fmla="*/ 1 w 8"/>
                <a:gd name="T1" fmla="*/ 0 h 35"/>
                <a:gd name="T2" fmla="*/ 3 w 8"/>
                <a:gd name="T3" fmla="*/ 25 h 35"/>
                <a:gd name="T4" fmla="*/ 2 w 8"/>
                <a:gd name="T5" fmla="*/ 61 h 35"/>
                <a:gd name="T6" fmla="*/ 12 w 8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5">
                  <a:moveTo>
                    <a:pt x="1" y="0"/>
                  </a:moveTo>
                  <a:cubicBezTo>
                    <a:pt x="7" y="1"/>
                    <a:pt x="4" y="12"/>
                    <a:pt x="3" y="15"/>
                  </a:cubicBezTo>
                  <a:cubicBezTo>
                    <a:pt x="2" y="22"/>
                    <a:pt x="0" y="28"/>
                    <a:pt x="2" y="35"/>
                  </a:cubicBezTo>
                  <a:cubicBezTo>
                    <a:pt x="2" y="29"/>
                    <a:pt x="6" y="22"/>
                    <a:pt x="8" y="18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3448" y="1053"/>
              <a:ext cx="35" cy="61"/>
            </a:xfrm>
            <a:custGeom>
              <a:avLst/>
              <a:gdLst>
                <a:gd name="T0" fmla="*/ 41 w 30"/>
                <a:gd name="T1" fmla="*/ 10 h 53"/>
                <a:gd name="T2" fmla="*/ 11 w 30"/>
                <a:gd name="T3" fmla="*/ 2 h 53"/>
                <a:gd name="T4" fmla="*/ 7 w 30"/>
                <a:gd name="T5" fmla="*/ 26 h 53"/>
                <a:gd name="T6" fmla="*/ 34 w 30"/>
                <a:gd name="T7" fmla="*/ 60 h 53"/>
                <a:gd name="T8" fmla="*/ 56 w 30"/>
                <a:gd name="T9" fmla="*/ 9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3">
                  <a:moveTo>
                    <a:pt x="22" y="6"/>
                  </a:moveTo>
                  <a:cubicBezTo>
                    <a:pt x="17" y="4"/>
                    <a:pt x="12" y="0"/>
                    <a:pt x="6" y="2"/>
                  </a:cubicBezTo>
                  <a:cubicBezTo>
                    <a:pt x="0" y="4"/>
                    <a:pt x="1" y="10"/>
                    <a:pt x="3" y="15"/>
                  </a:cubicBezTo>
                  <a:cubicBezTo>
                    <a:pt x="6" y="23"/>
                    <a:pt x="13" y="29"/>
                    <a:pt x="18" y="34"/>
                  </a:cubicBezTo>
                  <a:cubicBezTo>
                    <a:pt x="23" y="40"/>
                    <a:pt x="27" y="47"/>
                    <a:pt x="30" y="5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482" y="1106"/>
              <a:ext cx="13" cy="24"/>
            </a:xfrm>
            <a:custGeom>
              <a:avLst/>
              <a:gdLst>
                <a:gd name="T0" fmla="*/ 15 w 11"/>
                <a:gd name="T1" fmla="*/ 0 h 21"/>
                <a:gd name="T2" fmla="*/ 21 w 11"/>
                <a:gd name="T3" fmla="*/ 35 h 21"/>
                <a:gd name="T4" fmla="*/ 2 w 11"/>
                <a:gd name="T5" fmla="*/ 2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1">
                  <a:moveTo>
                    <a:pt x="8" y="0"/>
                  </a:moveTo>
                  <a:cubicBezTo>
                    <a:pt x="0" y="1"/>
                    <a:pt x="10" y="18"/>
                    <a:pt x="11" y="21"/>
                  </a:cubicBezTo>
                  <a:cubicBezTo>
                    <a:pt x="8" y="21"/>
                    <a:pt x="4" y="16"/>
                    <a:pt x="2" y="1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433" y="1046"/>
              <a:ext cx="31" cy="45"/>
            </a:xfrm>
            <a:custGeom>
              <a:avLst/>
              <a:gdLst>
                <a:gd name="T0" fmla="*/ 47 w 27"/>
                <a:gd name="T1" fmla="*/ 1 h 39"/>
                <a:gd name="T2" fmla="*/ 10 w 27"/>
                <a:gd name="T3" fmla="*/ 12 h 39"/>
                <a:gd name="T4" fmla="*/ 30 w 27"/>
                <a:gd name="T5" fmla="*/ 69 h 39"/>
                <a:gd name="T6" fmla="*/ 15 w 27"/>
                <a:gd name="T7" fmla="*/ 24 h 39"/>
                <a:gd name="T8" fmla="*/ 39 w 27"/>
                <a:gd name="T9" fmla="*/ 3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9">
                  <a:moveTo>
                    <a:pt x="27" y="1"/>
                  </a:moveTo>
                  <a:cubicBezTo>
                    <a:pt x="21" y="0"/>
                    <a:pt x="10" y="1"/>
                    <a:pt x="6" y="7"/>
                  </a:cubicBezTo>
                  <a:cubicBezTo>
                    <a:pt x="0" y="17"/>
                    <a:pt x="8" y="33"/>
                    <a:pt x="17" y="39"/>
                  </a:cubicBezTo>
                  <a:cubicBezTo>
                    <a:pt x="10" y="35"/>
                    <a:pt x="7" y="22"/>
                    <a:pt x="9" y="14"/>
                  </a:cubicBezTo>
                  <a:cubicBezTo>
                    <a:pt x="11" y="8"/>
                    <a:pt x="16" y="3"/>
                    <a:pt x="2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3834" y="968"/>
              <a:ext cx="26" cy="37"/>
            </a:xfrm>
            <a:custGeom>
              <a:avLst/>
              <a:gdLst>
                <a:gd name="T0" fmla="*/ 0 w 23"/>
                <a:gd name="T1" fmla="*/ 19 h 32"/>
                <a:gd name="T2" fmla="*/ 14 w 23"/>
                <a:gd name="T3" fmla="*/ 1 h 32"/>
                <a:gd name="T4" fmla="*/ 31 w 23"/>
                <a:gd name="T5" fmla="*/ 2 h 32"/>
                <a:gd name="T6" fmla="*/ 36 w 23"/>
                <a:gd name="T7" fmla="*/ 25 h 32"/>
                <a:gd name="T8" fmla="*/ 36 w 23"/>
                <a:gd name="T9" fmla="*/ 43 h 32"/>
                <a:gd name="T10" fmla="*/ 31 w 23"/>
                <a:gd name="T11" fmla="*/ 58 h 32"/>
                <a:gd name="T12" fmla="*/ 33 w 23"/>
                <a:gd name="T13" fmla="*/ 32 h 32"/>
                <a:gd name="T14" fmla="*/ 27 w 23"/>
                <a:gd name="T15" fmla="*/ 12 h 32"/>
                <a:gd name="T16" fmla="*/ 0 w 23"/>
                <a:gd name="T17" fmla="*/ 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2">
                  <a:moveTo>
                    <a:pt x="0" y="10"/>
                  </a:moveTo>
                  <a:cubicBezTo>
                    <a:pt x="0" y="7"/>
                    <a:pt x="6" y="2"/>
                    <a:pt x="9" y="1"/>
                  </a:cubicBezTo>
                  <a:cubicBezTo>
                    <a:pt x="12" y="0"/>
                    <a:pt x="16" y="0"/>
                    <a:pt x="19" y="2"/>
                  </a:cubicBezTo>
                  <a:cubicBezTo>
                    <a:pt x="22" y="5"/>
                    <a:pt x="22" y="10"/>
                    <a:pt x="22" y="14"/>
                  </a:cubicBezTo>
                  <a:cubicBezTo>
                    <a:pt x="23" y="17"/>
                    <a:pt x="22" y="20"/>
                    <a:pt x="22" y="24"/>
                  </a:cubicBezTo>
                  <a:cubicBezTo>
                    <a:pt x="21" y="27"/>
                    <a:pt x="20" y="29"/>
                    <a:pt x="19" y="32"/>
                  </a:cubicBezTo>
                  <a:cubicBezTo>
                    <a:pt x="19" y="28"/>
                    <a:pt x="21" y="23"/>
                    <a:pt x="20" y="18"/>
                  </a:cubicBezTo>
                  <a:cubicBezTo>
                    <a:pt x="20" y="15"/>
                    <a:pt x="20" y="10"/>
                    <a:pt x="17" y="7"/>
                  </a:cubicBezTo>
                  <a:cubicBezTo>
                    <a:pt x="13" y="2"/>
                    <a:pt x="3" y="3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3833" y="979"/>
              <a:ext cx="18" cy="41"/>
            </a:xfrm>
            <a:custGeom>
              <a:avLst/>
              <a:gdLst>
                <a:gd name="T0" fmla="*/ 1 w 16"/>
                <a:gd name="T1" fmla="*/ 27 h 36"/>
                <a:gd name="T2" fmla="*/ 23 w 16"/>
                <a:gd name="T3" fmla="*/ 11 h 36"/>
                <a:gd name="T4" fmla="*/ 20 w 16"/>
                <a:gd name="T5" fmla="*/ 34 h 36"/>
                <a:gd name="T6" fmla="*/ 12 w 16"/>
                <a:gd name="T7" fmla="*/ 62 h 36"/>
                <a:gd name="T8" fmla="*/ 16 w 16"/>
                <a:gd name="T9" fmla="*/ 28 h 36"/>
                <a:gd name="T10" fmla="*/ 0 w 16"/>
                <a:gd name="T11" fmla="*/ 2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6">
                  <a:moveTo>
                    <a:pt x="1" y="16"/>
                  </a:moveTo>
                  <a:cubicBezTo>
                    <a:pt x="2" y="13"/>
                    <a:pt x="9" y="0"/>
                    <a:pt x="14" y="7"/>
                  </a:cubicBezTo>
                  <a:cubicBezTo>
                    <a:pt x="16" y="11"/>
                    <a:pt x="13" y="16"/>
                    <a:pt x="12" y="20"/>
                  </a:cubicBezTo>
                  <a:cubicBezTo>
                    <a:pt x="11" y="25"/>
                    <a:pt x="10" y="31"/>
                    <a:pt x="8" y="36"/>
                  </a:cubicBezTo>
                  <a:cubicBezTo>
                    <a:pt x="7" y="30"/>
                    <a:pt x="12" y="23"/>
                    <a:pt x="10" y="17"/>
                  </a:cubicBezTo>
                  <a:cubicBezTo>
                    <a:pt x="8" y="12"/>
                    <a:pt x="3" y="14"/>
                    <a:pt x="0" y="16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3450" y="1057"/>
              <a:ext cx="24" cy="31"/>
            </a:xfrm>
            <a:custGeom>
              <a:avLst/>
              <a:gdLst>
                <a:gd name="T0" fmla="*/ 42 w 20"/>
                <a:gd name="T1" fmla="*/ 8 h 26"/>
                <a:gd name="T2" fmla="*/ 23 w 20"/>
                <a:gd name="T3" fmla="*/ 1 h 26"/>
                <a:gd name="T4" fmla="*/ 7 w 20"/>
                <a:gd name="T5" fmla="*/ 2 h 26"/>
                <a:gd name="T6" fmla="*/ 14 w 20"/>
                <a:gd name="T7" fmla="*/ 30 h 26"/>
                <a:gd name="T8" fmla="*/ 35 w 20"/>
                <a:gd name="T9" fmla="*/ 52 h 26"/>
                <a:gd name="T10" fmla="*/ 19 w 20"/>
                <a:gd name="T11" fmla="*/ 23 h 26"/>
                <a:gd name="T12" fmla="*/ 41 w 20"/>
                <a:gd name="T13" fmla="*/ 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6">
                  <a:moveTo>
                    <a:pt x="20" y="4"/>
                  </a:moveTo>
                  <a:cubicBezTo>
                    <a:pt x="17" y="4"/>
                    <a:pt x="14" y="2"/>
                    <a:pt x="11" y="1"/>
                  </a:cubicBezTo>
                  <a:cubicBezTo>
                    <a:pt x="9" y="1"/>
                    <a:pt x="5" y="0"/>
                    <a:pt x="3" y="2"/>
                  </a:cubicBezTo>
                  <a:cubicBezTo>
                    <a:pt x="0" y="6"/>
                    <a:pt x="5" y="12"/>
                    <a:pt x="7" y="15"/>
                  </a:cubicBezTo>
                  <a:cubicBezTo>
                    <a:pt x="10" y="19"/>
                    <a:pt x="13" y="23"/>
                    <a:pt x="17" y="26"/>
                  </a:cubicBezTo>
                  <a:cubicBezTo>
                    <a:pt x="13" y="23"/>
                    <a:pt x="8" y="16"/>
                    <a:pt x="9" y="11"/>
                  </a:cubicBezTo>
                  <a:cubicBezTo>
                    <a:pt x="9" y="6"/>
                    <a:pt x="15" y="3"/>
                    <a:pt x="19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479" y="1091"/>
              <a:ext cx="7" cy="22"/>
            </a:xfrm>
            <a:custGeom>
              <a:avLst/>
              <a:gdLst>
                <a:gd name="T0" fmla="*/ 11 w 6"/>
                <a:gd name="T1" fmla="*/ 22 h 19"/>
                <a:gd name="T2" fmla="*/ 8 w 6"/>
                <a:gd name="T3" fmla="*/ 34 h 19"/>
                <a:gd name="T4" fmla="*/ 1 w 6"/>
                <a:gd name="T5" fmla="*/ 19 h 19"/>
                <a:gd name="T6" fmla="*/ 2 w 6"/>
                <a:gd name="T7" fmla="*/ 0 h 19"/>
                <a:gd name="T8" fmla="*/ 9 w 6"/>
                <a:gd name="T9" fmla="*/ 2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9">
                  <a:moveTo>
                    <a:pt x="6" y="12"/>
                  </a:moveTo>
                  <a:cubicBezTo>
                    <a:pt x="4" y="14"/>
                    <a:pt x="5" y="17"/>
                    <a:pt x="4" y="19"/>
                  </a:cubicBezTo>
                  <a:cubicBezTo>
                    <a:pt x="2" y="18"/>
                    <a:pt x="1" y="12"/>
                    <a:pt x="1" y="10"/>
                  </a:cubicBezTo>
                  <a:cubicBezTo>
                    <a:pt x="0" y="7"/>
                    <a:pt x="0" y="2"/>
                    <a:pt x="2" y="0"/>
                  </a:cubicBezTo>
                  <a:cubicBezTo>
                    <a:pt x="4" y="3"/>
                    <a:pt x="4" y="7"/>
                    <a:pt x="5" y="1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571" y="1067"/>
              <a:ext cx="44" cy="19"/>
            </a:xfrm>
            <a:custGeom>
              <a:avLst/>
              <a:gdLst>
                <a:gd name="T0" fmla="*/ 63 w 38"/>
                <a:gd name="T1" fmla="*/ 1 h 17"/>
                <a:gd name="T2" fmla="*/ 54 w 38"/>
                <a:gd name="T3" fmla="*/ 4 h 17"/>
                <a:gd name="T4" fmla="*/ 39 w 38"/>
                <a:gd name="T5" fmla="*/ 12 h 17"/>
                <a:gd name="T6" fmla="*/ 22 w 38"/>
                <a:gd name="T7" fmla="*/ 19 h 17"/>
                <a:gd name="T8" fmla="*/ 0 w 38"/>
                <a:gd name="T9" fmla="*/ 23 h 17"/>
                <a:gd name="T10" fmla="*/ 16 w 38"/>
                <a:gd name="T11" fmla="*/ 25 h 17"/>
                <a:gd name="T12" fmla="*/ 42 w 38"/>
                <a:gd name="T13" fmla="*/ 15 h 17"/>
                <a:gd name="T14" fmla="*/ 60 w 38"/>
                <a:gd name="T15" fmla="*/ 4 h 17"/>
                <a:gd name="T16" fmla="*/ 68 w 38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7">
                  <a:moveTo>
                    <a:pt x="35" y="1"/>
                  </a:moveTo>
                  <a:cubicBezTo>
                    <a:pt x="33" y="2"/>
                    <a:pt x="32" y="3"/>
                    <a:pt x="30" y="4"/>
                  </a:cubicBezTo>
                  <a:cubicBezTo>
                    <a:pt x="28" y="6"/>
                    <a:pt x="25" y="7"/>
                    <a:pt x="22" y="8"/>
                  </a:cubicBezTo>
                  <a:cubicBezTo>
                    <a:pt x="19" y="9"/>
                    <a:pt x="15" y="11"/>
                    <a:pt x="12" y="12"/>
                  </a:cubicBezTo>
                  <a:cubicBezTo>
                    <a:pt x="8" y="13"/>
                    <a:pt x="3" y="14"/>
                    <a:pt x="0" y="15"/>
                  </a:cubicBezTo>
                  <a:cubicBezTo>
                    <a:pt x="1" y="17"/>
                    <a:pt x="7" y="16"/>
                    <a:pt x="9" y="16"/>
                  </a:cubicBezTo>
                  <a:cubicBezTo>
                    <a:pt x="14" y="15"/>
                    <a:pt x="18" y="12"/>
                    <a:pt x="23" y="10"/>
                  </a:cubicBezTo>
                  <a:cubicBezTo>
                    <a:pt x="27" y="9"/>
                    <a:pt x="31" y="7"/>
                    <a:pt x="34" y="4"/>
                  </a:cubicBezTo>
                  <a:cubicBezTo>
                    <a:pt x="36" y="3"/>
                    <a:pt x="37" y="2"/>
                    <a:pt x="38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704" y="1060"/>
              <a:ext cx="36" cy="4"/>
            </a:xfrm>
            <a:custGeom>
              <a:avLst/>
              <a:gdLst>
                <a:gd name="T0" fmla="*/ 0 w 31"/>
                <a:gd name="T1" fmla="*/ 0 h 4"/>
                <a:gd name="T2" fmla="*/ 22 w 31"/>
                <a:gd name="T3" fmla="*/ 1 h 4"/>
                <a:gd name="T4" fmla="*/ 38 w 31"/>
                <a:gd name="T5" fmla="*/ 2 h 4"/>
                <a:gd name="T6" fmla="*/ 57 w 31"/>
                <a:gd name="T7" fmla="*/ 4 h 4"/>
                <a:gd name="T8" fmla="*/ 41 w 31"/>
                <a:gd name="T9" fmla="*/ 4 h 4"/>
                <a:gd name="T10" fmla="*/ 23 w 31"/>
                <a:gd name="T11" fmla="*/ 4 h 4"/>
                <a:gd name="T12" fmla="*/ 1 w 31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cubicBezTo>
                    <a:pt x="4" y="0"/>
                    <a:pt x="8" y="0"/>
                    <a:pt x="12" y="1"/>
                  </a:cubicBezTo>
                  <a:cubicBezTo>
                    <a:pt x="15" y="1"/>
                    <a:pt x="18" y="2"/>
                    <a:pt x="21" y="2"/>
                  </a:cubicBezTo>
                  <a:cubicBezTo>
                    <a:pt x="24" y="2"/>
                    <a:pt x="28" y="3"/>
                    <a:pt x="31" y="4"/>
                  </a:cubicBezTo>
                  <a:cubicBezTo>
                    <a:pt x="28" y="3"/>
                    <a:pt x="25" y="4"/>
                    <a:pt x="22" y="4"/>
                  </a:cubicBezTo>
                  <a:cubicBezTo>
                    <a:pt x="19" y="4"/>
                    <a:pt x="16" y="4"/>
                    <a:pt x="13" y="4"/>
                  </a:cubicBezTo>
                  <a:cubicBezTo>
                    <a:pt x="8" y="3"/>
                    <a:pt x="4" y="2"/>
                    <a:pt x="1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3696" y="1019"/>
              <a:ext cx="34" cy="30"/>
            </a:xfrm>
            <a:custGeom>
              <a:avLst/>
              <a:gdLst>
                <a:gd name="T0" fmla="*/ 50 w 30"/>
                <a:gd name="T1" fmla="*/ 1 h 26"/>
                <a:gd name="T2" fmla="*/ 23 w 30"/>
                <a:gd name="T3" fmla="*/ 14 h 26"/>
                <a:gd name="T4" fmla="*/ 10 w 30"/>
                <a:gd name="T5" fmla="*/ 27 h 26"/>
                <a:gd name="T6" fmla="*/ 0 w 30"/>
                <a:gd name="T7" fmla="*/ 46 h 26"/>
                <a:gd name="T8" fmla="*/ 2 w 30"/>
                <a:gd name="T9" fmla="*/ 33 h 26"/>
                <a:gd name="T10" fmla="*/ 9 w 30"/>
                <a:gd name="T11" fmla="*/ 24 h 26"/>
                <a:gd name="T12" fmla="*/ 22 w 30"/>
                <a:gd name="T13" fmla="*/ 12 h 26"/>
                <a:gd name="T14" fmla="*/ 48 w 3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26">
                  <a:moveTo>
                    <a:pt x="30" y="1"/>
                  </a:moveTo>
                  <a:cubicBezTo>
                    <a:pt x="25" y="3"/>
                    <a:pt x="19" y="4"/>
                    <a:pt x="14" y="8"/>
                  </a:cubicBezTo>
                  <a:cubicBezTo>
                    <a:pt x="11" y="10"/>
                    <a:pt x="8" y="12"/>
                    <a:pt x="6" y="15"/>
                  </a:cubicBezTo>
                  <a:cubicBezTo>
                    <a:pt x="4" y="18"/>
                    <a:pt x="2" y="22"/>
                    <a:pt x="0" y="26"/>
                  </a:cubicBezTo>
                  <a:cubicBezTo>
                    <a:pt x="0" y="24"/>
                    <a:pt x="1" y="21"/>
                    <a:pt x="2" y="19"/>
                  </a:cubicBezTo>
                  <a:cubicBezTo>
                    <a:pt x="3" y="17"/>
                    <a:pt x="4" y="16"/>
                    <a:pt x="5" y="14"/>
                  </a:cubicBezTo>
                  <a:cubicBezTo>
                    <a:pt x="8" y="11"/>
                    <a:pt x="10" y="10"/>
                    <a:pt x="13" y="7"/>
                  </a:cubicBezTo>
                  <a:cubicBezTo>
                    <a:pt x="18" y="4"/>
                    <a:pt x="23" y="1"/>
                    <a:pt x="29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630" y="1096"/>
              <a:ext cx="17" cy="43"/>
            </a:xfrm>
            <a:custGeom>
              <a:avLst/>
              <a:gdLst>
                <a:gd name="T0" fmla="*/ 27 w 14"/>
                <a:gd name="T1" fmla="*/ 0 h 37"/>
                <a:gd name="T2" fmla="*/ 16 w 14"/>
                <a:gd name="T3" fmla="*/ 22 h 37"/>
                <a:gd name="T4" fmla="*/ 18 w 14"/>
                <a:gd name="T5" fmla="*/ 44 h 37"/>
                <a:gd name="T6" fmla="*/ 30 w 14"/>
                <a:gd name="T7" fmla="*/ 58 h 37"/>
                <a:gd name="T8" fmla="*/ 23 w 14"/>
                <a:gd name="T9" fmla="*/ 67 h 37"/>
                <a:gd name="T10" fmla="*/ 11 w 14"/>
                <a:gd name="T11" fmla="*/ 49 h 37"/>
                <a:gd name="T12" fmla="*/ 1 w 14"/>
                <a:gd name="T13" fmla="*/ 42 h 37"/>
                <a:gd name="T14" fmla="*/ 1 w 14"/>
                <a:gd name="T15" fmla="*/ 33 h 37"/>
                <a:gd name="T16" fmla="*/ 7 w 14"/>
                <a:gd name="T17" fmla="*/ 16 h 37"/>
                <a:gd name="T18" fmla="*/ 23 w 14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37">
                  <a:moveTo>
                    <a:pt x="12" y="0"/>
                  </a:moveTo>
                  <a:cubicBezTo>
                    <a:pt x="10" y="3"/>
                    <a:pt x="8" y="8"/>
                    <a:pt x="7" y="12"/>
                  </a:cubicBezTo>
                  <a:cubicBezTo>
                    <a:pt x="5" y="16"/>
                    <a:pt x="5" y="20"/>
                    <a:pt x="8" y="24"/>
                  </a:cubicBezTo>
                  <a:cubicBezTo>
                    <a:pt x="9" y="27"/>
                    <a:pt x="13" y="29"/>
                    <a:pt x="14" y="32"/>
                  </a:cubicBezTo>
                  <a:cubicBezTo>
                    <a:pt x="14" y="34"/>
                    <a:pt x="12" y="36"/>
                    <a:pt x="11" y="37"/>
                  </a:cubicBezTo>
                  <a:cubicBezTo>
                    <a:pt x="9" y="34"/>
                    <a:pt x="8" y="30"/>
                    <a:pt x="5" y="27"/>
                  </a:cubicBezTo>
                  <a:cubicBezTo>
                    <a:pt x="3" y="26"/>
                    <a:pt x="2" y="25"/>
                    <a:pt x="1" y="23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4"/>
                    <a:pt x="1" y="11"/>
                    <a:pt x="3" y="9"/>
                  </a:cubicBezTo>
                  <a:cubicBezTo>
                    <a:pt x="6" y="6"/>
                    <a:pt x="8" y="3"/>
                    <a:pt x="11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683" y="1090"/>
              <a:ext cx="14" cy="32"/>
            </a:xfrm>
            <a:custGeom>
              <a:avLst/>
              <a:gdLst>
                <a:gd name="T0" fmla="*/ 0 w 12"/>
                <a:gd name="T1" fmla="*/ 0 h 28"/>
                <a:gd name="T2" fmla="*/ 13 w 12"/>
                <a:gd name="T3" fmla="*/ 24 h 28"/>
                <a:gd name="T4" fmla="*/ 8 w 12"/>
                <a:gd name="T5" fmla="*/ 48 h 28"/>
                <a:gd name="T6" fmla="*/ 22 w 12"/>
                <a:gd name="T7" fmla="*/ 21 h 28"/>
                <a:gd name="T8" fmla="*/ 15 w 12"/>
                <a:gd name="T9" fmla="*/ 8 h 28"/>
                <a:gd name="T10" fmla="*/ 8 w 12"/>
                <a:gd name="T11" fmla="*/ 1 h 28"/>
                <a:gd name="T12" fmla="*/ 7 w 12"/>
                <a:gd name="T13" fmla="*/ 1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cubicBezTo>
                    <a:pt x="5" y="4"/>
                    <a:pt x="6" y="8"/>
                    <a:pt x="7" y="14"/>
                  </a:cubicBezTo>
                  <a:cubicBezTo>
                    <a:pt x="8" y="19"/>
                    <a:pt x="5" y="23"/>
                    <a:pt x="4" y="28"/>
                  </a:cubicBezTo>
                  <a:cubicBezTo>
                    <a:pt x="9" y="25"/>
                    <a:pt x="12" y="18"/>
                    <a:pt x="12" y="12"/>
                  </a:cubicBezTo>
                  <a:cubicBezTo>
                    <a:pt x="12" y="9"/>
                    <a:pt x="11" y="6"/>
                    <a:pt x="8" y="4"/>
                  </a:cubicBezTo>
                  <a:cubicBezTo>
                    <a:pt x="7" y="3"/>
                    <a:pt x="6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687" y="1010"/>
              <a:ext cx="22" cy="74"/>
            </a:xfrm>
            <a:custGeom>
              <a:avLst/>
              <a:gdLst>
                <a:gd name="T0" fmla="*/ 14 w 19"/>
                <a:gd name="T1" fmla="*/ 8 h 64"/>
                <a:gd name="T2" fmla="*/ 8 w 19"/>
                <a:gd name="T3" fmla="*/ 20 h 64"/>
                <a:gd name="T4" fmla="*/ 2 w 19"/>
                <a:gd name="T5" fmla="*/ 31 h 64"/>
                <a:gd name="T6" fmla="*/ 0 w 19"/>
                <a:gd name="T7" fmla="*/ 60 h 64"/>
                <a:gd name="T8" fmla="*/ 3 w 19"/>
                <a:gd name="T9" fmla="*/ 91 h 64"/>
                <a:gd name="T10" fmla="*/ 16 w 19"/>
                <a:gd name="T11" fmla="*/ 114 h 64"/>
                <a:gd name="T12" fmla="*/ 14 w 19"/>
                <a:gd name="T13" fmla="*/ 87 h 64"/>
                <a:gd name="T14" fmla="*/ 16 w 19"/>
                <a:gd name="T15" fmla="*/ 59 h 64"/>
                <a:gd name="T16" fmla="*/ 20 w 19"/>
                <a:gd name="T17" fmla="*/ 45 h 64"/>
                <a:gd name="T18" fmla="*/ 27 w 19"/>
                <a:gd name="T19" fmla="*/ 32 h 64"/>
                <a:gd name="T20" fmla="*/ 23 w 19"/>
                <a:gd name="T21" fmla="*/ 29 h 64"/>
                <a:gd name="T22" fmla="*/ 25 w 19"/>
                <a:gd name="T23" fmla="*/ 23 h 64"/>
                <a:gd name="T24" fmla="*/ 31 w 19"/>
                <a:gd name="T25" fmla="*/ 9 h 64"/>
                <a:gd name="T26" fmla="*/ 16 w 19"/>
                <a:gd name="T27" fmla="*/ 3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64">
                  <a:moveTo>
                    <a:pt x="8" y="4"/>
                  </a:moveTo>
                  <a:cubicBezTo>
                    <a:pt x="7" y="4"/>
                    <a:pt x="5" y="9"/>
                    <a:pt x="4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0" y="40"/>
                    <a:pt x="1" y="46"/>
                    <a:pt x="3" y="51"/>
                  </a:cubicBezTo>
                  <a:cubicBezTo>
                    <a:pt x="4" y="54"/>
                    <a:pt x="5" y="63"/>
                    <a:pt x="9" y="64"/>
                  </a:cubicBezTo>
                  <a:cubicBezTo>
                    <a:pt x="11" y="59"/>
                    <a:pt x="8" y="53"/>
                    <a:pt x="8" y="48"/>
                  </a:cubicBezTo>
                  <a:cubicBezTo>
                    <a:pt x="7" y="42"/>
                    <a:pt x="7" y="38"/>
                    <a:pt x="9" y="33"/>
                  </a:cubicBezTo>
                  <a:cubicBezTo>
                    <a:pt x="9" y="30"/>
                    <a:pt x="10" y="28"/>
                    <a:pt x="11" y="25"/>
                  </a:cubicBezTo>
                  <a:cubicBezTo>
                    <a:pt x="13" y="24"/>
                    <a:pt x="16" y="20"/>
                    <a:pt x="15" y="18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3" y="15"/>
                    <a:pt x="14" y="14"/>
                    <a:pt x="14" y="13"/>
                  </a:cubicBezTo>
                  <a:cubicBezTo>
                    <a:pt x="16" y="10"/>
                    <a:pt x="19" y="8"/>
                    <a:pt x="17" y="5"/>
                  </a:cubicBezTo>
                  <a:cubicBezTo>
                    <a:pt x="15" y="3"/>
                    <a:pt x="10" y="0"/>
                    <a:pt x="9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3644" y="1075"/>
              <a:ext cx="31" cy="53"/>
            </a:xfrm>
            <a:custGeom>
              <a:avLst/>
              <a:gdLst>
                <a:gd name="T0" fmla="*/ 7 w 26"/>
                <a:gd name="T1" fmla="*/ 0 h 46"/>
                <a:gd name="T2" fmla="*/ 1 w 26"/>
                <a:gd name="T3" fmla="*/ 54 h 46"/>
                <a:gd name="T4" fmla="*/ 23 w 26"/>
                <a:gd name="T5" fmla="*/ 80 h 46"/>
                <a:gd name="T6" fmla="*/ 42 w 26"/>
                <a:gd name="T7" fmla="*/ 81 h 46"/>
                <a:gd name="T8" fmla="*/ 52 w 26"/>
                <a:gd name="T9" fmla="*/ 78 h 46"/>
                <a:gd name="T10" fmla="*/ 27 w 26"/>
                <a:gd name="T11" fmla="*/ 71 h 46"/>
                <a:gd name="T12" fmla="*/ 17 w 26"/>
                <a:gd name="T13" fmla="*/ 61 h 46"/>
                <a:gd name="T14" fmla="*/ 10 w 26"/>
                <a:gd name="T15" fmla="*/ 46 h 46"/>
                <a:gd name="T16" fmla="*/ 10 w 26"/>
                <a:gd name="T17" fmla="*/ 18 h 46"/>
                <a:gd name="T18" fmla="*/ 7 w 2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46">
                  <a:moveTo>
                    <a:pt x="3" y="0"/>
                  </a:moveTo>
                  <a:cubicBezTo>
                    <a:pt x="6" y="11"/>
                    <a:pt x="0" y="21"/>
                    <a:pt x="1" y="31"/>
                  </a:cubicBezTo>
                  <a:cubicBezTo>
                    <a:pt x="1" y="37"/>
                    <a:pt x="6" y="43"/>
                    <a:pt x="11" y="45"/>
                  </a:cubicBezTo>
                  <a:cubicBezTo>
                    <a:pt x="14" y="46"/>
                    <a:pt x="17" y="46"/>
                    <a:pt x="20" y="46"/>
                  </a:cubicBezTo>
                  <a:cubicBezTo>
                    <a:pt x="22" y="46"/>
                    <a:pt x="26" y="46"/>
                    <a:pt x="26" y="44"/>
                  </a:cubicBezTo>
                  <a:cubicBezTo>
                    <a:pt x="22" y="44"/>
                    <a:pt x="17" y="44"/>
                    <a:pt x="13" y="41"/>
                  </a:cubicBezTo>
                  <a:cubicBezTo>
                    <a:pt x="11" y="40"/>
                    <a:pt x="10" y="37"/>
                    <a:pt x="8" y="35"/>
                  </a:cubicBezTo>
                  <a:cubicBezTo>
                    <a:pt x="7" y="32"/>
                    <a:pt x="6" y="29"/>
                    <a:pt x="5" y="26"/>
                  </a:cubicBezTo>
                  <a:cubicBezTo>
                    <a:pt x="4" y="21"/>
                    <a:pt x="5" y="15"/>
                    <a:pt x="5" y="10"/>
                  </a:cubicBezTo>
                  <a:cubicBezTo>
                    <a:pt x="5" y="6"/>
                    <a:pt x="4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3620" y="1022"/>
              <a:ext cx="30" cy="63"/>
            </a:xfrm>
            <a:custGeom>
              <a:avLst/>
              <a:gdLst>
                <a:gd name="T0" fmla="*/ 0 w 26"/>
                <a:gd name="T1" fmla="*/ 1 h 55"/>
                <a:gd name="T2" fmla="*/ 23 w 26"/>
                <a:gd name="T3" fmla="*/ 21 h 55"/>
                <a:gd name="T4" fmla="*/ 32 w 26"/>
                <a:gd name="T5" fmla="*/ 44 h 55"/>
                <a:gd name="T6" fmla="*/ 44 w 26"/>
                <a:gd name="T7" fmla="*/ 94 h 55"/>
                <a:gd name="T8" fmla="*/ 33 w 26"/>
                <a:gd name="T9" fmla="*/ 29 h 55"/>
                <a:gd name="T10" fmla="*/ 18 w 26"/>
                <a:gd name="T11" fmla="*/ 9 h 55"/>
                <a:gd name="T12" fmla="*/ 9 w 26"/>
                <a:gd name="T13" fmla="*/ 1 h 55"/>
                <a:gd name="T14" fmla="*/ 1 w 26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55">
                  <a:moveTo>
                    <a:pt x="0" y="1"/>
                  </a:moveTo>
                  <a:cubicBezTo>
                    <a:pt x="5" y="1"/>
                    <a:pt x="11" y="8"/>
                    <a:pt x="13" y="12"/>
                  </a:cubicBezTo>
                  <a:cubicBezTo>
                    <a:pt x="15" y="16"/>
                    <a:pt x="17" y="20"/>
                    <a:pt x="18" y="25"/>
                  </a:cubicBezTo>
                  <a:cubicBezTo>
                    <a:pt x="22" y="35"/>
                    <a:pt x="25" y="44"/>
                    <a:pt x="25" y="55"/>
                  </a:cubicBezTo>
                  <a:cubicBezTo>
                    <a:pt x="26" y="42"/>
                    <a:pt x="25" y="29"/>
                    <a:pt x="19" y="17"/>
                  </a:cubicBezTo>
                  <a:cubicBezTo>
                    <a:pt x="17" y="12"/>
                    <a:pt x="15" y="8"/>
                    <a:pt x="10" y="5"/>
                  </a:cubicBez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3636" y="1088"/>
              <a:ext cx="14" cy="51"/>
            </a:xfrm>
            <a:custGeom>
              <a:avLst/>
              <a:gdLst>
                <a:gd name="T0" fmla="*/ 19 w 12"/>
                <a:gd name="T1" fmla="*/ 0 h 44"/>
                <a:gd name="T2" fmla="*/ 13 w 12"/>
                <a:gd name="T3" fmla="*/ 35 h 44"/>
                <a:gd name="T4" fmla="*/ 18 w 12"/>
                <a:gd name="T5" fmla="*/ 48 h 44"/>
                <a:gd name="T6" fmla="*/ 22 w 12"/>
                <a:gd name="T7" fmla="*/ 58 h 44"/>
                <a:gd name="T8" fmla="*/ 21 w 12"/>
                <a:gd name="T9" fmla="*/ 59 h 44"/>
                <a:gd name="T10" fmla="*/ 19 w 12"/>
                <a:gd name="T11" fmla="*/ 66 h 44"/>
                <a:gd name="T12" fmla="*/ 11 w 12"/>
                <a:gd name="T13" fmla="*/ 78 h 44"/>
                <a:gd name="T14" fmla="*/ 8 w 12"/>
                <a:gd name="T15" fmla="*/ 71 h 44"/>
                <a:gd name="T16" fmla="*/ 2 w 12"/>
                <a:gd name="T17" fmla="*/ 58 h 44"/>
                <a:gd name="T18" fmla="*/ 1 w 12"/>
                <a:gd name="T19" fmla="*/ 35 h 44"/>
                <a:gd name="T20" fmla="*/ 9 w 12"/>
                <a:gd name="T21" fmla="*/ 14 h 44"/>
                <a:gd name="T22" fmla="*/ 18 w 12"/>
                <a:gd name="T23" fmla="*/ 1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44">
                  <a:moveTo>
                    <a:pt x="10" y="0"/>
                  </a:moveTo>
                  <a:cubicBezTo>
                    <a:pt x="8" y="6"/>
                    <a:pt x="6" y="12"/>
                    <a:pt x="7" y="19"/>
                  </a:cubicBezTo>
                  <a:cubicBezTo>
                    <a:pt x="8" y="21"/>
                    <a:pt x="9" y="24"/>
                    <a:pt x="9" y="26"/>
                  </a:cubicBezTo>
                  <a:cubicBezTo>
                    <a:pt x="10" y="28"/>
                    <a:pt x="12" y="30"/>
                    <a:pt x="12" y="32"/>
                  </a:cubicBezTo>
                  <a:cubicBezTo>
                    <a:pt x="12" y="32"/>
                    <a:pt x="11" y="33"/>
                    <a:pt x="11" y="33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8"/>
                    <a:pt x="9" y="43"/>
                    <a:pt x="6" y="43"/>
                  </a:cubicBezTo>
                  <a:cubicBezTo>
                    <a:pt x="5" y="44"/>
                    <a:pt x="4" y="41"/>
                    <a:pt x="4" y="40"/>
                  </a:cubicBezTo>
                  <a:cubicBezTo>
                    <a:pt x="3" y="37"/>
                    <a:pt x="3" y="35"/>
                    <a:pt x="2" y="32"/>
                  </a:cubicBezTo>
                  <a:cubicBezTo>
                    <a:pt x="0" y="28"/>
                    <a:pt x="0" y="24"/>
                    <a:pt x="1" y="19"/>
                  </a:cubicBezTo>
                  <a:cubicBezTo>
                    <a:pt x="2" y="16"/>
                    <a:pt x="4" y="12"/>
                    <a:pt x="5" y="8"/>
                  </a:cubicBezTo>
                  <a:cubicBezTo>
                    <a:pt x="6" y="6"/>
                    <a:pt x="7" y="3"/>
                    <a:pt x="9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696" y="1001"/>
              <a:ext cx="46" cy="25"/>
            </a:xfrm>
            <a:custGeom>
              <a:avLst/>
              <a:gdLst>
                <a:gd name="T0" fmla="*/ 10 w 40"/>
                <a:gd name="T1" fmla="*/ 36 h 22"/>
                <a:gd name="T2" fmla="*/ 51 w 40"/>
                <a:gd name="T3" fmla="*/ 17 h 22"/>
                <a:gd name="T4" fmla="*/ 69 w 40"/>
                <a:gd name="T5" fmla="*/ 10 h 22"/>
                <a:gd name="T6" fmla="*/ 61 w 40"/>
                <a:gd name="T7" fmla="*/ 1 h 22"/>
                <a:gd name="T8" fmla="*/ 37 w 40"/>
                <a:gd name="T9" fmla="*/ 2 h 22"/>
                <a:gd name="T10" fmla="*/ 20 w 40"/>
                <a:gd name="T11" fmla="*/ 10 h 22"/>
                <a:gd name="T12" fmla="*/ 8 w 40"/>
                <a:gd name="T13" fmla="*/ 17 h 22"/>
                <a:gd name="T14" fmla="*/ 1 w 40"/>
                <a:gd name="T15" fmla="*/ 34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22">
                  <a:moveTo>
                    <a:pt x="6" y="22"/>
                  </a:moveTo>
                  <a:cubicBezTo>
                    <a:pt x="12" y="16"/>
                    <a:pt x="21" y="12"/>
                    <a:pt x="29" y="10"/>
                  </a:cubicBezTo>
                  <a:cubicBezTo>
                    <a:pt x="32" y="9"/>
                    <a:pt x="39" y="9"/>
                    <a:pt x="39" y="6"/>
                  </a:cubicBezTo>
                  <a:cubicBezTo>
                    <a:pt x="40" y="3"/>
                    <a:pt x="36" y="2"/>
                    <a:pt x="35" y="1"/>
                  </a:cubicBezTo>
                  <a:cubicBezTo>
                    <a:pt x="30" y="0"/>
                    <a:pt x="26" y="1"/>
                    <a:pt x="21" y="2"/>
                  </a:cubicBezTo>
                  <a:cubicBezTo>
                    <a:pt x="17" y="3"/>
                    <a:pt x="14" y="3"/>
                    <a:pt x="11" y="6"/>
                  </a:cubicBezTo>
                  <a:cubicBezTo>
                    <a:pt x="8" y="7"/>
                    <a:pt x="6" y="8"/>
                    <a:pt x="4" y="10"/>
                  </a:cubicBezTo>
                  <a:cubicBezTo>
                    <a:pt x="0" y="11"/>
                    <a:pt x="0" y="16"/>
                    <a:pt x="1" y="2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3628" y="1114"/>
              <a:ext cx="18" cy="27"/>
            </a:xfrm>
            <a:custGeom>
              <a:avLst/>
              <a:gdLst>
                <a:gd name="T0" fmla="*/ 0 w 15"/>
                <a:gd name="T1" fmla="*/ 9 h 23"/>
                <a:gd name="T2" fmla="*/ 10 w 15"/>
                <a:gd name="T3" fmla="*/ 2 h 23"/>
                <a:gd name="T4" fmla="*/ 19 w 15"/>
                <a:gd name="T5" fmla="*/ 15 h 23"/>
                <a:gd name="T6" fmla="*/ 24 w 15"/>
                <a:gd name="T7" fmla="*/ 42 h 23"/>
                <a:gd name="T8" fmla="*/ 1 w 15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0" y="5"/>
                  </a:moveTo>
                  <a:cubicBezTo>
                    <a:pt x="0" y="2"/>
                    <a:pt x="3" y="0"/>
                    <a:pt x="5" y="2"/>
                  </a:cubicBezTo>
                  <a:cubicBezTo>
                    <a:pt x="6" y="2"/>
                    <a:pt x="8" y="7"/>
                    <a:pt x="9" y="8"/>
                  </a:cubicBezTo>
                  <a:cubicBezTo>
                    <a:pt x="11" y="12"/>
                    <a:pt x="15" y="18"/>
                    <a:pt x="12" y="22"/>
                  </a:cubicBezTo>
                  <a:cubicBezTo>
                    <a:pt x="8" y="23"/>
                    <a:pt x="1" y="15"/>
                    <a:pt x="1" y="11"/>
                  </a:cubicBezTo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7" name="Freeform 150"/>
            <p:cNvSpPr>
              <a:spLocks/>
            </p:cNvSpPr>
            <p:nvPr/>
          </p:nvSpPr>
          <p:spPr bwMode="auto">
            <a:xfrm>
              <a:off x="3586" y="1143"/>
              <a:ext cx="21" cy="52"/>
            </a:xfrm>
            <a:custGeom>
              <a:avLst/>
              <a:gdLst>
                <a:gd name="T0" fmla="*/ 34 w 18"/>
                <a:gd name="T1" fmla="*/ 0 h 45"/>
                <a:gd name="T2" fmla="*/ 13 w 18"/>
                <a:gd name="T3" fmla="*/ 37 h 45"/>
                <a:gd name="T4" fmla="*/ 21 w 18"/>
                <a:gd name="T5" fmla="*/ 80 h 45"/>
                <a:gd name="T6" fmla="*/ 32 w 18"/>
                <a:gd name="T7" fmla="*/ 2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5">
                  <a:moveTo>
                    <a:pt x="18" y="0"/>
                  </a:moveTo>
                  <a:cubicBezTo>
                    <a:pt x="16" y="8"/>
                    <a:pt x="9" y="14"/>
                    <a:pt x="7" y="21"/>
                  </a:cubicBezTo>
                  <a:cubicBezTo>
                    <a:pt x="5" y="29"/>
                    <a:pt x="8" y="37"/>
                    <a:pt x="11" y="45"/>
                  </a:cubicBezTo>
                  <a:cubicBezTo>
                    <a:pt x="0" y="32"/>
                    <a:pt x="8" y="12"/>
                    <a:pt x="1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8" name="Freeform 151"/>
            <p:cNvSpPr>
              <a:spLocks/>
            </p:cNvSpPr>
            <p:nvPr/>
          </p:nvSpPr>
          <p:spPr bwMode="auto">
            <a:xfrm>
              <a:off x="3531" y="1068"/>
              <a:ext cx="22" cy="10"/>
            </a:xfrm>
            <a:custGeom>
              <a:avLst/>
              <a:gdLst>
                <a:gd name="T0" fmla="*/ 0 w 19"/>
                <a:gd name="T1" fmla="*/ 0 h 9"/>
                <a:gd name="T2" fmla="*/ 34 w 19"/>
                <a:gd name="T3" fmla="*/ 13 h 9"/>
                <a:gd name="T4" fmla="*/ 16 w 19"/>
                <a:gd name="T5" fmla="*/ 11 h 9"/>
                <a:gd name="T6" fmla="*/ 2 w 19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7" y="2"/>
                    <a:pt x="12" y="8"/>
                    <a:pt x="19" y="9"/>
                  </a:cubicBezTo>
                  <a:cubicBezTo>
                    <a:pt x="15" y="9"/>
                    <a:pt x="13" y="9"/>
                    <a:pt x="9" y="7"/>
                  </a:cubicBezTo>
                  <a:cubicBezTo>
                    <a:pt x="6" y="6"/>
                    <a:pt x="5" y="3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9" name="Freeform 152"/>
            <p:cNvSpPr>
              <a:spLocks/>
            </p:cNvSpPr>
            <p:nvPr/>
          </p:nvSpPr>
          <p:spPr bwMode="auto">
            <a:xfrm>
              <a:off x="3766" y="1037"/>
              <a:ext cx="15" cy="13"/>
            </a:xfrm>
            <a:custGeom>
              <a:avLst/>
              <a:gdLst>
                <a:gd name="T0" fmla="*/ 0 w 13"/>
                <a:gd name="T1" fmla="*/ 15 h 12"/>
                <a:gd name="T2" fmla="*/ 10 w 13"/>
                <a:gd name="T3" fmla="*/ 10 h 12"/>
                <a:gd name="T4" fmla="*/ 23 w 13"/>
                <a:gd name="T5" fmla="*/ 0 h 12"/>
                <a:gd name="T6" fmla="*/ 1 w 13"/>
                <a:gd name="T7" fmla="*/ 1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0" y="11"/>
                  </a:moveTo>
                  <a:cubicBezTo>
                    <a:pt x="2" y="11"/>
                    <a:pt x="4" y="8"/>
                    <a:pt x="6" y="6"/>
                  </a:cubicBezTo>
                  <a:cubicBezTo>
                    <a:pt x="8" y="3"/>
                    <a:pt x="11" y="2"/>
                    <a:pt x="13" y="0"/>
                  </a:cubicBezTo>
                  <a:cubicBezTo>
                    <a:pt x="10" y="6"/>
                    <a:pt x="7" y="9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0" name="Freeform 153"/>
            <p:cNvSpPr>
              <a:spLocks/>
            </p:cNvSpPr>
            <p:nvPr/>
          </p:nvSpPr>
          <p:spPr bwMode="auto">
            <a:xfrm>
              <a:off x="3519" y="1026"/>
              <a:ext cx="35" cy="26"/>
            </a:xfrm>
            <a:custGeom>
              <a:avLst/>
              <a:gdLst>
                <a:gd name="T0" fmla="*/ 7 w 30"/>
                <a:gd name="T1" fmla="*/ 28 h 22"/>
                <a:gd name="T2" fmla="*/ 37 w 30"/>
                <a:gd name="T3" fmla="*/ 7 h 22"/>
                <a:gd name="T4" fmla="*/ 56 w 30"/>
                <a:gd name="T5" fmla="*/ 2 h 22"/>
                <a:gd name="T6" fmla="*/ 35 w 30"/>
                <a:gd name="T7" fmla="*/ 15 h 22"/>
                <a:gd name="T8" fmla="*/ 0 w 30"/>
                <a:gd name="T9" fmla="*/ 4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2">
                  <a:moveTo>
                    <a:pt x="3" y="14"/>
                  </a:moveTo>
                  <a:cubicBezTo>
                    <a:pt x="8" y="10"/>
                    <a:pt x="14" y="6"/>
                    <a:pt x="20" y="3"/>
                  </a:cubicBezTo>
                  <a:cubicBezTo>
                    <a:pt x="22" y="2"/>
                    <a:pt x="27" y="0"/>
                    <a:pt x="30" y="2"/>
                  </a:cubicBezTo>
                  <a:cubicBezTo>
                    <a:pt x="27" y="5"/>
                    <a:pt x="22" y="7"/>
                    <a:pt x="19" y="8"/>
                  </a:cubicBezTo>
                  <a:cubicBezTo>
                    <a:pt x="11" y="12"/>
                    <a:pt x="6" y="16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1" name="Freeform 154"/>
            <p:cNvSpPr>
              <a:spLocks/>
            </p:cNvSpPr>
            <p:nvPr/>
          </p:nvSpPr>
          <p:spPr bwMode="auto">
            <a:xfrm>
              <a:off x="3758" y="1002"/>
              <a:ext cx="30" cy="11"/>
            </a:xfrm>
            <a:custGeom>
              <a:avLst/>
              <a:gdLst>
                <a:gd name="T0" fmla="*/ 0 w 26"/>
                <a:gd name="T1" fmla="*/ 0 h 10"/>
                <a:gd name="T2" fmla="*/ 46 w 26"/>
                <a:gd name="T3" fmla="*/ 14 h 10"/>
                <a:gd name="T4" fmla="*/ 21 w 26"/>
                <a:gd name="T5" fmla="*/ 1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cubicBezTo>
                    <a:pt x="6" y="1"/>
                    <a:pt x="23" y="2"/>
                    <a:pt x="26" y="10"/>
                  </a:cubicBezTo>
                  <a:cubicBezTo>
                    <a:pt x="22" y="10"/>
                    <a:pt x="16" y="9"/>
                    <a:pt x="1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2" name="Freeform 155"/>
            <p:cNvSpPr>
              <a:spLocks/>
            </p:cNvSpPr>
            <p:nvPr/>
          </p:nvSpPr>
          <p:spPr bwMode="auto">
            <a:xfrm>
              <a:off x="3505" y="1118"/>
              <a:ext cx="66" cy="111"/>
            </a:xfrm>
            <a:custGeom>
              <a:avLst/>
              <a:gdLst>
                <a:gd name="T0" fmla="*/ 0 w 57"/>
                <a:gd name="T1" fmla="*/ 0 h 96"/>
                <a:gd name="T2" fmla="*/ 102 w 57"/>
                <a:gd name="T3" fmla="*/ 171 h 96"/>
                <a:gd name="T4" fmla="*/ 0 w 57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6">
                  <a:moveTo>
                    <a:pt x="0" y="0"/>
                  </a:moveTo>
                  <a:cubicBezTo>
                    <a:pt x="0" y="0"/>
                    <a:pt x="18" y="64"/>
                    <a:pt x="57" y="96"/>
                  </a:cubicBezTo>
                  <a:cubicBezTo>
                    <a:pt x="57" y="96"/>
                    <a:pt x="14" y="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3" name="Freeform 156"/>
            <p:cNvSpPr>
              <a:spLocks/>
            </p:cNvSpPr>
            <p:nvPr/>
          </p:nvSpPr>
          <p:spPr bwMode="auto">
            <a:xfrm>
              <a:off x="3587" y="1244"/>
              <a:ext cx="90" cy="41"/>
            </a:xfrm>
            <a:custGeom>
              <a:avLst/>
              <a:gdLst>
                <a:gd name="T0" fmla="*/ 0 w 77"/>
                <a:gd name="T1" fmla="*/ 0 h 35"/>
                <a:gd name="T2" fmla="*/ 144 w 77"/>
                <a:gd name="T3" fmla="*/ 66 h 35"/>
                <a:gd name="T4" fmla="*/ 0 w 77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35">
                  <a:moveTo>
                    <a:pt x="0" y="0"/>
                  </a:moveTo>
                  <a:cubicBezTo>
                    <a:pt x="0" y="0"/>
                    <a:pt x="39" y="35"/>
                    <a:pt x="77" y="35"/>
                  </a:cubicBezTo>
                  <a:cubicBezTo>
                    <a:pt x="77" y="35"/>
                    <a:pt x="34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4" name="Freeform 157"/>
            <p:cNvSpPr>
              <a:spLocks/>
            </p:cNvSpPr>
            <p:nvPr/>
          </p:nvSpPr>
          <p:spPr bwMode="auto">
            <a:xfrm>
              <a:off x="3781" y="1049"/>
              <a:ext cx="39" cy="153"/>
            </a:xfrm>
            <a:custGeom>
              <a:avLst/>
              <a:gdLst>
                <a:gd name="T0" fmla="*/ 64 w 33"/>
                <a:gd name="T1" fmla="*/ 0 h 132"/>
                <a:gd name="T2" fmla="*/ 0 w 33"/>
                <a:gd name="T3" fmla="*/ 238 h 132"/>
                <a:gd name="T4" fmla="*/ 64 w 33"/>
                <a:gd name="T5" fmla="*/ 0 h 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32">
                  <a:moveTo>
                    <a:pt x="33" y="0"/>
                  </a:moveTo>
                  <a:cubicBezTo>
                    <a:pt x="33" y="0"/>
                    <a:pt x="27" y="92"/>
                    <a:pt x="0" y="132"/>
                  </a:cubicBezTo>
                  <a:cubicBezTo>
                    <a:pt x="0" y="132"/>
                    <a:pt x="22" y="89"/>
                    <a:pt x="33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5" name="Freeform 158"/>
            <p:cNvSpPr>
              <a:spLocks/>
            </p:cNvSpPr>
            <p:nvPr/>
          </p:nvSpPr>
          <p:spPr bwMode="auto">
            <a:xfrm>
              <a:off x="3736" y="1042"/>
              <a:ext cx="70" cy="65"/>
            </a:xfrm>
            <a:custGeom>
              <a:avLst/>
              <a:gdLst>
                <a:gd name="T0" fmla="*/ 54 w 60"/>
                <a:gd name="T1" fmla="*/ 35 h 56"/>
                <a:gd name="T2" fmla="*/ 25 w 60"/>
                <a:gd name="T3" fmla="*/ 45 h 56"/>
                <a:gd name="T4" fmla="*/ 2 w 60"/>
                <a:gd name="T5" fmla="*/ 70 h 56"/>
                <a:gd name="T6" fmla="*/ 67 w 60"/>
                <a:gd name="T7" fmla="*/ 78 h 56"/>
                <a:gd name="T8" fmla="*/ 104 w 60"/>
                <a:gd name="T9" fmla="*/ 20 h 56"/>
                <a:gd name="T10" fmla="*/ 82 w 60"/>
                <a:gd name="T11" fmla="*/ 1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56">
                  <a:moveTo>
                    <a:pt x="28" y="19"/>
                  </a:moveTo>
                  <a:cubicBezTo>
                    <a:pt x="25" y="17"/>
                    <a:pt x="16" y="23"/>
                    <a:pt x="13" y="25"/>
                  </a:cubicBezTo>
                  <a:cubicBezTo>
                    <a:pt x="8" y="28"/>
                    <a:pt x="3" y="32"/>
                    <a:pt x="2" y="39"/>
                  </a:cubicBezTo>
                  <a:cubicBezTo>
                    <a:pt x="0" y="56"/>
                    <a:pt x="29" y="48"/>
                    <a:pt x="36" y="43"/>
                  </a:cubicBezTo>
                  <a:cubicBezTo>
                    <a:pt x="46" y="37"/>
                    <a:pt x="60" y="24"/>
                    <a:pt x="56" y="11"/>
                  </a:cubicBezTo>
                  <a:cubicBezTo>
                    <a:pt x="55" y="7"/>
                    <a:pt x="47" y="0"/>
                    <a:pt x="44" y="6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6" name="Freeform 159"/>
            <p:cNvSpPr>
              <a:spLocks/>
            </p:cNvSpPr>
            <p:nvPr/>
          </p:nvSpPr>
          <p:spPr bwMode="auto">
            <a:xfrm>
              <a:off x="3506" y="1079"/>
              <a:ext cx="71" cy="68"/>
            </a:xfrm>
            <a:custGeom>
              <a:avLst/>
              <a:gdLst>
                <a:gd name="T0" fmla="*/ 99 w 61"/>
                <a:gd name="T1" fmla="*/ 29 h 58"/>
                <a:gd name="T2" fmla="*/ 41 w 61"/>
                <a:gd name="T3" fmla="*/ 19 h 58"/>
                <a:gd name="T4" fmla="*/ 1 w 61"/>
                <a:gd name="T5" fmla="*/ 26 h 58"/>
                <a:gd name="T6" fmla="*/ 49 w 61"/>
                <a:gd name="T7" fmla="*/ 96 h 58"/>
                <a:gd name="T8" fmla="*/ 113 w 61"/>
                <a:gd name="T9" fmla="*/ 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58">
                  <a:moveTo>
                    <a:pt x="54" y="15"/>
                  </a:moveTo>
                  <a:cubicBezTo>
                    <a:pt x="42" y="19"/>
                    <a:pt x="33" y="16"/>
                    <a:pt x="22" y="10"/>
                  </a:cubicBezTo>
                  <a:cubicBezTo>
                    <a:pt x="14" y="5"/>
                    <a:pt x="0" y="0"/>
                    <a:pt x="1" y="14"/>
                  </a:cubicBezTo>
                  <a:cubicBezTo>
                    <a:pt x="2" y="29"/>
                    <a:pt x="12" y="45"/>
                    <a:pt x="27" y="51"/>
                  </a:cubicBezTo>
                  <a:cubicBezTo>
                    <a:pt x="42" y="58"/>
                    <a:pt x="57" y="47"/>
                    <a:pt x="61" y="33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7" name="Freeform 160"/>
            <p:cNvSpPr>
              <a:spLocks/>
            </p:cNvSpPr>
            <p:nvPr/>
          </p:nvSpPr>
          <p:spPr bwMode="auto">
            <a:xfrm>
              <a:off x="3483" y="887"/>
              <a:ext cx="49" cy="187"/>
            </a:xfrm>
            <a:custGeom>
              <a:avLst/>
              <a:gdLst>
                <a:gd name="T0" fmla="*/ 78 w 42"/>
                <a:gd name="T1" fmla="*/ 2 h 161"/>
                <a:gd name="T2" fmla="*/ 74 w 42"/>
                <a:gd name="T3" fmla="*/ 44 h 161"/>
                <a:gd name="T4" fmla="*/ 74 w 42"/>
                <a:gd name="T5" fmla="*/ 100 h 161"/>
                <a:gd name="T6" fmla="*/ 57 w 42"/>
                <a:gd name="T7" fmla="*/ 136 h 161"/>
                <a:gd name="T8" fmla="*/ 46 w 42"/>
                <a:gd name="T9" fmla="*/ 184 h 161"/>
                <a:gd name="T10" fmla="*/ 26 w 42"/>
                <a:gd name="T11" fmla="*/ 293 h 161"/>
                <a:gd name="T12" fmla="*/ 8 w 42"/>
                <a:gd name="T13" fmla="*/ 242 h 161"/>
                <a:gd name="T14" fmla="*/ 2 w 42"/>
                <a:gd name="T15" fmla="*/ 207 h 161"/>
                <a:gd name="T16" fmla="*/ 11 w 42"/>
                <a:gd name="T17" fmla="*/ 217 h 161"/>
                <a:gd name="T18" fmla="*/ 11 w 42"/>
                <a:gd name="T19" fmla="*/ 210 h 161"/>
                <a:gd name="T20" fmla="*/ 21 w 42"/>
                <a:gd name="T21" fmla="*/ 216 h 161"/>
                <a:gd name="T22" fmla="*/ 26 w 42"/>
                <a:gd name="T23" fmla="*/ 165 h 161"/>
                <a:gd name="T24" fmla="*/ 37 w 42"/>
                <a:gd name="T25" fmla="*/ 151 h 161"/>
                <a:gd name="T26" fmla="*/ 37 w 42"/>
                <a:gd name="T27" fmla="*/ 123 h 161"/>
                <a:gd name="T28" fmla="*/ 41 w 42"/>
                <a:gd name="T29" fmla="*/ 99 h 161"/>
                <a:gd name="T30" fmla="*/ 48 w 42"/>
                <a:gd name="T31" fmla="*/ 91 h 161"/>
                <a:gd name="T32" fmla="*/ 55 w 42"/>
                <a:gd name="T33" fmla="*/ 75 h 161"/>
                <a:gd name="T34" fmla="*/ 74 w 42"/>
                <a:gd name="T35" fmla="*/ 0 h 1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161">
                  <a:moveTo>
                    <a:pt x="42" y="2"/>
                  </a:moveTo>
                  <a:cubicBezTo>
                    <a:pt x="40" y="9"/>
                    <a:pt x="39" y="16"/>
                    <a:pt x="39" y="24"/>
                  </a:cubicBezTo>
                  <a:cubicBezTo>
                    <a:pt x="38" y="34"/>
                    <a:pt x="40" y="45"/>
                    <a:pt x="39" y="55"/>
                  </a:cubicBezTo>
                  <a:cubicBezTo>
                    <a:pt x="31" y="54"/>
                    <a:pt x="32" y="69"/>
                    <a:pt x="31" y="75"/>
                  </a:cubicBezTo>
                  <a:cubicBezTo>
                    <a:pt x="28" y="84"/>
                    <a:pt x="27" y="93"/>
                    <a:pt x="24" y="101"/>
                  </a:cubicBezTo>
                  <a:cubicBezTo>
                    <a:pt x="17" y="120"/>
                    <a:pt x="10" y="141"/>
                    <a:pt x="14" y="161"/>
                  </a:cubicBezTo>
                  <a:cubicBezTo>
                    <a:pt x="11" y="152"/>
                    <a:pt x="6" y="143"/>
                    <a:pt x="4" y="133"/>
                  </a:cubicBezTo>
                  <a:cubicBezTo>
                    <a:pt x="3" y="127"/>
                    <a:pt x="0" y="120"/>
                    <a:pt x="2" y="114"/>
                  </a:cubicBezTo>
                  <a:cubicBezTo>
                    <a:pt x="4" y="115"/>
                    <a:pt x="5" y="118"/>
                    <a:pt x="6" y="120"/>
                  </a:cubicBezTo>
                  <a:cubicBezTo>
                    <a:pt x="6" y="118"/>
                    <a:pt x="6" y="117"/>
                    <a:pt x="6" y="115"/>
                  </a:cubicBezTo>
                  <a:cubicBezTo>
                    <a:pt x="8" y="116"/>
                    <a:pt x="9" y="118"/>
                    <a:pt x="11" y="119"/>
                  </a:cubicBezTo>
                  <a:cubicBezTo>
                    <a:pt x="16" y="111"/>
                    <a:pt x="9" y="97"/>
                    <a:pt x="14" y="90"/>
                  </a:cubicBezTo>
                  <a:cubicBezTo>
                    <a:pt x="17" y="87"/>
                    <a:pt x="19" y="90"/>
                    <a:pt x="20" y="83"/>
                  </a:cubicBezTo>
                  <a:cubicBezTo>
                    <a:pt x="20" y="78"/>
                    <a:pt x="20" y="72"/>
                    <a:pt x="20" y="67"/>
                  </a:cubicBezTo>
                  <a:cubicBezTo>
                    <a:pt x="20" y="63"/>
                    <a:pt x="19" y="57"/>
                    <a:pt x="22" y="54"/>
                  </a:cubicBezTo>
                  <a:cubicBezTo>
                    <a:pt x="23" y="52"/>
                    <a:pt x="24" y="52"/>
                    <a:pt x="26" y="50"/>
                  </a:cubicBezTo>
                  <a:cubicBezTo>
                    <a:pt x="28" y="48"/>
                    <a:pt x="28" y="44"/>
                    <a:pt x="29" y="41"/>
                  </a:cubicBezTo>
                  <a:cubicBezTo>
                    <a:pt x="31" y="27"/>
                    <a:pt x="33" y="12"/>
                    <a:pt x="39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8" name="Freeform 161"/>
            <p:cNvSpPr>
              <a:spLocks/>
            </p:cNvSpPr>
            <p:nvPr/>
          </p:nvSpPr>
          <p:spPr bwMode="auto">
            <a:xfrm>
              <a:off x="3529" y="890"/>
              <a:ext cx="53" cy="72"/>
            </a:xfrm>
            <a:custGeom>
              <a:avLst/>
              <a:gdLst>
                <a:gd name="T0" fmla="*/ 0 w 45"/>
                <a:gd name="T1" fmla="*/ 0 h 62"/>
                <a:gd name="T2" fmla="*/ 9 w 45"/>
                <a:gd name="T3" fmla="*/ 56 h 62"/>
                <a:gd name="T4" fmla="*/ 37 w 45"/>
                <a:gd name="T5" fmla="*/ 101 h 62"/>
                <a:gd name="T6" fmla="*/ 37 w 45"/>
                <a:gd name="T7" fmla="*/ 98 h 62"/>
                <a:gd name="T8" fmla="*/ 65 w 45"/>
                <a:gd name="T9" fmla="*/ 114 h 62"/>
                <a:gd name="T10" fmla="*/ 65 w 45"/>
                <a:gd name="T11" fmla="*/ 109 h 62"/>
                <a:gd name="T12" fmla="*/ 86 w 45"/>
                <a:gd name="T13" fmla="*/ 114 h 62"/>
                <a:gd name="T14" fmla="*/ 45 w 45"/>
                <a:gd name="T15" fmla="*/ 77 h 62"/>
                <a:gd name="T16" fmla="*/ 45 w 45"/>
                <a:gd name="T17" fmla="*/ 86 h 62"/>
                <a:gd name="T18" fmla="*/ 15 w 45"/>
                <a:gd name="T19" fmla="*/ 51 h 62"/>
                <a:gd name="T20" fmla="*/ 2 w 45"/>
                <a:gd name="T21" fmla="*/ 1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62">
                  <a:moveTo>
                    <a:pt x="0" y="0"/>
                  </a:moveTo>
                  <a:cubicBezTo>
                    <a:pt x="0" y="10"/>
                    <a:pt x="2" y="20"/>
                    <a:pt x="5" y="30"/>
                  </a:cubicBezTo>
                  <a:cubicBezTo>
                    <a:pt x="8" y="37"/>
                    <a:pt x="12" y="51"/>
                    <a:pt x="19" y="56"/>
                  </a:cubicBezTo>
                  <a:cubicBezTo>
                    <a:pt x="18" y="55"/>
                    <a:pt x="19" y="54"/>
                    <a:pt x="19" y="53"/>
                  </a:cubicBezTo>
                  <a:cubicBezTo>
                    <a:pt x="24" y="56"/>
                    <a:pt x="28" y="62"/>
                    <a:pt x="34" y="62"/>
                  </a:cubicBezTo>
                  <a:cubicBezTo>
                    <a:pt x="34" y="61"/>
                    <a:pt x="34" y="61"/>
                    <a:pt x="34" y="60"/>
                  </a:cubicBezTo>
                  <a:cubicBezTo>
                    <a:pt x="37" y="61"/>
                    <a:pt x="42" y="62"/>
                    <a:pt x="45" y="62"/>
                  </a:cubicBezTo>
                  <a:cubicBezTo>
                    <a:pt x="35" y="60"/>
                    <a:pt x="28" y="51"/>
                    <a:pt x="23" y="42"/>
                  </a:cubicBezTo>
                  <a:cubicBezTo>
                    <a:pt x="23" y="44"/>
                    <a:pt x="24" y="46"/>
                    <a:pt x="23" y="47"/>
                  </a:cubicBezTo>
                  <a:cubicBezTo>
                    <a:pt x="15" y="46"/>
                    <a:pt x="11" y="35"/>
                    <a:pt x="8" y="28"/>
                  </a:cubicBezTo>
                  <a:cubicBezTo>
                    <a:pt x="5" y="20"/>
                    <a:pt x="2" y="10"/>
                    <a:pt x="2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9" name="Freeform 162"/>
            <p:cNvSpPr>
              <a:spLocks/>
            </p:cNvSpPr>
            <p:nvPr/>
          </p:nvSpPr>
          <p:spPr bwMode="auto">
            <a:xfrm>
              <a:off x="3510" y="1005"/>
              <a:ext cx="55" cy="42"/>
            </a:xfrm>
            <a:custGeom>
              <a:avLst/>
              <a:gdLst>
                <a:gd name="T0" fmla="*/ 1 w 48"/>
                <a:gd name="T1" fmla="*/ 67 h 36"/>
                <a:gd name="T2" fmla="*/ 39 w 48"/>
                <a:gd name="T3" fmla="*/ 29 h 36"/>
                <a:gd name="T4" fmla="*/ 83 w 48"/>
                <a:gd name="T5" fmla="*/ 1 h 36"/>
                <a:gd name="T6" fmla="*/ 63 w 48"/>
                <a:gd name="T7" fmla="*/ 0 h 36"/>
                <a:gd name="T8" fmla="*/ 34 w 48"/>
                <a:gd name="T9" fmla="*/ 9 h 36"/>
                <a:gd name="T10" fmla="*/ 13 w 48"/>
                <a:gd name="T11" fmla="*/ 32 h 36"/>
                <a:gd name="T12" fmla="*/ 1 w 48"/>
                <a:gd name="T13" fmla="*/ 6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6">
                  <a:moveTo>
                    <a:pt x="1" y="36"/>
                  </a:moveTo>
                  <a:cubicBezTo>
                    <a:pt x="5" y="27"/>
                    <a:pt x="15" y="20"/>
                    <a:pt x="23" y="15"/>
                  </a:cubicBezTo>
                  <a:cubicBezTo>
                    <a:pt x="31" y="11"/>
                    <a:pt x="43" y="8"/>
                    <a:pt x="48" y="1"/>
                  </a:cubicBezTo>
                  <a:cubicBezTo>
                    <a:pt x="47" y="0"/>
                    <a:pt x="40" y="0"/>
                    <a:pt x="37" y="0"/>
                  </a:cubicBezTo>
                  <a:cubicBezTo>
                    <a:pt x="31" y="0"/>
                    <a:pt x="25" y="2"/>
                    <a:pt x="20" y="5"/>
                  </a:cubicBezTo>
                  <a:cubicBezTo>
                    <a:pt x="15" y="8"/>
                    <a:pt x="11" y="12"/>
                    <a:pt x="8" y="17"/>
                  </a:cubicBezTo>
                  <a:cubicBezTo>
                    <a:pt x="5" y="21"/>
                    <a:pt x="0" y="29"/>
                    <a:pt x="1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0" name="Freeform 163"/>
            <p:cNvSpPr>
              <a:spLocks/>
            </p:cNvSpPr>
            <p:nvPr/>
          </p:nvSpPr>
          <p:spPr bwMode="auto">
            <a:xfrm>
              <a:off x="3488" y="1143"/>
              <a:ext cx="23" cy="18"/>
            </a:xfrm>
            <a:custGeom>
              <a:avLst/>
              <a:gdLst>
                <a:gd name="T0" fmla="*/ 0 w 20"/>
                <a:gd name="T1" fmla="*/ 0 h 15"/>
                <a:gd name="T2" fmla="*/ 23 w 20"/>
                <a:gd name="T3" fmla="*/ 29 h 15"/>
                <a:gd name="T4" fmla="*/ 35 w 20"/>
                <a:gd name="T5" fmla="*/ 23 h 15"/>
                <a:gd name="T6" fmla="*/ 0 w 20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5">
                  <a:moveTo>
                    <a:pt x="0" y="0"/>
                  </a:moveTo>
                  <a:cubicBezTo>
                    <a:pt x="3" y="5"/>
                    <a:pt x="6" y="13"/>
                    <a:pt x="13" y="14"/>
                  </a:cubicBezTo>
                  <a:cubicBezTo>
                    <a:pt x="16" y="15"/>
                    <a:pt x="19" y="15"/>
                    <a:pt x="20" y="11"/>
                  </a:cubicBezTo>
                  <a:cubicBezTo>
                    <a:pt x="13" y="11"/>
                    <a:pt x="4" y="8"/>
                    <a:pt x="0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1" name="Freeform 164"/>
            <p:cNvSpPr>
              <a:spLocks/>
            </p:cNvSpPr>
            <p:nvPr/>
          </p:nvSpPr>
          <p:spPr bwMode="auto">
            <a:xfrm>
              <a:off x="3672" y="1223"/>
              <a:ext cx="101" cy="79"/>
            </a:xfrm>
            <a:custGeom>
              <a:avLst/>
              <a:gdLst>
                <a:gd name="T0" fmla="*/ 0 w 87"/>
                <a:gd name="T1" fmla="*/ 119 h 68"/>
                <a:gd name="T2" fmla="*/ 77 w 87"/>
                <a:gd name="T3" fmla="*/ 93 h 68"/>
                <a:gd name="T4" fmla="*/ 136 w 87"/>
                <a:gd name="T5" fmla="*/ 44 h 68"/>
                <a:gd name="T6" fmla="*/ 158 w 87"/>
                <a:gd name="T7" fmla="*/ 0 h 68"/>
                <a:gd name="T8" fmla="*/ 150 w 87"/>
                <a:gd name="T9" fmla="*/ 59 h 68"/>
                <a:gd name="T10" fmla="*/ 107 w 87"/>
                <a:gd name="T11" fmla="*/ 98 h 68"/>
                <a:gd name="T12" fmla="*/ 56 w 87"/>
                <a:gd name="T13" fmla="*/ 116 h 68"/>
                <a:gd name="T14" fmla="*/ 10 w 87"/>
                <a:gd name="T15" fmla="*/ 124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68">
                  <a:moveTo>
                    <a:pt x="0" y="65"/>
                  </a:moveTo>
                  <a:cubicBezTo>
                    <a:pt x="18" y="65"/>
                    <a:pt x="29" y="60"/>
                    <a:pt x="42" y="51"/>
                  </a:cubicBezTo>
                  <a:cubicBezTo>
                    <a:pt x="54" y="44"/>
                    <a:pt x="63" y="30"/>
                    <a:pt x="75" y="24"/>
                  </a:cubicBezTo>
                  <a:cubicBezTo>
                    <a:pt x="77" y="15"/>
                    <a:pt x="87" y="10"/>
                    <a:pt x="87" y="0"/>
                  </a:cubicBezTo>
                  <a:cubicBezTo>
                    <a:pt x="87" y="10"/>
                    <a:pt x="85" y="23"/>
                    <a:pt x="83" y="33"/>
                  </a:cubicBezTo>
                  <a:cubicBezTo>
                    <a:pt x="81" y="45"/>
                    <a:pt x="70" y="48"/>
                    <a:pt x="59" y="53"/>
                  </a:cubicBezTo>
                  <a:cubicBezTo>
                    <a:pt x="50" y="57"/>
                    <a:pt x="40" y="62"/>
                    <a:pt x="30" y="64"/>
                  </a:cubicBezTo>
                  <a:cubicBezTo>
                    <a:pt x="25" y="65"/>
                    <a:pt x="7" y="66"/>
                    <a:pt x="6" y="68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2" name="Freeform 165"/>
            <p:cNvSpPr>
              <a:spLocks/>
            </p:cNvSpPr>
            <p:nvPr/>
          </p:nvSpPr>
          <p:spPr bwMode="auto">
            <a:xfrm>
              <a:off x="3485" y="1379"/>
              <a:ext cx="130" cy="51"/>
            </a:xfrm>
            <a:custGeom>
              <a:avLst/>
              <a:gdLst>
                <a:gd name="T0" fmla="*/ 3 w 112"/>
                <a:gd name="T1" fmla="*/ 0 h 44"/>
                <a:gd name="T2" fmla="*/ 117 w 112"/>
                <a:gd name="T3" fmla="*/ 43 h 44"/>
                <a:gd name="T4" fmla="*/ 203 w 112"/>
                <a:gd name="T5" fmla="*/ 77 h 44"/>
                <a:gd name="T6" fmla="*/ 86 w 112"/>
                <a:gd name="T7" fmla="*/ 59 h 44"/>
                <a:gd name="T8" fmla="*/ 38 w 112"/>
                <a:gd name="T9" fmla="*/ 30 h 44"/>
                <a:gd name="T10" fmla="*/ 0 w 112"/>
                <a:gd name="T11" fmla="*/ 1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44">
                  <a:moveTo>
                    <a:pt x="3" y="0"/>
                  </a:moveTo>
                  <a:cubicBezTo>
                    <a:pt x="24" y="3"/>
                    <a:pt x="46" y="15"/>
                    <a:pt x="65" y="24"/>
                  </a:cubicBezTo>
                  <a:cubicBezTo>
                    <a:pt x="80" y="31"/>
                    <a:pt x="96" y="38"/>
                    <a:pt x="112" y="42"/>
                  </a:cubicBezTo>
                  <a:cubicBezTo>
                    <a:pt x="89" y="44"/>
                    <a:pt x="68" y="43"/>
                    <a:pt x="47" y="33"/>
                  </a:cubicBezTo>
                  <a:cubicBezTo>
                    <a:pt x="37" y="28"/>
                    <a:pt x="29" y="23"/>
                    <a:pt x="21" y="16"/>
                  </a:cubicBezTo>
                  <a:cubicBezTo>
                    <a:pt x="16" y="11"/>
                    <a:pt x="3" y="7"/>
                    <a:pt x="0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3" name="Freeform 166"/>
            <p:cNvSpPr>
              <a:spLocks/>
            </p:cNvSpPr>
            <p:nvPr/>
          </p:nvSpPr>
          <p:spPr bwMode="auto">
            <a:xfrm>
              <a:off x="3640" y="1401"/>
              <a:ext cx="38" cy="23"/>
            </a:xfrm>
            <a:custGeom>
              <a:avLst/>
              <a:gdLst>
                <a:gd name="T0" fmla="*/ 0 w 33"/>
                <a:gd name="T1" fmla="*/ 1 h 20"/>
                <a:gd name="T2" fmla="*/ 30 w 33"/>
                <a:gd name="T3" fmla="*/ 32 h 20"/>
                <a:gd name="T4" fmla="*/ 59 w 33"/>
                <a:gd name="T5" fmla="*/ 18 h 20"/>
                <a:gd name="T6" fmla="*/ 9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0">
                  <a:moveTo>
                    <a:pt x="0" y="1"/>
                  </a:moveTo>
                  <a:cubicBezTo>
                    <a:pt x="5" y="6"/>
                    <a:pt x="10" y="15"/>
                    <a:pt x="17" y="18"/>
                  </a:cubicBezTo>
                  <a:cubicBezTo>
                    <a:pt x="23" y="20"/>
                    <a:pt x="30" y="14"/>
                    <a:pt x="33" y="10"/>
                  </a:cubicBezTo>
                  <a:cubicBezTo>
                    <a:pt x="25" y="13"/>
                    <a:pt x="8" y="10"/>
                    <a:pt x="5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4" name="Freeform 167"/>
            <p:cNvSpPr>
              <a:spLocks/>
            </p:cNvSpPr>
            <p:nvPr/>
          </p:nvSpPr>
          <p:spPr bwMode="auto">
            <a:xfrm>
              <a:off x="3714" y="1388"/>
              <a:ext cx="145" cy="36"/>
            </a:xfrm>
            <a:custGeom>
              <a:avLst/>
              <a:gdLst>
                <a:gd name="T0" fmla="*/ 0 w 125"/>
                <a:gd name="T1" fmla="*/ 48 h 31"/>
                <a:gd name="T2" fmla="*/ 45 w 125"/>
                <a:gd name="T3" fmla="*/ 30 h 31"/>
                <a:gd name="T4" fmla="*/ 121 w 125"/>
                <a:gd name="T5" fmla="*/ 14 h 31"/>
                <a:gd name="T6" fmla="*/ 226 w 125"/>
                <a:gd name="T7" fmla="*/ 1 h 31"/>
                <a:gd name="T8" fmla="*/ 169 w 125"/>
                <a:gd name="T9" fmla="*/ 19 h 31"/>
                <a:gd name="T10" fmla="*/ 95 w 125"/>
                <a:gd name="T11" fmla="*/ 38 h 31"/>
                <a:gd name="T12" fmla="*/ 41 w 125"/>
                <a:gd name="T13" fmla="*/ 49 h 31"/>
                <a:gd name="T14" fmla="*/ 2 w 125"/>
                <a:gd name="T15" fmla="*/ 5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31">
                  <a:moveTo>
                    <a:pt x="0" y="26"/>
                  </a:moveTo>
                  <a:cubicBezTo>
                    <a:pt x="9" y="23"/>
                    <a:pt x="16" y="18"/>
                    <a:pt x="25" y="16"/>
                  </a:cubicBezTo>
                  <a:cubicBezTo>
                    <a:pt x="38" y="12"/>
                    <a:pt x="53" y="10"/>
                    <a:pt x="67" y="8"/>
                  </a:cubicBezTo>
                  <a:cubicBezTo>
                    <a:pt x="86" y="6"/>
                    <a:pt x="106" y="2"/>
                    <a:pt x="125" y="1"/>
                  </a:cubicBezTo>
                  <a:cubicBezTo>
                    <a:pt x="115" y="0"/>
                    <a:pt x="103" y="7"/>
                    <a:pt x="94" y="10"/>
                  </a:cubicBezTo>
                  <a:cubicBezTo>
                    <a:pt x="80" y="15"/>
                    <a:pt x="67" y="18"/>
                    <a:pt x="53" y="21"/>
                  </a:cubicBezTo>
                  <a:cubicBezTo>
                    <a:pt x="42" y="24"/>
                    <a:pt x="32" y="25"/>
                    <a:pt x="22" y="27"/>
                  </a:cubicBezTo>
                  <a:cubicBezTo>
                    <a:pt x="16" y="28"/>
                    <a:pt x="7" y="31"/>
                    <a:pt x="2" y="29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5" name="Freeform 168"/>
            <p:cNvSpPr>
              <a:spLocks/>
            </p:cNvSpPr>
            <p:nvPr/>
          </p:nvSpPr>
          <p:spPr bwMode="auto">
            <a:xfrm>
              <a:off x="3713" y="1367"/>
              <a:ext cx="117" cy="30"/>
            </a:xfrm>
            <a:custGeom>
              <a:avLst/>
              <a:gdLst>
                <a:gd name="T0" fmla="*/ 0 w 101"/>
                <a:gd name="T1" fmla="*/ 46 h 26"/>
                <a:gd name="T2" fmla="*/ 85 w 101"/>
                <a:gd name="T3" fmla="*/ 12 h 26"/>
                <a:gd name="T4" fmla="*/ 183 w 101"/>
                <a:gd name="T5" fmla="*/ 1 h 26"/>
                <a:gd name="T6" fmla="*/ 79 w 101"/>
                <a:gd name="T7" fmla="*/ 8 h 26"/>
                <a:gd name="T8" fmla="*/ 3 w 101"/>
                <a:gd name="T9" fmla="*/ 3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6">
                  <a:moveTo>
                    <a:pt x="0" y="26"/>
                  </a:moveTo>
                  <a:cubicBezTo>
                    <a:pt x="16" y="19"/>
                    <a:pt x="31" y="13"/>
                    <a:pt x="47" y="7"/>
                  </a:cubicBezTo>
                  <a:cubicBezTo>
                    <a:pt x="63" y="1"/>
                    <a:pt x="84" y="1"/>
                    <a:pt x="101" y="1"/>
                  </a:cubicBezTo>
                  <a:cubicBezTo>
                    <a:pt x="83" y="1"/>
                    <a:pt x="62" y="0"/>
                    <a:pt x="44" y="4"/>
                  </a:cubicBezTo>
                  <a:cubicBezTo>
                    <a:pt x="28" y="6"/>
                    <a:pt x="16" y="16"/>
                    <a:pt x="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6" name="Freeform 169"/>
            <p:cNvSpPr>
              <a:spLocks/>
            </p:cNvSpPr>
            <p:nvPr/>
          </p:nvSpPr>
          <p:spPr bwMode="auto">
            <a:xfrm>
              <a:off x="3498" y="1359"/>
              <a:ext cx="118" cy="37"/>
            </a:xfrm>
            <a:custGeom>
              <a:avLst/>
              <a:gdLst>
                <a:gd name="T0" fmla="*/ 0 w 102"/>
                <a:gd name="T1" fmla="*/ 0 h 32"/>
                <a:gd name="T2" fmla="*/ 45 w 102"/>
                <a:gd name="T3" fmla="*/ 12 h 32"/>
                <a:gd name="T4" fmla="*/ 87 w 102"/>
                <a:gd name="T5" fmla="*/ 25 h 32"/>
                <a:gd name="T6" fmla="*/ 137 w 102"/>
                <a:gd name="T7" fmla="*/ 42 h 32"/>
                <a:gd name="T8" fmla="*/ 183 w 102"/>
                <a:gd name="T9" fmla="*/ 58 h 32"/>
                <a:gd name="T10" fmla="*/ 147 w 102"/>
                <a:gd name="T11" fmla="*/ 39 h 32"/>
                <a:gd name="T12" fmla="*/ 101 w 102"/>
                <a:gd name="T13" fmla="*/ 23 h 32"/>
                <a:gd name="T14" fmla="*/ 12 w 102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32">
                  <a:moveTo>
                    <a:pt x="0" y="0"/>
                  </a:moveTo>
                  <a:cubicBezTo>
                    <a:pt x="8" y="0"/>
                    <a:pt x="17" y="5"/>
                    <a:pt x="25" y="7"/>
                  </a:cubicBezTo>
                  <a:cubicBezTo>
                    <a:pt x="33" y="9"/>
                    <a:pt x="40" y="12"/>
                    <a:pt x="48" y="14"/>
                  </a:cubicBezTo>
                  <a:cubicBezTo>
                    <a:pt x="57" y="17"/>
                    <a:pt x="66" y="20"/>
                    <a:pt x="76" y="23"/>
                  </a:cubicBezTo>
                  <a:cubicBezTo>
                    <a:pt x="83" y="26"/>
                    <a:pt x="96" y="26"/>
                    <a:pt x="102" y="32"/>
                  </a:cubicBezTo>
                  <a:cubicBezTo>
                    <a:pt x="95" y="30"/>
                    <a:pt x="89" y="26"/>
                    <a:pt x="82" y="22"/>
                  </a:cubicBezTo>
                  <a:cubicBezTo>
                    <a:pt x="74" y="18"/>
                    <a:pt x="65" y="15"/>
                    <a:pt x="56" y="13"/>
                  </a:cubicBezTo>
                  <a:cubicBezTo>
                    <a:pt x="40" y="8"/>
                    <a:pt x="23" y="6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7" name="Freeform 170"/>
            <p:cNvSpPr>
              <a:spLocks/>
            </p:cNvSpPr>
            <p:nvPr/>
          </p:nvSpPr>
          <p:spPr bwMode="auto">
            <a:xfrm>
              <a:off x="3490" y="1231"/>
              <a:ext cx="99" cy="113"/>
            </a:xfrm>
            <a:custGeom>
              <a:avLst/>
              <a:gdLst>
                <a:gd name="T0" fmla="*/ 104 w 85"/>
                <a:gd name="T1" fmla="*/ 0 h 97"/>
                <a:gd name="T2" fmla="*/ 0 w 85"/>
                <a:gd name="T3" fmla="*/ 179 h 97"/>
                <a:gd name="T4" fmla="*/ 104 w 85"/>
                <a:gd name="T5" fmla="*/ 0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97">
                  <a:moveTo>
                    <a:pt x="56" y="0"/>
                  </a:moveTo>
                  <a:cubicBezTo>
                    <a:pt x="56" y="0"/>
                    <a:pt x="82" y="77"/>
                    <a:pt x="0" y="97"/>
                  </a:cubicBezTo>
                  <a:cubicBezTo>
                    <a:pt x="0" y="97"/>
                    <a:pt x="85" y="9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8" name="Freeform 171"/>
            <p:cNvSpPr>
              <a:spLocks/>
            </p:cNvSpPr>
            <p:nvPr/>
          </p:nvSpPr>
          <p:spPr bwMode="auto">
            <a:xfrm>
              <a:off x="3268" y="1361"/>
              <a:ext cx="123" cy="163"/>
            </a:xfrm>
            <a:custGeom>
              <a:avLst/>
              <a:gdLst>
                <a:gd name="T0" fmla="*/ 193 w 106"/>
                <a:gd name="T1" fmla="*/ 3 h 140"/>
                <a:gd name="T2" fmla="*/ 0 w 106"/>
                <a:gd name="T3" fmla="*/ 257 h 140"/>
                <a:gd name="T4" fmla="*/ 193 w 106"/>
                <a:gd name="T5" fmla="*/ 3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140">
                  <a:moveTo>
                    <a:pt x="106" y="3"/>
                  </a:moveTo>
                  <a:cubicBezTo>
                    <a:pt x="106" y="3"/>
                    <a:pt x="11" y="0"/>
                    <a:pt x="0" y="140"/>
                  </a:cubicBezTo>
                  <a:cubicBezTo>
                    <a:pt x="0" y="140"/>
                    <a:pt x="33" y="19"/>
                    <a:pt x="1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9" name="Freeform 172"/>
            <p:cNvSpPr>
              <a:spLocks/>
            </p:cNvSpPr>
            <p:nvPr/>
          </p:nvSpPr>
          <p:spPr bwMode="auto">
            <a:xfrm>
              <a:off x="3172" y="1831"/>
              <a:ext cx="26" cy="495"/>
            </a:xfrm>
            <a:custGeom>
              <a:avLst/>
              <a:gdLst>
                <a:gd name="T0" fmla="*/ 37 w 23"/>
                <a:gd name="T1" fmla="*/ 0 h 427"/>
                <a:gd name="T2" fmla="*/ 8 w 23"/>
                <a:gd name="T3" fmla="*/ 279 h 427"/>
                <a:gd name="T4" fmla="*/ 33 w 23"/>
                <a:gd name="T5" fmla="*/ 771 h 427"/>
                <a:gd name="T6" fmla="*/ 26 w 23"/>
                <a:gd name="T7" fmla="*/ 285 h 427"/>
                <a:gd name="T8" fmla="*/ 37 w 2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27">
                  <a:moveTo>
                    <a:pt x="23" y="0"/>
                  </a:moveTo>
                  <a:cubicBezTo>
                    <a:pt x="23" y="0"/>
                    <a:pt x="0" y="85"/>
                    <a:pt x="4" y="154"/>
                  </a:cubicBezTo>
                  <a:cubicBezTo>
                    <a:pt x="8" y="224"/>
                    <a:pt x="20" y="427"/>
                    <a:pt x="20" y="427"/>
                  </a:cubicBezTo>
                  <a:cubicBezTo>
                    <a:pt x="20" y="427"/>
                    <a:pt x="17" y="187"/>
                    <a:pt x="16" y="158"/>
                  </a:cubicBezTo>
                  <a:cubicBezTo>
                    <a:pt x="14" y="130"/>
                    <a:pt x="14" y="38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0" name="Freeform 173"/>
            <p:cNvSpPr>
              <a:spLocks/>
            </p:cNvSpPr>
            <p:nvPr/>
          </p:nvSpPr>
          <p:spPr bwMode="auto">
            <a:xfrm>
              <a:off x="3826" y="1666"/>
              <a:ext cx="73" cy="34"/>
            </a:xfrm>
            <a:custGeom>
              <a:avLst/>
              <a:gdLst>
                <a:gd name="T0" fmla="*/ 0 w 63"/>
                <a:gd name="T1" fmla="*/ 29 h 29"/>
                <a:gd name="T2" fmla="*/ 114 w 63"/>
                <a:gd name="T3" fmla="*/ 0 h 29"/>
                <a:gd name="T4" fmla="*/ 0 w 63"/>
                <a:gd name="T5" fmla="*/ 2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29">
                  <a:moveTo>
                    <a:pt x="0" y="15"/>
                  </a:moveTo>
                  <a:cubicBezTo>
                    <a:pt x="0" y="15"/>
                    <a:pt x="42" y="23"/>
                    <a:pt x="63" y="0"/>
                  </a:cubicBezTo>
                  <a:cubicBezTo>
                    <a:pt x="63" y="0"/>
                    <a:pt x="56" y="29"/>
                    <a:pt x="0" y="15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1" name="Freeform 174"/>
            <p:cNvSpPr>
              <a:spLocks/>
            </p:cNvSpPr>
            <p:nvPr/>
          </p:nvSpPr>
          <p:spPr bwMode="auto">
            <a:xfrm>
              <a:off x="3254" y="2473"/>
              <a:ext cx="38" cy="89"/>
            </a:xfrm>
            <a:custGeom>
              <a:avLst/>
              <a:gdLst>
                <a:gd name="T0" fmla="*/ 12 w 33"/>
                <a:gd name="T1" fmla="*/ 0 h 77"/>
                <a:gd name="T2" fmla="*/ 14 w 33"/>
                <a:gd name="T3" fmla="*/ 88 h 77"/>
                <a:gd name="T4" fmla="*/ 59 w 33"/>
                <a:gd name="T5" fmla="*/ 136 h 77"/>
                <a:gd name="T6" fmla="*/ 3 w 33"/>
                <a:gd name="T7" fmla="*/ 91 h 77"/>
                <a:gd name="T8" fmla="*/ 14 w 33"/>
                <a:gd name="T9" fmla="*/ 8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7">
                  <a:moveTo>
                    <a:pt x="7" y="0"/>
                  </a:moveTo>
                  <a:cubicBezTo>
                    <a:pt x="7" y="16"/>
                    <a:pt x="5" y="33"/>
                    <a:pt x="8" y="49"/>
                  </a:cubicBezTo>
                  <a:cubicBezTo>
                    <a:pt x="10" y="60"/>
                    <a:pt x="24" y="69"/>
                    <a:pt x="33" y="76"/>
                  </a:cubicBezTo>
                  <a:cubicBezTo>
                    <a:pt x="20" y="77"/>
                    <a:pt x="6" y="63"/>
                    <a:pt x="3" y="51"/>
                  </a:cubicBezTo>
                  <a:cubicBezTo>
                    <a:pt x="0" y="37"/>
                    <a:pt x="1" y="17"/>
                    <a:pt x="8" y="4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3307" y="2358"/>
              <a:ext cx="23" cy="120"/>
            </a:xfrm>
            <a:custGeom>
              <a:avLst/>
              <a:gdLst>
                <a:gd name="T0" fmla="*/ 15 w 19"/>
                <a:gd name="T1" fmla="*/ 0 h 103"/>
                <a:gd name="T2" fmla="*/ 36 w 19"/>
                <a:gd name="T3" fmla="*/ 44 h 103"/>
                <a:gd name="T4" fmla="*/ 41 w 19"/>
                <a:gd name="T5" fmla="*/ 101 h 103"/>
                <a:gd name="T6" fmla="*/ 33 w 19"/>
                <a:gd name="T7" fmla="*/ 190 h 103"/>
                <a:gd name="T8" fmla="*/ 7 w 19"/>
                <a:gd name="T9" fmla="*/ 190 h 103"/>
                <a:gd name="T10" fmla="*/ 12 w 19"/>
                <a:gd name="T11" fmla="*/ 142 h 103"/>
                <a:gd name="T12" fmla="*/ 19 w 19"/>
                <a:gd name="T13" fmla="*/ 83 h 103"/>
                <a:gd name="T14" fmla="*/ 15 w 19"/>
                <a:gd name="T15" fmla="*/ 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03">
                  <a:moveTo>
                    <a:pt x="7" y="0"/>
                  </a:moveTo>
                  <a:cubicBezTo>
                    <a:pt x="11" y="8"/>
                    <a:pt x="15" y="16"/>
                    <a:pt x="17" y="24"/>
                  </a:cubicBezTo>
                  <a:cubicBezTo>
                    <a:pt x="19" y="34"/>
                    <a:pt x="19" y="45"/>
                    <a:pt x="19" y="55"/>
                  </a:cubicBezTo>
                  <a:cubicBezTo>
                    <a:pt x="18" y="71"/>
                    <a:pt x="16" y="87"/>
                    <a:pt x="15" y="103"/>
                  </a:cubicBezTo>
                  <a:cubicBezTo>
                    <a:pt x="11" y="103"/>
                    <a:pt x="7" y="102"/>
                    <a:pt x="3" y="103"/>
                  </a:cubicBezTo>
                  <a:cubicBezTo>
                    <a:pt x="0" y="97"/>
                    <a:pt x="6" y="84"/>
                    <a:pt x="6" y="77"/>
                  </a:cubicBezTo>
                  <a:cubicBezTo>
                    <a:pt x="7" y="66"/>
                    <a:pt x="8" y="56"/>
                    <a:pt x="9" y="45"/>
                  </a:cubicBezTo>
                  <a:cubicBezTo>
                    <a:pt x="9" y="31"/>
                    <a:pt x="10" y="17"/>
                    <a:pt x="7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3" name="Freeform 176"/>
            <p:cNvSpPr>
              <a:spLocks/>
            </p:cNvSpPr>
            <p:nvPr/>
          </p:nvSpPr>
          <p:spPr bwMode="auto">
            <a:xfrm>
              <a:off x="3218" y="2479"/>
              <a:ext cx="58" cy="98"/>
            </a:xfrm>
            <a:custGeom>
              <a:avLst/>
              <a:gdLst>
                <a:gd name="T0" fmla="*/ 9 w 50"/>
                <a:gd name="T1" fmla="*/ 0 h 85"/>
                <a:gd name="T2" fmla="*/ 14 w 50"/>
                <a:gd name="T3" fmla="*/ 59 h 85"/>
                <a:gd name="T4" fmla="*/ 30 w 50"/>
                <a:gd name="T5" fmla="*/ 97 h 85"/>
                <a:gd name="T6" fmla="*/ 59 w 50"/>
                <a:gd name="T7" fmla="*/ 128 h 85"/>
                <a:gd name="T8" fmla="*/ 90 w 50"/>
                <a:gd name="T9" fmla="*/ 150 h 85"/>
                <a:gd name="T10" fmla="*/ 12 w 50"/>
                <a:gd name="T11" fmla="*/ 92 h 85"/>
                <a:gd name="T12" fmla="*/ 3 w 50"/>
                <a:gd name="T13" fmla="*/ 3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85">
                  <a:moveTo>
                    <a:pt x="5" y="0"/>
                  </a:moveTo>
                  <a:cubicBezTo>
                    <a:pt x="4" y="11"/>
                    <a:pt x="7" y="22"/>
                    <a:pt x="8" y="33"/>
                  </a:cubicBezTo>
                  <a:cubicBezTo>
                    <a:pt x="8" y="41"/>
                    <a:pt x="11" y="49"/>
                    <a:pt x="16" y="55"/>
                  </a:cubicBezTo>
                  <a:cubicBezTo>
                    <a:pt x="21" y="61"/>
                    <a:pt x="27" y="67"/>
                    <a:pt x="33" y="72"/>
                  </a:cubicBezTo>
                  <a:cubicBezTo>
                    <a:pt x="38" y="76"/>
                    <a:pt x="45" y="79"/>
                    <a:pt x="50" y="85"/>
                  </a:cubicBezTo>
                  <a:cubicBezTo>
                    <a:pt x="35" y="79"/>
                    <a:pt x="14" y="68"/>
                    <a:pt x="7" y="52"/>
                  </a:cubicBezTo>
                  <a:cubicBezTo>
                    <a:pt x="0" y="37"/>
                    <a:pt x="3" y="19"/>
                    <a:pt x="3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3190" y="2489"/>
              <a:ext cx="16" cy="51"/>
            </a:xfrm>
            <a:custGeom>
              <a:avLst/>
              <a:gdLst>
                <a:gd name="T0" fmla="*/ 1 w 14"/>
                <a:gd name="T1" fmla="*/ 0 h 44"/>
                <a:gd name="T2" fmla="*/ 24 w 14"/>
                <a:gd name="T3" fmla="*/ 79 h 44"/>
                <a:gd name="T4" fmla="*/ 3 w 14"/>
                <a:gd name="T5" fmla="*/ 42 h 44"/>
                <a:gd name="T6" fmla="*/ 0 w 14"/>
                <a:gd name="T7" fmla="*/ 3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4">
                  <a:moveTo>
                    <a:pt x="1" y="0"/>
                  </a:moveTo>
                  <a:cubicBezTo>
                    <a:pt x="6" y="14"/>
                    <a:pt x="11" y="30"/>
                    <a:pt x="14" y="44"/>
                  </a:cubicBezTo>
                  <a:cubicBezTo>
                    <a:pt x="9" y="36"/>
                    <a:pt x="5" y="32"/>
                    <a:pt x="3" y="23"/>
                  </a:cubicBezTo>
                  <a:cubicBezTo>
                    <a:pt x="2" y="16"/>
                    <a:pt x="0" y="9"/>
                    <a:pt x="0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3174" y="2508"/>
              <a:ext cx="4" cy="13"/>
            </a:xfrm>
            <a:custGeom>
              <a:avLst/>
              <a:gdLst>
                <a:gd name="T0" fmla="*/ 0 w 4"/>
                <a:gd name="T1" fmla="*/ 0 h 11"/>
                <a:gd name="T2" fmla="*/ 3 w 4"/>
                <a:gd name="T3" fmla="*/ 21 h 11"/>
                <a:gd name="T4" fmla="*/ 1 w 4"/>
                <a:gd name="T5" fmla="*/ 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1" y="0"/>
                    <a:pt x="4" y="7"/>
                    <a:pt x="3" y="11"/>
                  </a:cubicBezTo>
                  <a:cubicBezTo>
                    <a:pt x="1" y="9"/>
                    <a:pt x="1" y="4"/>
                    <a:pt x="1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3319" y="2489"/>
              <a:ext cx="8" cy="33"/>
            </a:xfrm>
            <a:custGeom>
              <a:avLst/>
              <a:gdLst>
                <a:gd name="T0" fmla="*/ 3 w 7"/>
                <a:gd name="T1" fmla="*/ 0 h 28"/>
                <a:gd name="T2" fmla="*/ 8 w 7"/>
                <a:gd name="T3" fmla="*/ 54 h 28"/>
                <a:gd name="T4" fmla="*/ 9 w 7"/>
                <a:gd name="T5" fmla="*/ 2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8">
                  <a:moveTo>
                    <a:pt x="3" y="0"/>
                  </a:moveTo>
                  <a:cubicBezTo>
                    <a:pt x="7" y="8"/>
                    <a:pt x="1" y="20"/>
                    <a:pt x="4" y="28"/>
                  </a:cubicBezTo>
                  <a:cubicBezTo>
                    <a:pt x="0" y="24"/>
                    <a:pt x="2" y="7"/>
                    <a:pt x="5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7" name="Freeform 180"/>
            <p:cNvSpPr>
              <a:spLocks/>
            </p:cNvSpPr>
            <p:nvPr/>
          </p:nvSpPr>
          <p:spPr bwMode="auto">
            <a:xfrm>
              <a:off x="3955" y="2467"/>
              <a:ext cx="26" cy="87"/>
            </a:xfrm>
            <a:custGeom>
              <a:avLst/>
              <a:gdLst>
                <a:gd name="T0" fmla="*/ 31 w 23"/>
                <a:gd name="T1" fmla="*/ 0 h 75"/>
                <a:gd name="T2" fmla="*/ 27 w 23"/>
                <a:gd name="T3" fmla="*/ 77 h 75"/>
                <a:gd name="T4" fmla="*/ 20 w 23"/>
                <a:gd name="T5" fmla="*/ 104 h 75"/>
                <a:gd name="T6" fmla="*/ 9 w 23"/>
                <a:gd name="T7" fmla="*/ 136 h 75"/>
                <a:gd name="T8" fmla="*/ 18 w 23"/>
                <a:gd name="T9" fmla="*/ 78 h 75"/>
                <a:gd name="T10" fmla="*/ 26 w 23"/>
                <a:gd name="T11" fmla="*/ 41 h 75"/>
                <a:gd name="T12" fmla="*/ 31 w 23"/>
                <a:gd name="T13" fmla="*/ 2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5">
                  <a:moveTo>
                    <a:pt x="19" y="0"/>
                  </a:moveTo>
                  <a:cubicBezTo>
                    <a:pt x="23" y="13"/>
                    <a:pt x="20" y="30"/>
                    <a:pt x="17" y="42"/>
                  </a:cubicBezTo>
                  <a:cubicBezTo>
                    <a:pt x="15" y="47"/>
                    <a:pt x="14" y="52"/>
                    <a:pt x="12" y="58"/>
                  </a:cubicBezTo>
                  <a:cubicBezTo>
                    <a:pt x="10" y="63"/>
                    <a:pt x="10" y="71"/>
                    <a:pt x="5" y="75"/>
                  </a:cubicBezTo>
                  <a:cubicBezTo>
                    <a:pt x="0" y="68"/>
                    <a:pt x="9" y="49"/>
                    <a:pt x="11" y="43"/>
                  </a:cubicBezTo>
                  <a:cubicBezTo>
                    <a:pt x="14" y="36"/>
                    <a:pt x="15" y="29"/>
                    <a:pt x="16" y="22"/>
                  </a:cubicBezTo>
                  <a:cubicBezTo>
                    <a:pt x="16" y="15"/>
                    <a:pt x="19" y="8"/>
                    <a:pt x="19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3994" y="2489"/>
              <a:ext cx="40" cy="129"/>
            </a:xfrm>
            <a:custGeom>
              <a:avLst/>
              <a:gdLst>
                <a:gd name="T0" fmla="*/ 64 w 34"/>
                <a:gd name="T1" fmla="*/ 0 h 111"/>
                <a:gd name="T2" fmla="*/ 62 w 34"/>
                <a:gd name="T3" fmla="*/ 67 h 111"/>
                <a:gd name="T4" fmla="*/ 36 w 34"/>
                <a:gd name="T5" fmla="*/ 124 h 111"/>
                <a:gd name="T6" fmla="*/ 18 w 34"/>
                <a:gd name="T7" fmla="*/ 177 h 111"/>
                <a:gd name="T8" fmla="*/ 8 w 34"/>
                <a:gd name="T9" fmla="*/ 193 h 111"/>
                <a:gd name="T10" fmla="*/ 22 w 34"/>
                <a:gd name="T11" fmla="*/ 138 h 111"/>
                <a:gd name="T12" fmla="*/ 64 w 34"/>
                <a:gd name="T13" fmla="*/ 9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11">
                  <a:moveTo>
                    <a:pt x="33" y="0"/>
                  </a:moveTo>
                  <a:cubicBezTo>
                    <a:pt x="33" y="12"/>
                    <a:pt x="34" y="26"/>
                    <a:pt x="32" y="37"/>
                  </a:cubicBezTo>
                  <a:cubicBezTo>
                    <a:pt x="29" y="48"/>
                    <a:pt x="24" y="58"/>
                    <a:pt x="19" y="68"/>
                  </a:cubicBezTo>
                  <a:cubicBezTo>
                    <a:pt x="15" y="77"/>
                    <a:pt x="12" y="88"/>
                    <a:pt x="9" y="97"/>
                  </a:cubicBezTo>
                  <a:cubicBezTo>
                    <a:pt x="9" y="100"/>
                    <a:pt x="8" y="111"/>
                    <a:pt x="4" y="106"/>
                  </a:cubicBezTo>
                  <a:cubicBezTo>
                    <a:pt x="0" y="100"/>
                    <a:pt x="10" y="81"/>
                    <a:pt x="12" y="76"/>
                  </a:cubicBezTo>
                  <a:cubicBezTo>
                    <a:pt x="20" y="53"/>
                    <a:pt x="29" y="30"/>
                    <a:pt x="33" y="5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4023" y="2502"/>
              <a:ext cx="43" cy="113"/>
            </a:xfrm>
            <a:custGeom>
              <a:avLst/>
              <a:gdLst>
                <a:gd name="T0" fmla="*/ 67 w 37"/>
                <a:gd name="T1" fmla="*/ 0 h 97"/>
                <a:gd name="T2" fmla="*/ 62 w 37"/>
                <a:gd name="T3" fmla="*/ 47 h 97"/>
                <a:gd name="T4" fmla="*/ 51 w 37"/>
                <a:gd name="T5" fmla="*/ 76 h 97"/>
                <a:gd name="T6" fmla="*/ 23 w 37"/>
                <a:gd name="T7" fmla="*/ 137 h 97"/>
                <a:gd name="T8" fmla="*/ 12 w 37"/>
                <a:gd name="T9" fmla="*/ 163 h 97"/>
                <a:gd name="T10" fmla="*/ 14 w 37"/>
                <a:gd name="T11" fmla="*/ 141 h 97"/>
                <a:gd name="T12" fmla="*/ 65 w 37"/>
                <a:gd name="T13" fmla="*/ 3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7">
                  <a:moveTo>
                    <a:pt x="37" y="0"/>
                  </a:moveTo>
                  <a:cubicBezTo>
                    <a:pt x="36" y="9"/>
                    <a:pt x="35" y="17"/>
                    <a:pt x="34" y="25"/>
                  </a:cubicBezTo>
                  <a:cubicBezTo>
                    <a:pt x="33" y="31"/>
                    <a:pt x="31" y="36"/>
                    <a:pt x="28" y="41"/>
                  </a:cubicBezTo>
                  <a:cubicBezTo>
                    <a:pt x="23" y="52"/>
                    <a:pt x="17" y="64"/>
                    <a:pt x="13" y="75"/>
                  </a:cubicBezTo>
                  <a:cubicBezTo>
                    <a:pt x="11" y="80"/>
                    <a:pt x="11" y="85"/>
                    <a:pt x="7" y="88"/>
                  </a:cubicBezTo>
                  <a:cubicBezTo>
                    <a:pt x="0" y="97"/>
                    <a:pt x="6" y="79"/>
                    <a:pt x="8" y="76"/>
                  </a:cubicBezTo>
                  <a:cubicBezTo>
                    <a:pt x="18" y="51"/>
                    <a:pt x="30" y="29"/>
                    <a:pt x="35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4053" y="2511"/>
              <a:ext cx="32" cy="83"/>
            </a:xfrm>
            <a:custGeom>
              <a:avLst/>
              <a:gdLst>
                <a:gd name="T0" fmla="*/ 53 w 27"/>
                <a:gd name="T1" fmla="*/ 0 h 71"/>
                <a:gd name="T2" fmla="*/ 43 w 27"/>
                <a:gd name="T3" fmla="*/ 26 h 71"/>
                <a:gd name="T4" fmla="*/ 33 w 27"/>
                <a:gd name="T5" fmla="*/ 54 h 71"/>
                <a:gd name="T6" fmla="*/ 20 w 27"/>
                <a:gd name="T7" fmla="*/ 104 h 71"/>
                <a:gd name="T8" fmla="*/ 11 w 27"/>
                <a:gd name="T9" fmla="*/ 124 h 71"/>
                <a:gd name="T10" fmla="*/ 9 w 27"/>
                <a:gd name="T11" fmla="*/ 104 h 71"/>
                <a:gd name="T12" fmla="*/ 25 w 27"/>
                <a:gd name="T13" fmla="*/ 63 h 71"/>
                <a:gd name="T14" fmla="*/ 45 w 27"/>
                <a:gd name="T15" fmla="*/ 21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71">
                  <a:moveTo>
                    <a:pt x="27" y="0"/>
                  </a:moveTo>
                  <a:cubicBezTo>
                    <a:pt x="27" y="5"/>
                    <a:pt x="23" y="9"/>
                    <a:pt x="21" y="14"/>
                  </a:cubicBezTo>
                  <a:cubicBezTo>
                    <a:pt x="19" y="19"/>
                    <a:pt x="18" y="23"/>
                    <a:pt x="17" y="28"/>
                  </a:cubicBezTo>
                  <a:cubicBezTo>
                    <a:pt x="15" y="38"/>
                    <a:pt x="12" y="47"/>
                    <a:pt x="10" y="56"/>
                  </a:cubicBezTo>
                  <a:cubicBezTo>
                    <a:pt x="9" y="58"/>
                    <a:pt x="8" y="66"/>
                    <a:pt x="6" y="67"/>
                  </a:cubicBezTo>
                  <a:cubicBezTo>
                    <a:pt x="0" y="71"/>
                    <a:pt x="5" y="58"/>
                    <a:pt x="5" y="56"/>
                  </a:cubicBezTo>
                  <a:cubicBezTo>
                    <a:pt x="8" y="48"/>
                    <a:pt x="10" y="41"/>
                    <a:pt x="13" y="33"/>
                  </a:cubicBezTo>
                  <a:cubicBezTo>
                    <a:pt x="16" y="27"/>
                    <a:pt x="18" y="17"/>
                    <a:pt x="23" y="1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4075" y="2523"/>
              <a:ext cx="22" cy="41"/>
            </a:xfrm>
            <a:custGeom>
              <a:avLst/>
              <a:gdLst>
                <a:gd name="T0" fmla="*/ 34 w 19"/>
                <a:gd name="T1" fmla="*/ 0 h 35"/>
                <a:gd name="T2" fmla="*/ 0 w 19"/>
                <a:gd name="T3" fmla="*/ 66 h 35"/>
                <a:gd name="T4" fmla="*/ 14 w 19"/>
                <a:gd name="T5" fmla="*/ 37 h 35"/>
                <a:gd name="T6" fmla="*/ 29 w 19"/>
                <a:gd name="T7" fmla="*/ 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cubicBezTo>
                    <a:pt x="17" y="11"/>
                    <a:pt x="11" y="31"/>
                    <a:pt x="0" y="35"/>
                  </a:cubicBezTo>
                  <a:cubicBezTo>
                    <a:pt x="1" y="30"/>
                    <a:pt x="6" y="25"/>
                    <a:pt x="8" y="20"/>
                  </a:cubicBezTo>
                  <a:cubicBezTo>
                    <a:pt x="10" y="14"/>
                    <a:pt x="14" y="8"/>
                    <a:pt x="16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3262" y="1680"/>
              <a:ext cx="104" cy="581"/>
            </a:xfrm>
            <a:custGeom>
              <a:avLst/>
              <a:gdLst>
                <a:gd name="T0" fmla="*/ 164 w 89"/>
                <a:gd name="T1" fmla="*/ 0 h 501"/>
                <a:gd name="T2" fmla="*/ 167 w 89"/>
                <a:gd name="T3" fmla="*/ 45 h 501"/>
                <a:gd name="T4" fmla="*/ 86 w 89"/>
                <a:gd name="T5" fmla="*/ 283 h 501"/>
                <a:gd name="T6" fmla="*/ 65 w 89"/>
                <a:gd name="T7" fmla="*/ 484 h 501"/>
                <a:gd name="T8" fmla="*/ 26 w 89"/>
                <a:gd name="T9" fmla="*/ 907 h 501"/>
                <a:gd name="T10" fmla="*/ 22 w 89"/>
                <a:gd name="T11" fmla="*/ 603 h 501"/>
                <a:gd name="T12" fmla="*/ 55 w 89"/>
                <a:gd name="T13" fmla="*/ 371 h 501"/>
                <a:gd name="T14" fmla="*/ 126 w 89"/>
                <a:gd name="T15" fmla="*/ 92 h 501"/>
                <a:gd name="T16" fmla="*/ 164 w 89"/>
                <a:gd name="T17" fmla="*/ 0 h 5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501">
                  <a:moveTo>
                    <a:pt x="88" y="0"/>
                  </a:move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54" y="125"/>
                    <a:pt x="46" y="156"/>
                  </a:cubicBezTo>
                  <a:cubicBezTo>
                    <a:pt x="39" y="188"/>
                    <a:pt x="48" y="226"/>
                    <a:pt x="35" y="267"/>
                  </a:cubicBezTo>
                  <a:cubicBezTo>
                    <a:pt x="22" y="309"/>
                    <a:pt x="8" y="476"/>
                    <a:pt x="14" y="501"/>
                  </a:cubicBezTo>
                  <a:cubicBezTo>
                    <a:pt x="14" y="501"/>
                    <a:pt x="0" y="388"/>
                    <a:pt x="12" y="333"/>
                  </a:cubicBezTo>
                  <a:cubicBezTo>
                    <a:pt x="25" y="277"/>
                    <a:pt x="28" y="242"/>
                    <a:pt x="29" y="205"/>
                  </a:cubicBezTo>
                  <a:cubicBezTo>
                    <a:pt x="31" y="168"/>
                    <a:pt x="65" y="75"/>
                    <a:pt x="68" y="51"/>
                  </a:cubicBezTo>
                  <a:cubicBezTo>
                    <a:pt x="71" y="27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3963" y="1383"/>
              <a:ext cx="102" cy="137"/>
            </a:xfrm>
            <a:custGeom>
              <a:avLst/>
              <a:gdLst>
                <a:gd name="T0" fmla="*/ 0 w 88"/>
                <a:gd name="T1" fmla="*/ 0 h 118"/>
                <a:gd name="T2" fmla="*/ 159 w 88"/>
                <a:gd name="T3" fmla="*/ 215 h 118"/>
                <a:gd name="T4" fmla="*/ 0 w 88"/>
                <a:gd name="T5" fmla="*/ 0 h 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118">
                  <a:moveTo>
                    <a:pt x="0" y="0"/>
                  </a:moveTo>
                  <a:cubicBezTo>
                    <a:pt x="0" y="0"/>
                    <a:pt x="76" y="8"/>
                    <a:pt x="88" y="118"/>
                  </a:cubicBezTo>
                  <a:cubicBezTo>
                    <a:pt x="88" y="118"/>
                    <a:pt x="76" y="47"/>
                    <a:pt x="0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4074" y="1628"/>
              <a:ext cx="60" cy="561"/>
            </a:xfrm>
            <a:custGeom>
              <a:avLst/>
              <a:gdLst>
                <a:gd name="T0" fmla="*/ 0 w 51"/>
                <a:gd name="T1" fmla="*/ 0 h 484"/>
                <a:gd name="T2" fmla="*/ 42 w 51"/>
                <a:gd name="T3" fmla="*/ 261 h 484"/>
                <a:gd name="T4" fmla="*/ 53 w 51"/>
                <a:gd name="T5" fmla="*/ 873 h 484"/>
                <a:gd name="T6" fmla="*/ 54 w 51"/>
                <a:gd name="T7" fmla="*/ 526 h 484"/>
                <a:gd name="T8" fmla="*/ 26 w 51"/>
                <a:gd name="T9" fmla="*/ 282 h 484"/>
                <a:gd name="T10" fmla="*/ 0 w 51"/>
                <a:gd name="T11" fmla="*/ 0 h 4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484">
                  <a:moveTo>
                    <a:pt x="0" y="0"/>
                  </a:moveTo>
                  <a:cubicBezTo>
                    <a:pt x="0" y="0"/>
                    <a:pt x="16" y="108"/>
                    <a:pt x="22" y="144"/>
                  </a:cubicBezTo>
                  <a:cubicBezTo>
                    <a:pt x="29" y="182"/>
                    <a:pt x="51" y="234"/>
                    <a:pt x="27" y="484"/>
                  </a:cubicBezTo>
                  <a:cubicBezTo>
                    <a:pt x="27" y="484"/>
                    <a:pt x="29" y="364"/>
                    <a:pt x="28" y="292"/>
                  </a:cubicBezTo>
                  <a:cubicBezTo>
                    <a:pt x="27" y="238"/>
                    <a:pt x="27" y="193"/>
                    <a:pt x="14" y="156"/>
                  </a:cubicBezTo>
                  <a:cubicBezTo>
                    <a:pt x="2" y="1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3973" y="1801"/>
              <a:ext cx="43" cy="478"/>
            </a:xfrm>
            <a:custGeom>
              <a:avLst/>
              <a:gdLst>
                <a:gd name="T0" fmla="*/ 0 w 37"/>
                <a:gd name="T1" fmla="*/ 0 h 413"/>
                <a:gd name="T2" fmla="*/ 46 w 37"/>
                <a:gd name="T3" fmla="*/ 296 h 413"/>
                <a:gd name="T4" fmla="*/ 53 w 37"/>
                <a:gd name="T5" fmla="*/ 741 h 413"/>
                <a:gd name="T6" fmla="*/ 58 w 37"/>
                <a:gd name="T7" fmla="*/ 426 h 413"/>
                <a:gd name="T8" fmla="*/ 42 w 37"/>
                <a:gd name="T9" fmla="*/ 147 h 413"/>
                <a:gd name="T10" fmla="*/ 0 w 37"/>
                <a:gd name="T11" fmla="*/ 0 h 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413">
                  <a:moveTo>
                    <a:pt x="0" y="0"/>
                  </a:moveTo>
                  <a:cubicBezTo>
                    <a:pt x="0" y="0"/>
                    <a:pt x="28" y="123"/>
                    <a:pt x="25" y="165"/>
                  </a:cubicBezTo>
                  <a:cubicBezTo>
                    <a:pt x="22" y="207"/>
                    <a:pt x="23" y="379"/>
                    <a:pt x="29" y="413"/>
                  </a:cubicBezTo>
                  <a:cubicBezTo>
                    <a:pt x="29" y="413"/>
                    <a:pt x="28" y="273"/>
                    <a:pt x="32" y="238"/>
                  </a:cubicBezTo>
                  <a:cubicBezTo>
                    <a:pt x="37" y="203"/>
                    <a:pt x="30" y="110"/>
                    <a:pt x="23" y="82"/>
                  </a:cubicBezTo>
                  <a:cubicBezTo>
                    <a:pt x="16" y="5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3221" y="1853"/>
              <a:ext cx="55" cy="18"/>
            </a:xfrm>
            <a:custGeom>
              <a:avLst/>
              <a:gdLst>
                <a:gd name="T0" fmla="*/ 88 w 47"/>
                <a:gd name="T1" fmla="*/ 26 h 16"/>
                <a:gd name="T2" fmla="*/ 0 w 47"/>
                <a:gd name="T3" fmla="*/ 12 h 16"/>
                <a:gd name="T4" fmla="*/ 88 w 47"/>
                <a:gd name="T5" fmla="*/ 2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16">
                  <a:moveTo>
                    <a:pt x="47" y="16"/>
                  </a:moveTo>
                  <a:cubicBezTo>
                    <a:pt x="47" y="16"/>
                    <a:pt x="7" y="4"/>
                    <a:pt x="0" y="8"/>
                  </a:cubicBezTo>
                  <a:cubicBezTo>
                    <a:pt x="0" y="8"/>
                    <a:pt x="30" y="0"/>
                    <a:pt x="47" y="16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4028" y="1892"/>
              <a:ext cx="58" cy="21"/>
            </a:xfrm>
            <a:custGeom>
              <a:avLst/>
              <a:gdLst>
                <a:gd name="T0" fmla="*/ 0 w 50"/>
                <a:gd name="T1" fmla="*/ 34 h 18"/>
                <a:gd name="T2" fmla="*/ 90 w 50"/>
                <a:gd name="T3" fmla="*/ 11 h 18"/>
                <a:gd name="T4" fmla="*/ 0 w 50"/>
                <a:gd name="T5" fmla="*/ 3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8">
                  <a:moveTo>
                    <a:pt x="0" y="18"/>
                  </a:moveTo>
                  <a:cubicBezTo>
                    <a:pt x="0" y="18"/>
                    <a:pt x="33" y="3"/>
                    <a:pt x="50" y="6"/>
                  </a:cubicBezTo>
                  <a:cubicBezTo>
                    <a:pt x="50" y="6"/>
                    <a:pt x="14" y="0"/>
                    <a:pt x="0" y="18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3499" y="2945"/>
              <a:ext cx="37" cy="133"/>
            </a:xfrm>
            <a:custGeom>
              <a:avLst/>
              <a:gdLst>
                <a:gd name="T0" fmla="*/ 0 w 32"/>
                <a:gd name="T1" fmla="*/ 0 h 115"/>
                <a:gd name="T2" fmla="*/ 19 w 32"/>
                <a:gd name="T3" fmla="*/ 71 h 115"/>
                <a:gd name="T4" fmla="*/ 46 w 32"/>
                <a:gd name="T5" fmla="*/ 206 h 115"/>
                <a:gd name="T6" fmla="*/ 39 w 32"/>
                <a:gd name="T7" fmla="*/ 87 h 115"/>
                <a:gd name="T8" fmla="*/ 1 w 32"/>
                <a:gd name="T9" fmla="*/ 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15">
                  <a:moveTo>
                    <a:pt x="0" y="0"/>
                  </a:moveTo>
                  <a:cubicBezTo>
                    <a:pt x="0" y="17"/>
                    <a:pt x="2" y="26"/>
                    <a:pt x="10" y="40"/>
                  </a:cubicBezTo>
                  <a:cubicBezTo>
                    <a:pt x="23" y="61"/>
                    <a:pt x="32" y="90"/>
                    <a:pt x="26" y="115"/>
                  </a:cubicBezTo>
                  <a:cubicBezTo>
                    <a:pt x="31" y="92"/>
                    <a:pt x="30" y="70"/>
                    <a:pt x="22" y="48"/>
                  </a:cubicBezTo>
                  <a:cubicBezTo>
                    <a:pt x="16" y="32"/>
                    <a:pt x="5" y="19"/>
                    <a:pt x="1" y="2"/>
                  </a:cubicBezTo>
                </a:path>
              </a:pathLst>
            </a:custGeom>
            <a:solidFill>
              <a:srgbClr val="F5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9" name="Freeform 192"/>
            <p:cNvSpPr>
              <a:spLocks/>
            </p:cNvSpPr>
            <p:nvPr/>
          </p:nvSpPr>
          <p:spPr bwMode="auto">
            <a:xfrm>
              <a:off x="3730" y="2953"/>
              <a:ext cx="39" cy="126"/>
            </a:xfrm>
            <a:custGeom>
              <a:avLst/>
              <a:gdLst>
                <a:gd name="T0" fmla="*/ 64 w 33"/>
                <a:gd name="T1" fmla="*/ 0 h 109"/>
                <a:gd name="T2" fmla="*/ 41 w 33"/>
                <a:gd name="T3" fmla="*/ 76 h 109"/>
                <a:gd name="T4" fmla="*/ 15 w 33"/>
                <a:gd name="T5" fmla="*/ 195 h 109"/>
                <a:gd name="T6" fmla="*/ 20 w 33"/>
                <a:gd name="T7" fmla="*/ 91 h 109"/>
                <a:gd name="T8" fmla="*/ 53 w 33"/>
                <a:gd name="T9" fmla="*/ 1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109">
                  <a:moveTo>
                    <a:pt x="33" y="0"/>
                  </a:moveTo>
                  <a:cubicBezTo>
                    <a:pt x="33" y="18"/>
                    <a:pt x="29" y="27"/>
                    <a:pt x="21" y="42"/>
                  </a:cubicBezTo>
                  <a:cubicBezTo>
                    <a:pt x="10" y="63"/>
                    <a:pt x="12" y="86"/>
                    <a:pt x="8" y="109"/>
                  </a:cubicBezTo>
                  <a:cubicBezTo>
                    <a:pt x="0" y="96"/>
                    <a:pt x="8" y="66"/>
                    <a:pt x="10" y="51"/>
                  </a:cubicBezTo>
                  <a:cubicBezTo>
                    <a:pt x="13" y="33"/>
                    <a:pt x="18" y="20"/>
                    <a:pt x="27" y="6"/>
                  </a:cubicBezTo>
                </a:path>
              </a:pathLst>
            </a:custGeom>
            <a:solidFill>
              <a:srgbClr val="F5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0" name="Freeform 193"/>
            <p:cNvSpPr>
              <a:spLocks/>
            </p:cNvSpPr>
            <p:nvPr/>
          </p:nvSpPr>
          <p:spPr bwMode="auto">
            <a:xfrm>
              <a:off x="3862" y="2865"/>
              <a:ext cx="22" cy="123"/>
            </a:xfrm>
            <a:custGeom>
              <a:avLst/>
              <a:gdLst>
                <a:gd name="T0" fmla="*/ 34 w 19"/>
                <a:gd name="T1" fmla="*/ 0 h 106"/>
                <a:gd name="T2" fmla="*/ 22 w 19"/>
                <a:gd name="T3" fmla="*/ 193 h 106"/>
                <a:gd name="T4" fmla="*/ 23 w 19"/>
                <a:gd name="T5" fmla="*/ 36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06">
                  <a:moveTo>
                    <a:pt x="19" y="0"/>
                  </a:moveTo>
                  <a:cubicBezTo>
                    <a:pt x="0" y="29"/>
                    <a:pt x="5" y="74"/>
                    <a:pt x="12" y="106"/>
                  </a:cubicBezTo>
                  <a:cubicBezTo>
                    <a:pt x="12" y="80"/>
                    <a:pt x="3" y="44"/>
                    <a:pt x="13" y="20"/>
                  </a:cubicBezTo>
                </a:path>
              </a:pathLst>
            </a:custGeom>
            <a:solidFill>
              <a:srgbClr val="F5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3384" y="2863"/>
              <a:ext cx="27" cy="121"/>
            </a:xfrm>
            <a:custGeom>
              <a:avLst/>
              <a:gdLst>
                <a:gd name="T0" fmla="*/ 1 w 23"/>
                <a:gd name="T1" fmla="*/ 0 h 105"/>
                <a:gd name="T2" fmla="*/ 22 w 23"/>
                <a:gd name="T3" fmla="*/ 184 h 105"/>
                <a:gd name="T4" fmla="*/ 13 w 23"/>
                <a:gd name="T5" fmla="*/ 103 h 105"/>
                <a:gd name="T6" fmla="*/ 0 w 23"/>
                <a:gd name="T7" fmla="*/ 16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05">
                  <a:moveTo>
                    <a:pt x="1" y="0"/>
                  </a:moveTo>
                  <a:cubicBezTo>
                    <a:pt x="15" y="34"/>
                    <a:pt x="23" y="69"/>
                    <a:pt x="12" y="105"/>
                  </a:cubicBezTo>
                  <a:cubicBezTo>
                    <a:pt x="10" y="89"/>
                    <a:pt x="9" y="73"/>
                    <a:pt x="7" y="58"/>
                  </a:cubicBezTo>
                  <a:cubicBezTo>
                    <a:pt x="5" y="42"/>
                    <a:pt x="1" y="25"/>
                    <a:pt x="0" y="9"/>
                  </a:cubicBezTo>
                </a:path>
              </a:pathLst>
            </a:custGeom>
            <a:solidFill>
              <a:srgbClr val="F5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2" name="Freeform 195"/>
            <p:cNvSpPr>
              <a:spLocks/>
            </p:cNvSpPr>
            <p:nvPr/>
          </p:nvSpPr>
          <p:spPr bwMode="auto">
            <a:xfrm>
              <a:off x="3422" y="2988"/>
              <a:ext cx="88" cy="103"/>
            </a:xfrm>
            <a:custGeom>
              <a:avLst/>
              <a:gdLst>
                <a:gd name="T0" fmla="*/ 0 w 75"/>
                <a:gd name="T1" fmla="*/ 12 h 89"/>
                <a:gd name="T2" fmla="*/ 76 w 75"/>
                <a:gd name="T3" fmla="*/ 1 h 89"/>
                <a:gd name="T4" fmla="*/ 116 w 75"/>
                <a:gd name="T5" fmla="*/ 20 h 89"/>
                <a:gd name="T6" fmla="*/ 136 w 75"/>
                <a:gd name="T7" fmla="*/ 105 h 89"/>
                <a:gd name="T8" fmla="*/ 120 w 75"/>
                <a:gd name="T9" fmla="*/ 122 h 89"/>
                <a:gd name="T10" fmla="*/ 95 w 75"/>
                <a:gd name="T11" fmla="*/ 52 h 89"/>
                <a:gd name="T12" fmla="*/ 45 w 75"/>
                <a:gd name="T13" fmla="*/ 25 h 89"/>
                <a:gd name="T14" fmla="*/ 1 w 75"/>
                <a:gd name="T15" fmla="*/ 25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89">
                  <a:moveTo>
                    <a:pt x="0" y="7"/>
                  </a:moveTo>
                  <a:cubicBezTo>
                    <a:pt x="11" y="9"/>
                    <a:pt x="27" y="0"/>
                    <a:pt x="40" y="1"/>
                  </a:cubicBezTo>
                  <a:cubicBezTo>
                    <a:pt x="49" y="2"/>
                    <a:pt x="56" y="4"/>
                    <a:pt x="61" y="11"/>
                  </a:cubicBezTo>
                  <a:cubicBezTo>
                    <a:pt x="75" y="27"/>
                    <a:pt x="73" y="39"/>
                    <a:pt x="72" y="59"/>
                  </a:cubicBezTo>
                  <a:cubicBezTo>
                    <a:pt x="72" y="69"/>
                    <a:pt x="65" y="89"/>
                    <a:pt x="63" y="68"/>
                  </a:cubicBezTo>
                  <a:cubicBezTo>
                    <a:pt x="62" y="52"/>
                    <a:pt x="62" y="41"/>
                    <a:pt x="50" y="29"/>
                  </a:cubicBezTo>
                  <a:cubicBezTo>
                    <a:pt x="43" y="22"/>
                    <a:pt x="34" y="16"/>
                    <a:pt x="23" y="14"/>
                  </a:cubicBezTo>
                  <a:cubicBezTo>
                    <a:pt x="17" y="13"/>
                    <a:pt x="3" y="18"/>
                    <a:pt x="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3" name="Freeform 196"/>
            <p:cNvSpPr>
              <a:spLocks/>
            </p:cNvSpPr>
            <p:nvPr/>
          </p:nvSpPr>
          <p:spPr bwMode="auto">
            <a:xfrm>
              <a:off x="3759" y="2986"/>
              <a:ext cx="98" cy="100"/>
            </a:xfrm>
            <a:custGeom>
              <a:avLst/>
              <a:gdLst>
                <a:gd name="T0" fmla="*/ 2 w 84"/>
                <a:gd name="T1" fmla="*/ 115 h 87"/>
                <a:gd name="T2" fmla="*/ 11 w 84"/>
                <a:gd name="T3" fmla="*/ 59 h 87"/>
                <a:gd name="T4" fmla="*/ 55 w 84"/>
                <a:gd name="T5" fmla="*/ 24 h 87"/>
                <a:gd name="T6" fmla="*/ 140 w 84"/>
                <a:gd name="T7" fmla="*/ 24 h 87"/>
                <a:gd name="T8" fmla="*/ 140 w 84"/>
                <a:gd name="T9" fmla="*/ 52 h 87"/>
                <a:gd name="T10" fmla="*/ 75 w 84"/>
                <a:gd name="T11" fmla="*/ 78 h 87"/>
                <a:gd name="T12" fmla="*/ 35 w 84"/>
                <a:gd name="T13" fmla="*/ 136 h 87"/>
                <a:gd name="T14" fmla="*/ 2 w 84"/>
                <a:gd name="T15" fmla="*/ 131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87">
                  <a:moveTo>
                    <a:pt x="2" y="66"/>
                  </a:moveTo>
                  <a:cubicBezTo>
                    <a:pt x="2" y="55"/>
                    <a:pt x="0" y="43"/>
                    <a:pt x="6" y="33"/>
                  </a:cubicBezTo>
                  <a:cubicBezTo>
                    <a:pt x="11" y="25"/>
                    <a:pt x="22" y="18"/>
                    <a:pt x="29" y="14"/>
                  </a:cubicBezTo>
                  <a:cubicBezTo>
                    <a:pt x="44" y="5"/>
                    <a:pt x="62" y="0"/>
                    <a:pt x="75" y="14"/>
                  </a:cubicBezTo>
                  <a:cubicBezTo>
                    <a:pt x="82" y="22"/>
                    <a:pt x="84" y="26"/>
                    <a:pt x="75" y="30"/>
                  </a:cubicBezTo>
                  <a:cubicBezTo>
                    <a:pt x="64" y="35"/>
                    <a:pt x="50" y="35"/>
                    <a:pt x="40" y="44"/>
                  </a:cubicBezTo>
                  <a:cubicBezTo>
                    <a:pt x="28" y="53"/>
                    <a:pt x="28" y="68"/>
                    <a:pt x="19" y="78"/>
                  </a:cubicBezTo>
                  <a:cubicBezTo>
                    <a:pt x="14" y="84"/>
                    <a:pt x="1" y="87"/>
                    <a:pt x="2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4" name="Freeform 197"/>
            <p:cNvSpPr>
              <a:spLocks/>
            </p:cNvSpPr>
            <p:nvPr/>
          </p:nvSpPr>
          <p:spPr bwMode="auto">
            <a:xfrm>
              <a:off x="3433" y="3219"/>
              <a:ext cx="58" cy="401"/>
            </a:xfrm>
            <a:custGeom>
              <a:avLst/>
              <a:gdLst>
                <a:gd name="T0" fmla="*/ 0 w 50"/>
                <a:gd name="T1" fmla="*/ 0 h 346"/>
                <a:gd name="T2" fmla="*/ 37 w 50"/>
                <a:gd name="T3" fmla="*/ 293 h 346"/>
                <a:gd name="T4" fmla="*/ 90 w 50"/>
                <a:gd name="T5" fmla="*/ 625 h 346"/>
                <a:gd name="T6" fmla="*/ 23 w 50"/>
                <a:gd name="T7" fmla="*/ 3 h 3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46">
                  <a:moveTo>
                    <a:pt x="0" y="0"/>
                  </a:moveTo>
                  <a:cubicBezTo>
                    <a:pt x="13" y="53"/>
                    <a:pt x="13" y="109"/>
                    <a:pt x="21" y="162"/>
                  </a:cubicBezTo>
                  <a:cubicBezTo>
                    <a:pt x="30" y="224"/>
                    <a:pt x="43" y="285"/>
                    <a:pt x="50" y="346"/>
                  </a:cubicBezTo>
                  <a:cubicBezTo>
                    <a:pt x="37" y="231"/>
                    <a:pt x="33" y="115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5" name="Freeform 198"/>
            <p:cNvSpPr>
              <a:spLocks/>
            </p:cNvSpPr>
            <p:nvPr/>
          </p:nvSpPr>
          <p:spPr bwMode="auto">
            <a:xfrm>
              <a:off x="3786" y="3219"/>
              <a:ext cx="54" cy="358"/>
            </a:xfrm>
            <a:custGeom>
              <a:avLst/>
              <a:gdLst>
                <a:gd name="T0" fmla="*/ 69 w 46"/>
                <a:gd name="T1" fmla="*/ 0 h 309"/>
                <a:gd name="T2" fmla="*/ 69 w 46"/>
                <a:gd name="T3" fmla="*/ 155 h 309"/>
                <a:gd name="T4" fmla="*/ 54 w 46"/>
                <a:gd name="T5" fmla="*/ 341 h 309"/>
                <a:gd name="T6" fmla="*/ 15 w 46"/>
                <a:gd name="T7" fmla="*/ 557 h 309"/>
                <a:gd name="T8" fmla="*/ 46 w 46"/>
                <a:gd name="T9" fmla="*/ 49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09">
                  <a:moveTo>
                    <a:pt x="37" y="0"/>
                  </a:moveTo>
                  <a:cubicBezTo>
                    <a:pt x="46" y="24"/>
                    <a:pt x="38" y="61"/>
                    <a:pt x="37" y="86"/>
                  </a:cubicBezTo>
                  <a:cubicBezTo>
                    <a:pt x="35" y="120"/>
                    <a:pt x="32" y="155"/>
                    <a:pt x="28" y="189"/>
                  </a:cubicBezTo>
                  <a:cubicBezTo>
                    <a:pt x="25" y="220"/>
                    <a:pt x="25" y="286"/>
                    <a:pt x="8" y="309"/>
                  </a:cubicBezTo>
                  <a:cubicBezTo>
                    <a:pt x="0" y="215"/>
                    <a:pt x="23" y="121"/>
                    <a:pt x="24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3515" y="1842"/>
              <a:ext cx="77" cy="448"/>
            </a:xfrm>
            <a:custGeom>
              <a:avLst/>
              <a:gdLst>
                <a:gd name="T0" fmla="*/ 34 w 66"/>
                <a:gd name="T1" fmla="*/ 0 h 386"/>
                <a:gd name="T2" fmla="*/ 2 w 66"/>
                <a:gd name="T3" fmla="*/ 110 h 386"/>
                <a:gd name="T4" fmla="*/ 26 w 66"/>
                <a:gd name="T5" fmla="*/ 267 h 386"/>
                <a:gd name="T6" fmla="*/ 123 w 66"/>
                <a:gd name="T7" fmla="*/ 701 h 386"/>
                <a:gd name="T8" fmla="*/ 48 w 66"/>
                <a:gd name="T9" fmla="*/ 309 h 386"/>
                <a:gd name="T10" fmla="*/ 29 w 66"/>
                <a:gd name="T11" fmla="*/ 144 h 386"/>
                <a:gd name="T12" fmla="*/ 30 w 66"/>
                <a:gd name="T13" fmla="*/ 12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386">
                  <a:moveTo>
                    <a:pt x="18" y="0"/>
                  </a:moveTo>
                  <a:cubicBezTo>
                    <a:pt x="9" y="20"/>
                    <a:pt x="0" y="39"/>
                    <a:pt x="2" y="61"/>
                  </a:cubicBezTo>
                  <a:cubicBezTo>
                    <a:pt x="5" y="90"/>
                    <a:pt x="12" y="118"/>
                    <a:pt x="14" y="147"/>
                  </a:cubicBezTo>
                  <a:cubicBezTo>
                    <a:pt x="19" y="225"/>
                    <a:pt x="15" y="320"/>
                    <a:pt x="66" y="386"/>
                  </a:cubicBezTo>
                  <a:cubicBezTo>
                    <a:pt x="42" y="315"/>
                    <a:pt x="30" y="245"/>
                    <a:pt x="26" y="170"/>
                  </a:cubicBezTo>
                  <a:cubicBezTo>
                    <a:pt x="25" y="139"/>
                    <a:pt x="20" y="110"/>
                    <a:pt x="15" y="79"/>
                  </a:cubicBezTo>
                  <a:cubicBezTo>
                    <a:pt x="12" y="57"/>
                    <a:pt x="8" y="27"/>
                    <a:pt x="1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3388" y="1613"/>
              <a:ext cx="69" cy="59"/>
            </a:xfrm>
            <a:custGeom>
              <a:avLst/>
              <a:gdLst>
                <a:gd name="T0" fmla="*/ 0 w 60"/>
                <a:gd name="T1" fmla="*/ 0 h 51"/>
                <a:gd name="T2" fmla="*/ 40 w 60"/>
                <a:gd name="T3" fmla="*/ 69 h 51"/>
                <a:gd name="T4" fmla="*/ 105 w 60"/>
                <a:gd name="T5" fmla="*/ 91 h 51"/>
                <a:gd name="T6" fmla="*/ 10 w 60"/>
                <a:gd name="T7" fmla="*/ 14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1">
                  <a:moveTo>
                    <a:pt x="0" y="0"/>
                  </a:moveTo>
                  <a:cubicBezTo>
                    <a:pt x="6" y="14"/>
                    <a:pt x="13" y="29"/>
                    <a:pt x="23" y="39"/>
                  </a:cubicBezTo>
                  <a:cubicBezTo>
                    <a:pt x="35" y="51"/>
                    <a:pt x="45" y="47"/>
                    <a:pt x="60" y="51"/>
                  </a:cubicBezTo>
                  <a:cubicBezTo>
                    <a:pt x="34" y="45"/>
                    <a:pt x="20" y="28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3826" y="1628"/>
              <a:ext cx="96" cy="51"/>
            </a:xfrm>
            <a:custGeom>
              <a:avLst/>
              <a:gdLst>
                <a:gd name="T0" fmla="*/ 0 w 83"/>
                <a:gd name="T1" fmla="*/ 71 h 44"/>
                <a:gd name="T2" fmla="*/ 87 w 83"/>
                <a:gd name="T3" fmla="*/ 60 h 44"/>
                <a:gd name="T4" fmla="*/ 148 w 83"/>
                <a:gd name="T5" fmla="*/ 0 h 44"/>
                <a:gd name="T6" fmla="*/ 25 w 83"/>
                <a:gd name="T7" fmla="*/ 79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44">
                  <a:moveTo>
                    <a:pt x="0" y="40"/>
                  </a:moveTo>
                  <a:cubicBezTo>
                    <a:pt x="18" y="40"/>
                    <a:pt x="34" y="44"/>
                    <a:pt x="48" y="34"/>
                  </a:cubicBezTo>
                  <a:cubicBezTo>
                    <a:pt x="61" y="25"/>
                    <a:pt x="76" y="14"/>
                    <a:pt x="83" y="0"/>
                  </a:cubicBezTo>
                  <a:cubicBezTo>
                    <a:pt x="64" y="14"/>
                    <a:pt x="40" y="43"/>
                    <a:pt x="1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3943" y="1544"/>
              <a:ext cx="27" cy="233"/>
            </a:xfrm>
            <a:custGeom>
              <a:avLst/>
              <a:gdLst>
                <a:gd name="T0" fmla="*/ 2 w 23"/>
                <a:gd name="T1" fmla="*/ 1 h 201"/>
                <a:gd name="T2" fmla="*/ 8 w 23"/>
                <a:gd name="T3" fmla="*/ 48 h 201"/>
                <a:gd name="T4" fmla="*/ 9 w 23"/>
                <a:gd name="T5" fmla="*/ 103 h 201"/>
                <a:gd name="T6" fmla="*/ 8 w 23"/>
                <a:gd name="T7" fmla="*/ 185 h 201"/>
                <a:gd name="T8" fmla="*/ 45 w 23"/>
                <a:gd name="T9" fmla="*/ 363 h 201"/>
                <a:gd name="T10" fmla="*/ 26 w 23"/>
                <a:gd name="T11" fmla="*/ 254 h 201"/>
                <a:gd name="T12" fmla="*/ 21 w 23"/>
                <a:gd name="T13" fmla="*/ 140 h 201"/>
                <a:gd name="T14" fmla="*/ 11 w 23"/>
                <a:gd name="T15" fmla="*/ 59 h 201"/>
                <a:gd name="T16" fmla="*/ 0 w 23"/>
                <a:gd name="T17" fmla="*/ 0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01">
                  <a:moveTo>
                    <a:pt x="2" y="1"/>
                  </a:moveTo>
                  <a:cubicBezTo>
                    <a:pt x="1" y="2"/>
                    <a:pt x="4" y="22"/>
                    <a:pt x="4" y="26"/>
                  </a:cubicBezTo>
                  <a:cubicBezTo>
                    <a:pt x="5" y="37"/>
                    <a:pt x="5" y="47"/>
                    <a:pt x="5" y="57"/>
                  </a:cubicBezTo>
                  <a:cubicBezTo>
                    <a:pt x="5" y="72"/>
                    <a:pt x="4" y="87"/>
                    <a:pt x="4" y="103"/>
                  </a:cubicBezTo>
                  <a:cubicBezTo>
                    <a:pt x="5" y="136"/>
                    <a:pt x="16" y="168"/>
                    <a:pt x="23" y="201"/>
                  </a:cubicBezTo>
                  <a:cubicBezTo>
                    <a:pt x="15" y="183"/>
                    <a:pt x="16" y="160"/>
                    <a:pt x="14" y="141"/>
                  </a:cubicBezTo>
                  <a:cubicBezTo>
                    <a:pt x="11" y="120"/>
                    <a:pt x="11" y="99"/>
                    <a:pt x="11" y="78"/>
                  </a:cubicBezTo>
                  <a:cubicBezTo>
                    <a:pt x="10" y="63"/>
                    <a:pt x="9" y="48"/>
                    <a:pt x="6" y="33"/>
                  </a:cubicBezTo>
                  <a:cubicBezTo>
                    <a:pt x="4" y="22"/>
                    <a:pt x="0" y="1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3373" y="1681"/>
              <a:ext cx="37" cy="681"/>
            </a:xfrm>
            <a:custGeom>
              <a:avLst/>
              <a:gdLst>
                <a:gd name="T0" fmla="*/ 12 w 32"/>
                <a:gd name="T1" fmla="*/ 0 h 587"/>
                <a:gd name="T2" fmla="*/ 25 w 32"/>
                <a:gd name="T3" fmla="*/ 252 h 587"/>
                <a:gd name="T4" fmla="*/ 23 w 32"/>
                <a:gd name="T5" fmla="*/ 691 h 587"/>
                <a:gd name="T6" fmla="*/ 0 w 32"/>
                <a:gd name="T7" fmla="*/ 1064 h 587"/>
                <a:gd name="T8" fmla="*/ 32 w 32"/>
                <a:gd name="T9" fmla="*/ 789 h 587"/>
                <a:gd name="T10" fmla="*/ 52 w 32"/>
                <a:gd name="T11" fmla="*/ 296 h 587"/>
                <a:gd name="T12" fmla="*/ 12 w 32"/>
                <a:gd name="T13" fmla="*/ 0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587">
                  <a:moveTo>
                    <a:pt x="7" y="0"/>
                  </a:moveTo>
                  <a:cubicBezTo>
                    <a:pt x="7" y="0"/>
                    <a:pt x="13" y="102"/>
                    <a:pt x="14" y="139"/>
                  </a:cubicBezTo>
                  <a:cubicBezTo>
                    <a:pt x="15" y="176"/>
                    <a:pt x="15" y="358"/>
                    <a:pt x="13" y="382"/>
                  </a:cubicBezTo>
                  <a:cubicBezTo>
                    <a:pt x="11" y="406"/>
                    <a:pt x="7" y="552"/>
                    <a:pt x="0" y="587"/>
                  </a:cubicBezTo>
                  <a:cubicBezTo>
                    <a:pt x="0" y="587"/>
                    <a:pt x="19" y="493"/>
                    <a:pt x="18" y="435"/>
                  </a:cubicBezTo>
                  <a:cubicBezTo>
                    <a:pt x="17" y="376"/>
                    <a:pt x="32" y="195"/>
                    <a:pt x="29" y="164"/>
                  </a:cubicBezTo>
                  <a:cubicBezTo>
                    <a:pt x="31" y="123"/>
                    <a:pt x="21" y="38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1" name="Freeform 204"/>
            <p:cNvSpPr>
              <a:spLocks/>
            </p:cNvSpPr>
            <p:nvPr/>
          </p:nvSpPr>
          <p:spPr bwMode="auto">
            <a:xfrm>
              <a:off x="3866" y="1693"/>
              <a:ext cx="68" cy="786"/>
            </a:xfrm>
            <a:custGeom>
              <a:avLst/>
              <a:gdLst>
                <a:gd name="T0" fmla="*/ 106 w 58"/>
                <a:gd name="T1" fmla="*/ 0 h 678"/>
                <a:gd name="T2" fmla="*/ 53 w 58"/>
                <a:gd name="T3" fmla="*/ 349 h 678"/>
                <a:gd name="T4" fmla="*/ 46 w 58"/>
                <a:gd name="T5" fmla="*/ 785 h 678"/>
                <a:gd name="T6" fmla="*/ 101 w 58"/>
                <a:gd name="T7" fmla="*/ 1224 h 678"/>
                <a:gd name="T8" fmla="*/ 53 w 58"/>
                <a:gd name="T9" fmla="*/ 918 h 678"/>
                <a:gd name="T10" fmla="*/ 8 w 58"/>
                <a:gd name="T11" fmla="*/ 508 h 678"/>
                <a:gd name="T12" fmla="*/ 106 w 58"/>
                <a:gd name="T13" fmla="*/ 0 h 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678">
                  <a:moveTo>
                    <a:pt x="56" y="0"/>
                  </a:moveTo>
                  <a:cubicBezTo>
                    <a:pt x="56" y="0"/>
                    <a:pt x="44" y="116"/>
                    <a:pt x="27" y="193"/>
                  </a:cubicBezTo>
                  <a:cubicBezTo>
                    <a:pt x="11" y="269"/>
                    <a:pt x="9" y="373"/>
                    <a:pt x="24" y="435"/>
                  </a:cubicBezTo>
                  <a:cubicBezTo>
                    <a:pt x="39" y="498"/>
                    <a:pt x="56" y="589"/>
                    <a:pt x="53" y="678"/>
                  </a:cubicBezTo>
                  <a:cubicBezTo>
                    <a:pt x="53" y="678"/>
                    <a:pt x="55" y="569"/>
                    <a:pt x="27" y="508"/>
                  </a:cubicBezTo>
                  <a:cubicBezTo>
                    <a:pt x="0" y="447"/>
                    <a:pt x="4" y="310"/>
                    <a:pt x="4" y="281"/>
                  </a:cubicBezTo>
                  <a:cubicBezTo>
                    <a:pt x="4" y="252"/>
                    <a:pt x="58" y="26"/>
                    <a:pt x="56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2" name="Freeform 206"/>
            <p:cNvSpPr>
              <a:spLocks/>
            </p:cNvSpPr>
            <p:nvPr/>
          </p:nvSpPr>
          <p:spPr bwMode="auto">
            <a:xfrm>
              <a:off x="3452" y="2334"/>
              <a:ext cx="99" cy="165"/>
            </a:xfrm>
            <a:custGeom>
              <a:avLst/>
              <a:gdLst>
                <a:gd name="T0" fmla="*/ 0 w 86"/>
                <a:gd name="T1" fmla="*/ 0 h 142"/>
                <a:gd name="T2" fmla="*/ 38 w 86"/>
                <a:gd name="T3" fmla="*/ 56 h 142"/>
                <a:gd name="T4" fmla="*/ 78 w 86"/>
                <a:gd name="T5" fmla="*/ 136 h 142"/>
                <a:gd name="T6" fmla="*/ 151 w 86"/>
                <a:gd name="T7" fmla="*/ 259 h 142"/>
                <a:gd name="T8" fmla="*/ 67 w 86"/>
                <a:gd name="T9" fmla="*/ 127 h 142"/>
                <a:gd name="T10" fmla="*/ 0 w 86"/>
                <a:gd name="T11" fmla="*/ 16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42">
                  <a:moveTo>
                    <a:pt x="0" y="0"/>
                  </a:moveTo>
                  <a:cubicBezTo>
                    <a:pt x="6" y="11"/>
                    <a:pt x="16" y="20"/>
                    <a:pt x="22" y="30"/>
                  </a:cubicBezTo>
                  <a:cubicBezTo>
                    <a:pt x="31" y="45"/>
                    <a:pt x="37" y="61"/>
                    <a:pt x="44" y="75"/>
                  </a:cubicBezTo>
                  <a:cubicBezTo>
                    <a:pt x="57" y="98"/>
                    <a:pt x="76" y="119"/>
                    <a:pt x="86" y="142"/>
                  </a:cubicBezTo>
                  <a:cubicBezTo>
                    <a:pt x="65" y="134"/>
                    <a:pt x="47" y="91"/>
                    <a:pt x="37" y="70"/>
                  </a:cubicBezTo>
                  <a:cubicBezTo>
                    <a:pt x="26" y="47"/>
                    <a:pt x="17" y="27"/>
                    <a:pt x="0" y="9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3" name="Freeform 207"/>
            <p:cNvSpPr>
              <a:spLocks/>
            </p:cNvSpPr>
            <p:nvPr/>
          </p:nvSpPr>
          <p:spPr bwMode="auto">
            <a:xfrm>
              <a:off x="3709" y="2349"/>
              <a:ext cx="88" cy="145"/>
            </a:xfrm>
            <a:custGeom>
              <a:avLst/>
              <a:gdLst>
                <a:gd name="T0" fmla="*/ 0 w 75"/>
                <a:gd name="T1" fmla="*/ 226 h 125"/>
                <a:gd name="T2" fmla="*/ 67 w 75"/>
                <a:gd name="T3" fmla="*/ 124 h 125"/>
                <a:gd name="T4" fmla="*/ 142 w 75"/>
                <a:gd name="T5" fmla="*/ 0 h 125"/>
                <a:gd name="T6" fmla="*/ 111 w 75"/>
                <a:gd name="T7" fmla="*/ 56 h 125"/>
                <a:gd name="T8" fmla="*/ 73 w 75"/>
                <a:gd name="T9" fmla="*/ 124 h 125"/>
                <a:gd name="T10" fmla="*/ 38 w 75"/>
                <a:gd name="T11" fmla="*/ 176 h 125"/>
                <a:gd name="T12" fmla="*/ 9 w 75"/>
                <a:gd name="T13" fmla="*/ 218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25">
                  <a:moveTo>
                    <a:pt x="0" y="125"/>
                  </a:moveTo>
                  <a:cubicBezTo>
                    <a:pt x="16" y="111"/>
                    <a:pt x="25" y="86"/>
                    <a:pt x="36" y="68"/>
                  </a:cubicBezTo>
                  <a:cubicBezTo>
                    <a:pt x="48" y="46"/>
                    <a:pt x="58" y="19"/>
                    <a:pt x="75" y="0"/>
                  </a:cubicBezTo>
                  <a:cubicBezTo>
                    <a:pt x="72" y="11"/>
                    <a:pt x="64" y="21"/>
                    <a:pt x="59" y="30"/>
                  </a:cubicBezTo>
                  <a:cubicBezTo>
                    <a:pt x="52" y="43"/>
                    <a:pt x="45" y="56"/>
                    <a:pt x="38" y="68"/>
                  </a:cubicBezTo>
                  <a:cubicBezTo>
                    <a:pt x="33" y="78"/>
                    <a:pt x="27" y="88"/>
                    <a:pt x="20" y="97"/>
                  </a:cubicBezTo>
                  <a:cubicBezTo>
                    <a:pt x="15" y="104"/>
                    <a:pt x="7" y="112"/>
                    <a:pt x="5" y="12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4" name="Freeform 208"/>
            <p:cNvSpPr>
              <a:spLocks/>
            </p:cNvSpPr>
            <p:nvPr/>
          </p:nvSpPr>
          <p:spPr bwMode="auto">
            <a:xfrm>
              <a:off x="3586" y="2506"/>
              <a:ext cx="115" cy="112"/>
            </a:xfrm>
            <a:custGeom>
              <a:avLst/>
              <a:gdLst>
                <a:gd name="T0" fmla="*/ 1 w 99"/>
                <a:gd name="T1" fmla="*/ 10 h 97"/>
                <a:gd name="T2" fmla="*/ 16 w 99"/>
                <a:gd name="T3" fmla="*/ 122 h 97"/>
                <a:gd name="T4" fmla="*/ 118 w 99"/>
                <a:gd name="T5" fmla="*/ 158 h 97"/>
                <a:gd name="T6" fmla="*/ 135 w 9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97">
                  <a:moveTo>
                    <a:pt x="1" y="6"/>
                  </a:moveTo>
                  <a:cubicBezTo>
                    <a:pt x="5" y="25"/>
                    <a:pt x="0" y="51"/>
                    <a:pt x="9" y="69"/>
                  </a:cubicBezTo>
                  <a:cubicBezTo>
                    <a:pt x="20" y="88"/>
                    <a:pt x="44" y="97"/>
                    <a:pt x="65" y="89"/>
                  </a:cubicBezTo>
                  <a:cubicBezTo>
                    <a:pt x="99" y="76"/>
                    <a:pt x="91" y="23"/>
                    <a:pt x="74" y="0"/>
                  </a:cubicBezTo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5" name="Freeform 209"/>
            <p:cNvSpPr>
              <a:spLocks/>
            </p:cNvSpPr>
            <p:nvPr/>
          </p:nvSpPr>
          <p:spPr bwMode="auto">
            <a:xfrm>
              <a:off x="3582" y="2512"/>
              <a:ext cx="108" cy="106"/>
            </a:xfrm>
            <a:custGeom>
              <a:avLst/>
              <a:gdLst>
                <a:gd name="T0" fmla="*/ 2 w 93"/>
                <a:gd name="T1" fmla="*/ 0 h 91"/>
                <a:gd name="T2" fmla="*/ 19 w 93"/>
                <a:gd name="T3" fmla="*/ 115 h 91"/>
                <a:gd name="T4" fmla="*/ 117 w 93"/>
                <a:gd name="T5" fmla="*/ 154 h 91"/>
                <a:gd name="T6" fmla="*/ 159 w 93"/>
                <a:gd name="T7" fmla="*/ 56 h 91"/>
                <a:gd name="T8" fmla="*/ 168 w 9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91">
                  <a:moveTo>
                    <a:pt x="2" y="0"/>
                  </a:moveTo>
                  <a:cubicBezTo>
                    <a:pt x="6" y="19"/>
                    <a:pt x="0" y="45"/>
                    <a:pt x="10" y="63"/>
                  </a:cubicBezTo>
                  <a:cubicBezTo>
                    <a:pt x="20" y="82"/>
                    <a:pt x="45" y="91"/>
                    <a:pt x="65" y="83"/>
                  </a:cubicBezTo>
                  <a:cubicBezTo>
                    <a:pt x="86" y="75"/>
                    <a:pt x="88" y="52"/>
                    <a:pt x="88" y="30"/>
                  </a:cubicBezTo>
                  <a:cubicBezTo>
                    <a:pt x="88" y="21"/>
                    <a:pt x="83" y="9"/>
                    <a:pt x="93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6" name="Freeform 210"/>
            <p:cNvSpPr>
              <a:spLocks/>
            </p:cNvSpPr>
            <p:nvPr/>
          </p:nvSpPr>
          <p:spPr bwMode="auto">
            <a:xfrm>
              <a:off x="3618" y="2516"/>
              <a:ext cx="39" cy="70"/>
            </a:xfrm>
            <a:custGeom>
              <a:avLst/>
              <a:gdLst>
                <a:gd name="T0" fmla="*/ 9 w 34"/>
                <a:gd name="T1" fmla="*/ 0 h 60"/>
                <a:gd name="T2" fmla="*/ 1 w 34"/>
                <a:gd name="T3" fmla="*/ 76 h 60"/>
                <a:gd name="T4" fmla="*/ 30 w 34"/>
                <a:gd name="T5" fmla="*/ 111 h 60"/>
                <a:gd name="T6" fmla="*/ 57 w 34"/>
                <a:gd name="T7" fmla="*/ 82 h 60"/>
                <a:gd name="T8" fmla="*/ 54 w 34"/>
                <a:gd name="T9" fmla="*/ 2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0">
                  <a:moveTo>
                    <a:pt x="5" y="0"/>
                  </a:moveTo>
                  <a:cubicBezTo>
                    <a:pt x="7" y="15"/>
                    <a:pt x="3" y="27"/>
                    <a:pt x="1" y="41"/>
                  </a:cubicBezTo>
                  <a:cubicBezTo>
                    <a:pt x="0" y="54"/>
                    <a:pt x="5" y="58"/>
                    <a:pt x="17" y="59"/>
                  </a:cubicBezTo>
                  <a:cubicBezTo>
                    <a:pt x="29" y="60"/>
                    <a:pt x="32" y="56"/>
                    <a:pt x="33" y="44"/>
                  </a:cubicBezTo>
                  <a:cubicBezTo>
                    <a:pt x="34" y="34"/>
                    <a:pt x="33" y="22"/>
                    <a:pt x="31" y="14"/>
                  </a:cubicBezTo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7" name="Freeform 211"/>
            <p:cNvSpPr>
              <a:spLocks/>
            </p:cNvSpPr>
            <p:nvPr/>
          </p:nvSpPr>
          <p:spPr bwMode="auto">
            <a:xfrm>
              <a:off x="3618" y="2517"/>
              <a:ext cx="39" cy="70"/>
            </a:xfrm>
            <a:custGeom>
              <a:avLst/>
              <a:gdLst>
                <a:gd name="T0" fmla="*/ 9 w 34"/>
                <a:gd name="T1" fmla="*/ 0 h 60"/>
                <a:gd name="T2" fmla="*/ 1 w 34"/>
                <a:gd name="T3" fmla="*/ 76 h 60"/>
                <a:gd name="T4" fmla="*/ 30 w 34"/>
                <a:gd name="T5" fmla="*/ 111 h 60"/>
                <a:gd name="T6" fmla="*/ 57 w 34"/>
                <a:gd name="T7" fmla="*/ 82 h 60"/>
                <a:gd name="T8" fmla="*/ 54 w 34"/>
                <a:gd name="T9" fmla="*/ 2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0">
                  <a:moveTo>
                    <a:pt x="5" y="0"/>
                  </a:moveTo>
                  <a:cubicBezTo>
                    <a:pt x="7" y="14"/>
                    <a:pt x="3" y="27"/>
                    <a:pt x="1" y="41"/>
                  </a:cubicBezTo>
                  <a:cubicBezTo>
                    <a:pt x="0" y="54"/>
                    <a:pt x="5" y="58"/>
                    <a:pt x="17" y="59"/>
                  </a:cubicBezTo>
                  <a:cubicBezTo>
                    <a:pt x="29" y="60"/>
                    <a:pt x="32" y="56"/>
                    <a:pt x="33" y="44"/>
                  </a:cubicBezTo>
                  <a:cubicBezTo>
                    <a:pt x="34" y="34"/>
                    <a:pt x="33" y="22"/>
                    <a:pt x="31" y="14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8" name="Freeform 212"/>
            <p:cNvSpPr>
              <a:spLocks/>
            </p:cNvSpPr>
            <p:nvPr/>
          </p:nvSpPr>
          <p:spPr bwMode="auto">
            <a:xfrm>
              <a:off x="3589" y="2514"/>
              <a:ext cx="46" cy="90"/>
            </a:xfrm>
            <a:custGeom>
              <a:avLst/>
              <a:gdLst>
                <a:gd name="T0" fmla="*/ 0 w 40"/>
                <a:gd name="T1" fmla="*/ 1 h 78"/>
                <a:gd name="T2" fmla="*/ 3 w 40"/>
                <a:gd name="T3" fmla="*/ 46 h 78"/>
                <a:gd name="T4" fmla="*/ 10 w 40"/>
                <a:gd name="T5" fmla="*/ 89 h 78"/>
                <a:gd name="T6" fmla="*/ 28 w 40"/>
                <a:gd name="T7" fmla="*/ 127 h 78"/>
                <a:gd name="T8" fmla="*/ 70 w 40"/>
                <a:gd name="T9" fmla="*/ 138 h 78"/>
                <a:gd name="T10" fmla="*/ 32 w 40"/>
                <a:gd name="T11" fmla="*/ 111 h 78"/>
                <a:gd name="T12" fmla="*/ 20 w 40"/>
                <a:gd name="T13" fmla="*/ 61 h 78"/>
                <a:gd name="T14" fmla="*/ 10 w 40"/>
                <a:gd name="T15" fmla="*/ 20 h 78"/>
                <a:gd name="T16" fmla="*/ 0 w 40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78">
                  <a:moveTo>
                    <a:pt x="0" y="1"/>
                  </a:moveTo>
                  <a:cubicBezTo>
                    <a:pt x="0" y="9"/>
                    <a:pt x="2" y="18"/>
                    <a:pt x="3" y="26"/>
                  </a:cubicBezTo>
                  <a:cubicBezTo>
                    <a:pt x="4" y="34"/>
                    <a:pt x="4" y="42"/>
                    <a:pt x="6" y="50"/>
                  </a:cubicBezTo>
                  <a:cubicBezTo>
                    <a:pt x="7" y="57"/>
                    <a:pt x="10" y="66"/>
                    <a:pt x="16" y="71"/>
                  </a:cubicBezTo>
                  <a:cubicBezTo>
                    <a:pt x="22" y="77"/>
                    <a:pt x="32" y="78"/>
                    <a:pt x="40" y="78"/>
                  </a:cubicBezTo>
                  <a:cubicBezTo>
                    <a:pt x="31" y="78"/>
                    <a:pt x="23" y="69"/>
                    <a:pt x="18" y="62"/>
                  </a:cubicBezTo>
                  <a:cubicBezTo>
                    <a:pt x="13" y="54"/>
                    <a:pt x="12" y="44"/>
                    <a:pt x="11" y="35"/>
                  </a:cubicBezTo>
                  <a:cubicBezTo>
                    <a:pt x="10" y="27"/>
                    <a:pt x="9" y="18"/>
                    <a:pt x="6" y="11"/>
                  </a:cubicBezTo>
                  <a:cubicBezTo>
                    <a:pt x="4" y="8"/>
                    <a:pt x="2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9" name="Freeform 213"/>
            <p:cNvSpPr>
              <a:spLocks/>
            </p:cNvSpPr>
            <p:nvPr/>
          </p:nvSpPr>
          <p:spPr bwMode="auto">
            <a:xfrm>
              <a:off x="3622" y="2522"/>
              <a:ext cx="11" cy="59"/>
            </a:xfrm>
            <a:custGeom>
              <a:avLst/>
              <a:gdLst>
                <a:gd name="T0" fmla="*/ 11 w 9"/>
                <a:gd name="T1" fmla="*/ 0 h 51"/>
                <a:gd name="T2" fmla="*/ 16 w 9"/>
                <a:gd name="T3" fmla="*/ 32 h 51"/>
                <a:gd name="T4" fmla="*/ 9 w 9"/>
                <a:gd name="T5" fmla="*/ 58 h 51"/>
                <a:gd name="T6" fmla="*/ 20 w 9"/>
                <a:gd name="T7" fmla="*/ 91 h 51"/>
                <a:gd name="T8" fmla="*/ 20 w 9"/>
                <a:gd name="T9" fmla="*/ 46 h 51"/>
                <a:gd name="T10" fmla="*/ 11 w 9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51">
                  <a:moveTo>
                    <a:pt x="5" y="0"/>
                  </a:moveTo>
                  <a:cubicBezTo>
                    <a:pt x="5" y="6"/>
                    <a:pt x="7" y="12"/>
                    <a:pt x="7" y="18"/>
                  </a:cubicBezTo>
                  <a:cubicBezTo>
                    <a:pt x="6" y="23"/>
                    <a:pt x="5" y="28"/>
                    <a:pt x="4" y="32"/>
                  </a:cubicBezTo>
                  <a:cubicBezTo>
                    <a:pt x="3" y="39"/>
                    <a:pt x="0" y="50"/>
                    <a:pt x="9" y="51"/>
                  </a:cubicBezTo>
                  <a:cubicBezTo>
                    <a:pt x="2" y="46"/>
                    <a:pt x="9" y="33"/>
                    <a:pt x="9" y="26"/>
                  </a:cubicBezTo>
                  <a:cubicBezTo>
                    <a:pt x="9" y="20"/>
                    <a:pt x="9" y="7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0" name="Freeform 214"/>
            <p:cNvSpPr>
              <a:spLocks/>
            </p:cNvSpPr>
            <p:nvPr/>
          </p:nvSpPr>
          <p:spPr bwMode="auto">
            <a:xfrm>
              <a:off x="3657" y="2535"/>
              <a:ext cx="9" cy="48"/>
            </a:xfrm>
            <a:custGeom>
              <a:avLst/>
              <a:gdLst>
                <a:gd name="T0" fmla="*/ 1 w 8"/>
                <a:gd name="T1" fmla="*/ 0 h 42"/>
                <a:gd name="T2" fmla="*/ 0 w 8"/>
                <a:gd name="T3" fmla="*/ 72 h 42"/>
                <a:gd name="T4" fmla="*/ 11 w 8"/>
                <a:gd name="T5" fmla="*/ 25 h 42"/>
                <a:gd name="T6" fmla="*/ 2 w 8"/>
                <a:gd name="T7" fmla="*/ 1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2">
                  <a:moveTo>
                    <a:pt x="1" y="0"/>
                  </a:moveTo>
                  <a:cubicBezTo>
                    <a:pt x="5" y="13"/>
                    <a:pt x="6" y="30"/>
                    <a:pt x="0" y="42"/>
                  </a:cubicBezTo>
                  <a:cubicBezTo>
                    <a:pt x="6" y="37"/>
                    <a:pt x="8" y="23"/>
                    <a:pt x="7" y="15"/>
                  </a:cubicBezTo>
                  <a:cubicBezTo>
                    <a:pt x="6" y="10"/>
                    <a:pt x="4" y="6"/>
                    <a:pt x="2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1" name="Freeform 215"/>
            <p:cNvSpPr>
              <a:spLocks/>
            </p:cNvSpPr>
            <p:nvPr/>
          </p:nvSpPr>
          <p:spPr bwMode="auto">
            <a:xfrm>
              <a:off x="3633" y="2529"/>
              <a:ext cx="52" cy="81"/>
            </a:xfrm>
            <a:custGeom>
              <a:avLst/>
              <a:gdLst>
                <a:gd name="T0" fmla="*/ 69 w 45"/>
                <a:gd name="T1" fmla="*/ 0 h 70"/>
                <a:gd name="T2" fmla="*/ 60 w 45"/>
                <a:gd name="T3" fmla="*/ 101 h 70"/>
                <a:gd name="T4" fmla="*/ 31 w 45"/>
                <a:gd name="T5" fmla="*/ 120 h 70"/>
                <a:gd name="T6" fmla="*/ 0 w 45"/>
                <a:gd name="T7" fmla="*/ 120 h 70"/>
                <a:gd name="T8" fmla="*/ 36 w 45"/>
                <a:gd name="T9" fmla="*/ 102 h 70"/>
                <a:gd name="T10" fmla="*/ 59 w 45"/>
                <a:gd name="T11" fmla="*/ 71 h 70"/>
                <a:gd name="T12" fmla="*/ 66 w 45"/>
                <a:gd name="T13" fmla="*/ 32 h 70"/>
                <a:gd name="T14" fmla="*/ 68 w 45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70">
                  <a:moveTo>
                    <a:pt x="39" y="0"/>
                  </a:moveTo>
                  <a:cubicBezTo>
                    <a:pt x="39" y="19"/>
                    <a:pt x="45" y="39"/>
                    <a:pt x="34" y="56"/>
                  </a:cubicBezTo>
                  <a:cubicBezTo>
                    <a:pt x="30" y="61"/>
                    <a:pt x="23" y="65"/>
                    <a:pt x="17" y="67"/>
                  </a:cubicBezTo>
                  <a:cubicBezTo>
                    <a:pt x="13" y="69"/>
                    <a:pt x="4" y="70"/>
                    <a:pt x="0" y="67"/>
                  </a:cubicBezTo>
                  <a:cubicBezTo>
                    <a:pt x="8" y="65"/>
                    <a:pt x="14" y="63"/>
                    <a:pt x="20" y="57"/>
                  </a:cubicBezTo>
                  <a:cubicBezTo>
                    <a:pt x="26" y="53"/>
                    <a:pt x="30" y="46"/>
                    <a:pt x="33" y="40"/>
                  </a:cubicBezTo>
                  <a:cubicBezTo>
                    <a:pt x="35" y="33"/>
                    <a:pt x="36" y="25"/>
                    <a:pt x="36" y="18"/>
                  </a:cubicBezTo>
                  <a:cubicBezTo>
                    <a:pt x="36" y="13"/>
                    <a:pt x="35" y="6"/>
                    <a:pt x="38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2" name="Freeform 216"/>
            <p:cNvSpPr>
              <a:spLocks/>
            </p:cNvSpPr>
            <p:nvPr/>
          </p:nvSpPr>
          <p:spPr bwMode="auto">
            <a:xfrm>
              <a:off x="3655" y="2517"/>
              <a:ext cx="44" cy="124"/>
            </a:xfrm>
            <a:custGeom>
              <a:avLst/>
              <a:gdLst>
                <a:gd name="T0" fmla="*/ 58 w 38"/>
                <a:gd name="T1" fmla="*/ 0 h 107"/>
                <a:gd name="T2" fmla="*/ 54 w 38"/>
                <a:gd name="T3" fmla="*/ 48 h 107"/>
                <a:gd name="T4" fmla="*/ 47 w 38"/>
                <a:gd name="T5" fmla="*/ 110 h 107"/>
                <a:gd name="T6" fmla="*/ 9 w 38"/>
                <a:gd name="T7" fmla="*/ 151 h 107"/>
                <a:gd name="T8" fmla="*/ 1 w 38"/>
                <a:gd name="T9" fmla="*/ 162 h 107"/>
                <a:gd name="T10" fmla="*/ 10 w 38"/>
                <a:gd name="T11" fmla="*/ 194 h 107"/>
                <a:gd name="T12" fmla="*/ 43 w 38"/>
                <a:gd name="T13" fmla="*/ 147 h 107"/>
                <a:gd name="T14" fmla="*/ 66 w 38"/>
                <a:gd name="T15" fmla="*/ 85 h 107"/>
                <a:gd name="T16" fmla="*/ 59 w 38"/>
                <a:gd name="T17" fmla="*/ 31 h 107"/>
                <a:gd name="T18" fmla="*/ 58 w 38"/>
                <a:gd name="T19" fmla="*/ 2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07">
                  <a:moveTo>
                    <a:pt x="32" y="0"/>
                  </a:moveTo>
                  <a:cubicBezTo>
                    <a:pt x="27" y="8"/>
                    <a:pt x="29" y="17"/>
                    <a:pt x="30" y="26"/>
                  </a:cubicBezTo>
                  <a:cubicBezTo>
                    <a:pt x="32" y="38"/>
                    <a:pt x="31" y="50"/>
                    <a:pt x="26" y="61"/>
                  </a:cubicBezTo>
                  <a:cubicBezTo>
                    <a:pt x="22" y="71"/>
                    <a:pt x="15" y="79"/>
                    <a:pt x="5" y="84"/>
                  </a:cubicBezTo>
                  <a:cubicBezTo>
                    <a:pt x="2" y="86"/>
                    <a:pt x="0" y="86"/>
                    <a:pt x="1" y="90"/>
                  </a:cubicBezTo>
                  <a:cubicBezTo>
                    <a:pt x="2" y="96"/>
                    <a:pt x="3" y="102"/>
                    <a:pt x="6" y="107"/>
                  </a:cubicBezTo>
                  <a:cubicBezTo>
                    <a:pt x="11" y="99"/>
                    <a:pt x="19" y="91"/>
                    <a:pt x="24" y="82"/>
                  </a:cubicBezTo>
                  <a:cubicBezTo>
                    <a:pt x="30" y="71"/>
                    <a:pt x="35" y="59"/>
                    <a:pt x="36" y="47"/>
                  </a:cubicBezTo>
                  <a:cubicBezTo>
                    <a:pt x="38" y="36"/>
                    <a:pt x="36" y="26"/>
                    <a:pt x="33" y="17"/>
                  </a:cubicBezTo>
                  <a:cubicBezTo>
                    <a:pt x="32" y="13"/>
                    <a:pt x="29" y="5"/>
                    <a:pt x="32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3" name="Freeform 217"/>
            <p:cNvSpPr>
              <a:spLocks/>
            </p:cNvSpPr>
            <p:nvPr/>
          </p:nvSpPr>
          <p:spPr bwMode="auto">
            <a:xfrm>
              <a:off x="3578" y="2521"/>
              <a:ext cx="38" cy="110"/>
            </a:xfrm>
            <a:custGeom>
              <a:avLst/>
              <a:gdLst>
                <a:gd name="T0" fmla="*/ 3 w 33"/>
                <a:gd name="T1" fmla="*/ 0 h 95"/>
                <a:gd name="T2" fmla="*/ 3 w 33"/>
                <a:gd name="T3" fmla="*/ 23 h 95"/>
                <a:gd name="T4" fmla="*/ 3 w 33"/>
                <a:gd name="T5" fmla="*/ 52 h 95"/>
                <a:gd name="T6" fmla="*/ 14 w 33"/>
                <a:gd name="T7" fmla="*/ 102 h 95"/>
                <a:gd name="T8" fmla="*/ 37 w 33"/>
                <a:gd name="T9" fmla="*/ 131 h 95"/>
                <a:gd name="T10" fmla="*/ 59 w 33"/>
                <a:gd name="T11" fmla="*/ 146 h 95"/>
                <a:gd name="T12" fmla="*/ 51 w 33"/>
                <a:gd name="T13" fmla="*/ 170 h 95"/>
                <a:gd name="T14" fmla="*/ 20 w 33"/>
                <a:gd name="T15" fmla="*/ 135 h 95"/>
                <a:gd name="T16" fmla="*/ 1 w 33"/>
                <a:gd name="T17" fmla="*/ 79 h 95"/>
                <a:gd name="T18" fmla="*/ 1 w 33"/>
                <a:gd name="T19" fmla="*/ 32 h 95"/>
                <a:gd name="T20" fmla="*/ 2 w 33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95">
                  <a:moveTo>
                    <a:pt x="3" y="0"/>
                  </a:moveTo>
                  <a:cubicBezTo>
                    <a:pt x="2" y="3"/>
                    <a:pt x="3" y="9"/>
                    <a:pt x="3" y="13"/>
                  </a:cubicBezTo>
                  <a:cubicBezTo>
                    <a:pt x="3" y="19"/>
                    <a:pt x="3" y="24"/>
                    <a:pt x="3" y="29"/>
                  </a:cubicBezTo>
                  <a:cubicBezTo>
                    <a:pt x="3" y="39"/>
                    <a:pt x="4" y="48"/>
                    <a:pt x="8" y="57"/>
                  </a:cubicBezTo>
                  <a:cubicBezTo>
                    <a:pt x="11" y="63"/>
                    <a:pt x="15" y="69"/>
                    <a:pt x="21" y="73"/>
                  </a:cubicBezTo>
                  <a:cubicBezTo>
                    <a:pt x="25" y="75"/>
                    <a:pt x="30" y="77"/>
                    <a:pt x="33" y="81"/>
                  </a:cubicBezTo>
                  <a:cubicBezTo>
                    <a:pt x="30" y="84"/>
                    <a:pt x="32" y="91"/>
                    <a:pt x="29" y="95"/>
                  </a:cubicBezTo>
                  <a:cubicBezTo>
                    <a:pt x="23" y="88"/>
                    <a:pt x="16" y="83"/>
                    <a:pt x="11" y="75"/>
                  </a:cubicBezTo>
                  <a:cubicBezTo>
                    <a:pt x="4" y="66"/>
                    <a:pt x="2" y="55"/>
                    <a:pt x="1" y="44"/>
                  </a:cubicBezTo>
                  <a:cubicBezTo>
                    <a:pt x="1" y="36"/>
                    <a:pt x="1" y="27"/>
                    <a:pt x="1" y="18"/>
                  </a:cubicBezTo>
                  <a:cubicBezTo>
                    <a:pt x="2" y="13"/>
                    <a:pt x="0" y="5"/>
                    <a:pt x="2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4" name="Freeform 218"/>
            <p:cNvSpPr>
              <a:spLocks/>
            </p:cNvSpPr>
            <p:nvPr/>
          </p:nvSpPr>
          <p:spPr bwMode="auto">
            <a:xfrm>
              <a:off x="3662" y="2652"/>
              <a:ext cx="34" cy="347"/>
            </a:xfrm>
            <a:custGeom>
              <a:avLst/>
              <a:gdLst>
                <a:gd name="T0" fmla="*/ 0 w 29"/>
                <a:gd name="T1" fmla="*/ 0 h 300"/>
                <a:gd name="T2" fmla="*/ 40 w 29"/>
                <a:gd name="T3" fmla="*/ 297 h 300"/>
                <a:gd name="T4" fmla="*/ 32 w 29"/>
                <a:gd name="T5" fmla="*/ 537 h 300"/>
                <a:gd name="T6" fmla="*/ 47 w 29"/>
                <a:gd name="T7" fmla="*/ 385 h 300"/>
                <a:gd name="T8" fmla="*/ 0 w 29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00">
                  <a:moveTo>
                    <a:pt x="0" y="0"/>
                  </a:moveTo>
                  <a:cubicBezTo>
                    <a:pt x="0" y="0"/>
                    <a:pt x="18" y="126"/>
                    <a:pt x="21" y="166"/>
                  </a:cubicBezTo>
                  <a:cubicBezTo>
                    <a:pt x="23" y="207"/>
                    <a:pt x="16" y="268"/>
                    <a:pt x="17" y="300"/>
                  </a:cubicBezTo>
                  <a:cubicBezTo>
                    <a:pt x="17" y="300"/>
                    <a:pt x="22" y="236"/>
                    <a:pt x="25" y="215"/>
                  </a:cubicBezTo>
                  <a:cubicBezTo>
                    <a:pt x="29" y="193"/>
                    <a:pt x="21" y="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5" name="Freeform 219"/>
            <p:cNvSpPr>
              <a:spLocks/>
            </p:cNvSpPr>
            <p:nvPr/>
          </p:nvSpPr>
          <p:spPr bwMode="auto">
            <a:xfrm>
              <a:off x="3575" y="2646"/>
              <a:ext cx="35" cy="378"/>
            </a:xfrm>
            <a:custGeom>
              <a:avLst/>
              <a:gdLst>
                <a:gd name="T0" fmla="*/ 56 w 30"/>
                <a:gd name="T1" fmla="*/ 0 h 326"/>
                <a:gd name="T2" fmla="*/ 15 w 30"/>
                <a:gd name="T3" fmla="*/ 390 h 326"/>
                <a:gd name="T4" fmla="*/ 29 w 30"/>
                <a:gd name="T5" fmla="*/ 589 h 326"/>
                <a:gd name="T6" fmla="*/ 8 w 30"/>
                <a:gd name="T7" fmla="*/ 422 h 326"/>
                <a:gd name="T8" fmla="*/ 56 w 30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6">
                  <a:moveTo>
                    <a:pt x="30" y="0"/>
                  </a:moveTo>
                  <a:cubicBezTo>
                    <a:pt x="30" y="0"/>
                    <a:pt x="5" y="180"/>
                    <a:pt x="8" y="216"/>
                  </a:cubicBezTo>
                  <a:cubicBezTo>
                    <a:pt x="11" y="252"/>
                    <a:pt x="17" y="303"/>
                    <a:pt x="15" y="326"/>
                  </a:cubicBezTo>
                  <a:cubicBezTo>
                    <a:pt x="15" y="326"/>
                    <a:pt x="7" y="254"/>
                    <a:pt x="4" y="234"/>
                  </a:cubicBezTo>
                  <a:cubicBezTo>
                    <a:pt x="0" y="214"/>
                    <a:pt x="7" y="89"/>
                    <a:pt x="30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6" name="Freeform 220"/>
            <p:cNvSpPr>
              <a:spLocks/>
            </p:cNvSpPr>
            <p:nvPr/>
          </p:nvSpPr>
          <p:spPr bwMode="auto">
            <a:xfrm>
              <a:off x="3319" y="2438"/>
              <a:ext cx="51" cy="359"/>
            </a:xfrm>
            <a:custGeom>
              <a:avLst/>
              <a:gdLst>
                <a:gd name="T0" fmla="*/ 66 w 44"/>
                <a:gd name="T1" fmla="*/ 0 h 309"/>
                <a:gd name="T2" fmla="*/ 79 w 44"/>
                <a:gd name="T3" fmla="*/ 562 h 309"/>
                <a:gd name="T4" fmla="*/ 66 w 44"/>
                <a:gd name="T5" fmla="*/ 0 h 3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09">
                  <a:moveTo>
                    <a:pt x="36" y="0"/>
                  </a:moveTo>
                  <a:cubicBezTo>
                    <a:pt x="36" y="0"/>
                    <a:pt x="0" y="167"/>
                    <a:pt x="44" y="309"/>
                  </a:cubicBezTo>
                  <a:cubicBezTo>
                    <a:pt x="44" y="309"/>
                    <a:pt x="13" y="187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7" name="Freeform 221"/>
            <p:cNvSpPr>
              <a:spLocks/>
            </p:cNvSpPr>
            <p:nvPr/>
          </p:nvSpPr>
          <p:spPr bwMode="auto">
            <a:xfrm>
              <a:off x="3409" y="3219"/>
              <a:ext cx="52" cy="405"/>
            </a:xfrm>
            <a:custGeom>
              <a:avLst/>
              <a:gdLst>
                <a:gd name="T0" fmla="*/ 0 w 45"/>
                <a:gd name="T1" fmla="*/ 0 h 350"/>
                <a:gd name="T2" fmla="*/ 80 w 45"/>
                <a:gd name="T3" fmla="*/ 628 h 350"/>
                <a:gd name="T4" fmla="*/ 0 w 45"/>
                <a:gd name="T5" fmla="*/ 0 h 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0">
                  <a:moveTo>
                    <a:pt x="0" y="0"/>
                  </a:moveTo>
                  <a:cubicBezTo>
                    <a:pt x="0" y="0"/>
                    <a:pt x="13" y="253"/>
                    <a:pt x="45" y="350"/>
                  </a:cubicBezTo>
                  <a:cubicBezTo>
                    <a:pt x="45" y="350"/>
                    <a:pt x="4" y="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8" name="Freeform 222"/>
            <p:cNvSpPr>
              <a:spLocks/>
            </p:cNvSpPr>
            <p:nvPr/>
          </p:nvSpPr>
          <p:spPr bwMode="auto">
            <a:xfrm>
              <a:off x="3381" y="3810"/>
              <a:ext cx="73" cy="140"/>
            </a:xfrm>
            <a:custGeom>
              <a:avLst/>
              <a:gdLst>
                <a:gd name="T0" fmla="*/ 109 w 63"/>
                <a:gd name="T1" fmla="*/ 0 h 121"/>
                <a:gd name="T2" fmla="*/ 56 w 63"/>
                <a:gd name="T3" fmla="*/ 108 h 121"/>
                <a:gd name="T4" fmla="*/ 36 w 63"/>
                <a:gd name="T5" fmla="*/ 164 h 121"/>
                <a:gd name="T6" fmla="*/ 0 w 63"/>
                <a:gd name="T7" fmla="*/ 216 h 121"/>
                <a:gd name="T8" fmla="*/ 49 w 63"/>
                <a:gd name="T9" fmla="*/ 162 h 121"/>
                <a:gd name="T10" fmla="*/ 75 w 63"/>
                <a:gd name="T11" fmla="*/ 111 h 121"/>
                <a:gd name="T12" fmla="*/ 114 w 63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121">
                  <a:moveTo>
                    <a:pt x="60" y="0"/>
                  </a:moveTo>
                  <a:cubicBezTo>
                    <a:pt x="47" y="18"/>
                    <a:pt x="37" y="39"/>
                    <a:pt x="30" y="60"/>
                  </a:cubicBezTo>
                  <a:cubicBezTo>
                    <a:pt x="27" y="70"/>
                    <a:pt x="26" y="82"/>
                    <a:pt x="20" y="92"/>
                  </a:cubicBezTo>
                  <a:cubicBezTo>
                    <a:pt x="13" y="101"/>
                    <a:pt x="5" y="110"/>
                    <a:pt x="0" y="121"/>
                  </a:cubicBezTo>
                  <a:cubicBezTo>
                    <a:pt x="7" y="110"/>
                    <a:pt x="19" y="101"/>
                    <a:pt x="27" y="91"/>
                  </a:cubicBezTo>
                  <a:cubicBezTo>
                    <a:pt x="35" y="82"/>
                    <a:pt x="37" y="73"/>
                    <a:pt x="41" y="62"/>
                  </a:cubicBezTo>
                  <a:cubicBezTo>
                    <a:pt x="48" y="42"/>
                    <a:pt x="55" y="2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9" name="Freeform 223"/>
            <p:cNvSpPr>
              <a:spLocks/>
            </p:cNvSpPr>
            <p:nvPr/>
          </p:nvSpPr>
          <p:spPr bwMode="auto">
            <a:xfrm>
              <a:off x="3389" y="3979"/>
              <a:ext cx="22" cy="23"/>
            </a:xfrm>
            <a:custGeom>
              <a:avLst/>
              <a:gdLst>
                <a:gd name="T0" fmla="*/ 0 w 19"/>
                <a:gd name="T1" fmla="*/ 32 h 20"/>
                <a:gd name="T2" fmla="*/ 29 w 19"/>
                <a:gd name="T3" fmla="*/ 0 h 20"/>
                <a:gd name="T4" fmla="*/ 1 w 19"/>
                <a:gd name="T5" fmla="*/ 32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0">
                  <a:moveTo>
                    <a:pt x="0" y="18"/>
                  </a:moveTo>
                  <a:cubicBezTo>
                    <a:pt x="5" y="13"/>
                    <a:pt x="12" y="6"/>
                    <a:pt x="16" y="0"/>
                  </a:cubicBezTo>
                  <a:cubicBezTo>
                    <a:pt x="19" y="6"/>
                    <a:pt x="7" y="20"/>
                    <a:pt x="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0" name="Freeform 224"/>
            <p:cNvSpPr>
              <a:spLocks/>
            </p:cNvSpPr>
            <p:nvPr/>
          </p:nvSpPr>
          <p:spPr bwMode="auto">
            <a:xfrm>
              <a:off x="3422" y="3985"/>
              <a:ext cx="14" cy="25"/>
            </a:xfrm>
            <a:custGeom>
              <a:avLst/>
              <a:gdLst>
                <a:gd name="T0" fmla="*/ 0 w 12"/>
                <a:gd name="T1" fmla="*/ 36 h 22"/>
                <a:gd name="T2" fmla="*/ 11 w 12"/>
                <a:gd name="T3" fmla="*/ 22 h 22"/>
                <a:gd name="T4" fmla="*/ 21 w 12"/>
                <a:gd name="T5" fmla="*/ 0 h 22"/>
                <a:gd name="T6" fmla="*/ 1 w 12"/>
                <a:gd name="T7" fmla="*/ 3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2">
                  <a:moveTo>
                    <a:pt x="0" y="22"/>
                  </a:moveTo>
                  <a:cubicBezTo>
                    <a:pt x="1" y="19"/>
                    <a:pt x="5" y="17"/>
                    <a:pt x="6" y="13"/>
                  </a:cubicBezTo>
                  <a:cubicBezTo>
                    <a:pt x="8" y="9"/>
                    <a:pt x="8" y="4"/>
                    <a:pt x="11" y="0"/>
                  </a:cubicBezTo>
                  <a:cubicBezTo>
                    <a:pt x="12" y="11"/>
                    <a:pt x="10" y="16"/>
                    <a:pt x="1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1" name="Freeform 225"/>
            <p:cNvSpPr>
              <a:spLocks/>
            </p:cNvSpPr>
            <p:nvPr/>
          </p:nvSpPr>
          <p:spPr bwMode="auto">
            <a:xfrm>
              <a:off x="3458" y="3978"/>
              <a:ext cx="18" cy="28"/>
            </a:xfrm>
            <a:custGeom>
              <a:avLst/>
              <a:gdLst>
                <a:gd name="T0" fmla="*/ 0 w 15"/>
                <a:gd name="T1" fmla="*/ 46 h 24"/>
                <a:gd name="T2" fmla="*/ 20 w 15"/>
                <a:gd name="T3" fmla="*/ 0 h 24"/>
                <a:gd name="T4" fmla="*/ 7 w 15"/>
                <a:gd name="T5" fmla="*/ 41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3" y="17"/>
                    <a:pt x="5" y="6"/>
                    <a:pt x="10" y="0"/>
                  </a:cubicBezTo>
                  <a:cubicBezTo>
                    <a:pt x="15" y="8"/>
                    <a:pt x="12" y="18"/>
                    <a:pt x="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2" name="Freeform 226"/>
            <p:cNvSpPr>
              <a:spLocks/>
            </p:cNvSpPr>
            <p:nvPr/>
          </p:nvSpPr>
          <p:spPr bwMode="auto">
            <a:xfrm>
              <a:off x="3754" y="3969"/>
              <a:ext cx="23" cy="44"/>
            </a:xfrm>
            <a:custGeom>
              <a:avLst/>
              <a:gdLst>
                <a:gd name="T0" fmla="*/ 0 w 20"/>
                <a:gd name="T1" fmla="*/ 0 h 38"/>
                <a:gd name="T2" fmla="*/ 33 w 20"/>
                <a:gd name="T3" fmla="*/ 68 h 38"/>
                <a:gd name="T4" fmla="*/ 8 w 20"/>
                <a:gd name="T5" fmla="*/ 3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8">
                  <a:moveTo>
                    <a:pt x="0" y="0"/>
                  </a:moveTo>
                  <a:cubicBezTo>
                    <a:pt x="10" y="8"/>
                    <a:pt x="17" y="26"/>
                    <a:pt x="19" y="38"/>
                  </a:cubicBezTo>
                  <a:cubicBezTo>
                    <a:pt x="20" y="22"/>
                    <a:pt x="11" y="14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3" name="Freeform 227"/>
            <p:cNvSpPr>
              <a:spLocks/>
            </p:cNvSpPr>
            <p:nvPr/>
          </p:nvSpPr>
          <p:spPr bwMode="auto">
            <a:xfrm>
              <a:off x="3822" y="3985"/>
              <a:ext cx="12" cy="28"/>
            </a:xfrm>
            <a:custGeom>
              <a:avLst/>
              <a:gdLst>
                <a:gd name="T0" fmla="*/ 7 w 10"/>
                <a:gd name="T1" fmla="*/ 0 h 24"/>
                <a:gd name="T2" fmla="*/ 20 w 10"/>
                <a:gd name="T3" fmla="*/ 46 h 24"/>
                <a:gd name="T4" fmla="*/ 8 w 10"/>
                <a:gd name="T5" fmla="*/ 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4">
                  <a:moveTo>
                    <a:pt x="3" y="0"/>
                  </a:moveTo>
                  <a:cubicBezTo>
                    <a:pt x="0" y="7"/>
                    <a:pt x="6" y="19"/>
                    <a:pt x="10" y="24"/>
                  </a:cubicBezTo>
                  <a:cubicBezTo>
                    <a:pt x="4" y="18"/>
                    <a:pt x="8" y="9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4" name="Freeform 228"/>
            <p:cNvSpPr>
              <a:spLocks/>
            </p:cNvSpPr>
            <p:nvPr/>
          </p:nvSpPr>
          <p:spPr bwMode="auto">
            <a:xfrm>
              <a:off x="3857" y="3979"/>
              <a:ext cx="16" cy="23"/>
            </a:xfrm>
            <a:custGeom>
              <a:avLst/>
              <a:gdLst>
                <a:gd name="T0" fmla="*/ 0 w 14"/>
                <a:gd name="T1" fmla="*/ 0 h 20"/>
                <a:gd name="T2" fmla="*/ 21 w 14"/>
                <a:gd name="T3" fmla="*/ 35 h 20"/>
                <a:gd name="T4" fmla="*/ 1 w 14"/>
                <a:gd name="T5" fmla="*/ 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cubicBezTo>
                    <a:pt x="1" y="6"/>
                    <a:pt x="6" y="19"/>
                    <a:pt x="12" y="20"/>
                  </a:cubicBezTo>
                  <a:cubicBezTo>
                    <a:pt x="14" y="14"/>
                    <a:pt x="6" y="5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5" name="Freeform 229"/>
            <p:cNvSpPr>
              <a:spLocks/>
            </p:cNvSpPr>
            <p:nvPr/>
          </p:nvSpPr>
          <p:spPr bwMode="auto">
            <a:xfrm>
              <a:off x="3886" y="3969"/>
              <a:ext cx="6" cy="18"/>
            </a:xfrm>
            <a:custGeom>
              <a:avLst/>
              <a:gdLst>
                <a:gd name="T0" fmla="*/ 0 w 5"/>
                <a:gd name="T1" fmla="*/ 2 h 16"/>
                <a:gd name="T2" fmla="*/ 8 w 5"/>
                <a:gd name="T3" fmla="*/ 26 h 16"/>
                <a:gd name="T4" fmla="*/ 0 w 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6">
                  <a:moveTo>
                    <a:pt x="0" y="2"/>
                  </a:moveTo>
                  <a:cubicBezTo>
                    <a:pt x="0" y="7"/>
                    <a:pt x="1" y="12"/>
                    <a:pt x="4" y="16"/>
                  </a:cubicBezTo>
                  <a:cubicBezTo>
                    <a:pt x="5" y="11"/>
                    <a:pt x="1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6" name="Freeform 230"/>
            <p:cNvSpPr>
              <a:spLocks/>
            </p:cNvSpPr>
            <p:nvPr/>
          </p:nvSpPr>
          <p:spPr bwMode="auto">
            <a:xfrm>
              <a:off x="3405" y="3976"/>
              <a:ext cx="13" cy="36"/>
            </a:xfrm>
            <a:custGeom>
              <a:avLst/>
              <a:gdLst>
                <a:gd name="T0" fmla="*/ 21 w 11"/>
                <a:gd name="T1" fmla="*/ 0 h 31"/>
                <a:gd name="T2" fmla="*/ 18 w 11"/>
                <a:gd name="T3" fmla="*/ 35 h 31"/>
                <a:gd name="T4" fmla="*/ 1 w 11"/>
                <a:gd name="T5" fmla="*/ 57 h 31"/>
                <a:gd name="T6" fmla="*/ 1 w 11"/>
                <a:gd name="T7" fmla="*/ 35 h 31"/>
                <a:gd name="T8" fmla="*/ 15 w 11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cubicBezTo>
                    <a:pt x="11" y="6"/>
                    <a:pt x="11" y="13"/>
                    <a:pt x="9" y="19"/>
                  </a:cubicBezTo>
                  <a:cubicBezTo>
                    <a:pt x="8" y="23"/>
                    <a:pt x="5" y="31"/>
                    <a:pt x="1" y="31"/>
                  </a:cubicBezTo>
                  <a:cubicBezTo>
                    <a:pt x="0" y="27"/>
                    <a:pt x="1" y="23"/>
                    <a:pt x="1" y="19"/>
                  </a:cubicBezTo>
                  <a:cubicBezTo>
                    <a:pt x="2" y="15"/>
                    <a:pt x="4" y="7"/>
                    <a:pt x="8" y="4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7" name="Freeform 231"/>
            <p:cNvSpPr>
              <a:spLocks/>
            </p:cNvSpPr>
            <p:nvPr/>
          </p:nvSpPr>
          <p:spPr bwMode="auto">
            <a:xfrm>
              <a:off x="3436" y="3979"/>
              <a:ext cx="13" cy="43"/>
            </a:xfrm>
            <a:custGeom>
              <a:avLst/>
              <a:gdLst>
                <a:gd name="T0" fmla="*/ 18 w 11"/>
                <a:gd name="T1" fmla="*/ 0 h 37"/>
                <a:gd name="T2" fmla="*/ 20 w 11"/>
                <a:gd name="T3" fmla="*/ 42 h 37"/>
                <a:gd name="T4" fmla="*/ 1 w 11"/>
                <a:gd name="T5" fmla="*/ 67 h 37"/>
                <a:gd name="T6" fmla="*/ 2 w 11"/>
                <a:gd name="T7" fmla="*/ 42 h 37"/>
                <a:gd name="T8" fmla="*/ 13 w 11"/>
                <a:gd name="T9" fmla="*/ 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7">
                  <a:moveTo>
                    <a:pt x="9" y="0"/>
                  </a:moveTo>
                  <a:cubicBezTo>
                    <a:pt x="9" y="8"/>
                    <a:pt x="11" y="16"/>
                    <a:pt x="10" y="23"/>
                  </a:cubicBezTo>
                  <a:cubicBezTo>
                    <a:pt x="10" y="26"/>
                    <a:pt x="4" y="37"/>
                    <a:pt x="1" y="37"/>
                  </a:cubicBezTo>
                  <a:cubicBezTo>
                    <a:pt x="0" y="32"/>
                    <a:pt x="1" y="28"/>
                    <a:pt x="2" y="23"/>
                  </a:cubicBezTo>
                  <a:cubicBezTo>
                    <a:pt x="3" y="16"/>
                    <a:pt x="6" y="11"/>
                    <a:pt x="7" y="4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8" name="Freeform 232"/>
            <p:cNvSpPr>
              <a:spLocks/>
            </p:cNvSpPr>
            <p:nvPr/>
          </p:nvSpPr>
          <p:spPr bwMode="auto">
            <a:xfrm>
              <a:off x="3407" y="4038"/>
              <a:ext cx="26" cy="15"/>
            </a:xfrm>
            <a:custGeom>
              <a:avLst/>
              <a:gdLst>
                <a:gd name="T0" fmla="*/ 0 w 22"/>
                <a:gd name="T1" fmla="*/ 1 h 13"/>
                <a:gd name="T2" fmla="*/ 39 w 22"/>
                <a:gd name="T3" fmla="*/ 0 h 13"/>
                <a:gd name="T4" fmla="*/ 1 w 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3">
                  <a:moveTo>
                    <a:pt x="0" y="1"/>
                  </a:moveTo>
                  <a:cubicBezTo>
                    <a:pt x="4" y="8"/>
                    <a:pt x="22" y="13"/>
                    <a:pt x="20" y="0"/>
                  </a:cubicBezTo>
                  <a:cubicBezTo>
                    <a:pt x="15" y="3"/>
                    <a:pt x="4" y="5"/>
                    <a:pt x="1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9" name="Freeform 233"/>
            <p:cNvSpPr>
              <a:spLocks/>
            </p:cNvSpPr>
            <p:nvPr/>
          </p:nvSpPr>
          <p:spPr bwMode="auto">
            <a:xfrm>
              <a:off x="3436" y="4035"/>
              <a:ext cx="64" cy="29"/>
            </a:xfrm>
            <a:custGeom>
              <a:avLst/>
              <a:gdLst>
                <a:gd name="T0" fmla="*/ 10 w 55"/>
                <a:gd name="T1" fmla="*/ 14 h 25"/>
                <a:gd name="T2" fmla="*/ 67 w 55"/>
                <a:gd name="T3" fmla="*/ 41 h 25"/>
                <a:gd name="T4" fmla="*/ 100 w 55"/>
                <a:gd name="T5" fmla="*/ 0 h 25"/>
                <a:gd name="T6" fmla="*/ 66 w 55"/>
                <a:gd name="T7" fmla="*/ 35 h 25"/>
                <a:gd name="T8" fmla="*/ 19 w 5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5">
                  <a:moveTo>
                    <a:pt x="6" y="8"/>
                  </a:moveTo>
                  <a:cubicBezTo>
                    <a:pt x="0" y="25"/>
                    <a:pt x="27" y="24"/>
                    <a:pt x="37" y="22"/>
                  </a:cubicBezTo>
                  <a:cubicBezTo>
                    <a:pt x="49" y="20"/>
                    <a:pt x="55" y="13"/>
                    <a:pt x="55" y="0"/>
                  </a:cubicBezTo>
                  <a:cubicBezTo>
                    <a:pt x="55" y="8"/>
                    <a:pt x="44" y="17"/>
                    <a:pt x="36" y="19"/>
                  </a:cubicBezTo>
                  <a:cubicBezTo>
                    <a:pt x="26" y="21"/>
                    <a:pt x="16" y="16"/>
                    <a:pt x="10" y="9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0" name="Freeform 234"/>
            <p:cNvSpPr>
              <a:spLocks/>
            </p:cNvSpPr>
            <p:nvPr/>
          </p:nvSpPr>
          <p:spPr bwMode="auto">
            <a:xfrm>
              <a:off x="3515" y="3917"/>
              <a:ext cx="28" cy="86"/>
            </a:xfrm>
            <a:custGeom>
              <a:avLst/>
              <a:gdLst>
                <a:gd name="T0" fmla="*/ 1 w 24"/>
                <a:gd name="T1" fmla="*/ 127 h 75"/>
                <a:gd name="T2" fmla="*/ 29 w 24"/>
                <a:gd name="T3" fmla="*/ 102 h 75"/>
                <a:gd name="T4" fmla="*/ 41 w 24"/>
                <a:gd name="T5" fmla="*/ 80 h 75"/>
                <a:gd name="T6" fmla="*/ 43 w 24"/>
                <a:gd name="T7" fmla="*/ 42 h 75"/>
                <a:gd name="T8" fmla="*/ 43 w 24"/>
                <a:gd name="T9" fmla="*/ 0 h 75"/>
                <a:gd name="T10" fmla="*/ 32 w 24"/>
                <a:gd name="T11" fmla="*/ 65 h 75"/>
                <a:gd name="T12" fmla="*/ 18 w 24"/>
                <a:gd name="T13" fmla="*/ 95 h 75"/>
                <a:gd name="T14" fmla="*/ 1 w 24"/>
                <a:gd name="T15" fmla="*/ 131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75">
                  <a:moveTo>
                    <a:pt x="1" y="74"/>
                  </a:moveTo>
                  <a:cubicBezTo>
                    <a:pt x="2" y="67"/>
                    <a:pt x="11" y="64"/>
                    <a:pt x="15" y="59"/>
                  </a:cubicBezTo>
                  <a:cubicBezTo>
                    <a:pt x="19" y="55"/>
                    <a:pt x="21" y="51"/>
                    <a:pt x="22" y="46"/>
                  </a:cubicBezTo>
                  <a:cubicBezTo>
                    <a:pt x="23" y="38"/>
                    <a:pt x="23" y="31"/>
                    <a:pt x="23" y="24"/>
                  </a:cubicBezTo>
                  <a:cubicBezTo>
                    <a:pt x="23" y="16"/>
                    <a:pt x="24" y="7"/>
                    <a:pt x="23" y="0"/>
                  </a:cubicBezTo>
                  <a:cubicBezTo>
                    <a:pt x="23" y="13"/>
                    <a:pt x="21" y="26"/>
                    <a:pt x="17" y="38"/>
                  </a:cubicBezTo>
                  <a:cubicBezTo>
                    <a:pt x="15" y="45"/>
                    <a:pt x="12" y="50"/>
                    <a:pt x="9" y="55"/>
                  </a:cubicBezTo>
                  <a:cubicBezTo>
                    <a:pt x="6" y="61"/>
                    <a:pt x="0" y="68"/>
                    <a:pt x="1" y="75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1" name="Freeform 235"/>
            <p:cNvSpPr>
              <a:spLocks/>
            </p:cNvSpPr>
            <p:nvPr/>
          </p:nvSpPr>
          <p:spPr bwMode="auto">
            <a:xfrm>
              <a:off x="3555" y="3856"/>
              <a:ext cx="22" cy="72"/>
            </a:xfrm>
            <a:custGeom>
              <a:avLst/>
              <a:gdLst>
                <a:gd name="T0" fmla="*/ 0 w 19"/>
                <a:gd name="T1" fmla="*/ 114 h 62"/>
                <a:gd name="T2" fmla="*/ 31 w 19"/>
                <a:gd name="T3" fmla="*/ 59 h 62"/>
                <a:gd name="T4" fmla="*/ 31 w 19"/>
                <a:gd name="T5" fmla="*/ 0 h 62"/>
                <a:gd name="T6" fmla="*/ 27 w 19"/>
                <a:gd name="T7" fmla="*/ 26 h 62"/>
                <a:gd name="T8" fmla="*/ 16 w 19"/>
                <a:gd name="T9" fmla="*/ 42 h 62"/>
                <a:gd name="T10" fmla="*/ 10 w 19"/>
                <a:gd name="T11" fmla="*/ 69 h 62"/>
                <a:gd name="T12" fmla="*/ 3 w 19"/>
                <a:gd name="T13" fmla="*/ 98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2">
                  <a:moveTo>
                    <a:pt x="0" y="62"/>
                  </a:moveTo>
                  <a:cubicBezTo>
                    <a:pt x="3" y="50"/>
                    <a:pt x="15" y="44"/>
                    <a:pt x="17" y="33"/>
                  </a:cubicBezTo>
                  <a:cubicBezTo>
                    <a:pt x="19" y="22"/>
                    <a:pt x="16" y="11"/>
                    <a:pt x="17" y="0"/>
                  </a:cubicBezTo>
                  <a:cubicBezTo>
                    <a:pt x="17" y="5"/>
                    <a:pt x="17" y="10"/>
                    <a:pt x="15" y="14"/>
                  </a:cubicBezTo>
                  <a:cubicBezTo>
                    <a:pt x="14" y="18"/>
                    <a:pt x="11" y="20"/>
                    <a:pt x="9" y="23"/>
                  </a:cubicBezTo>
                  <a:cubicBezTo>
                    <a:pt x="7" y="28"/>
                    <a:pt x="7" y="33"/>
                    <a:pt x="6" y="38"/>
                  </a:cubicBezTo>
                  <a:cubicBezTo>
                    <a:pt x="4" y="43"/>
                    <a:pt x="3" y="48"/>
                    <a:pt x="3" y="5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2" name="Freeform 236"/>
            <p:cNvSpPr>
              <a:spLocks/>
            </p:cNvSpPr>
            <p:nvPr/>
          </p:nvSpPr>
          <p:spPr bwMode="auto">
            <a:xfrm>
              <a:off x="3543" y="3779"/>
              <a:ext cx="36" cy="103"/>
            </a:xfrm>
            <a:custGeom>
              <a:avLst/>
              <a:gdLst>
                <a:gd name="T0" fmla="*/ 44 w 31"/>
                <a:gd name="T1" fmla="*/ 0 h 89"/>
                <a:gd name="T2" fmla="*/ 44 w 31"/>
                <a:gd name="T3" fmla="*/ 78 h 89"/>
                <a:gd name="T4" fmla="*/ 20 w 31"/>
                <a:gd name="T5" fmla="*/ 110 h 89"/>
                <a:gd name="T6" fmla="*/ 2 w 31"/>
                <a:gd name="T7" fmla="*/ 160 h 89"/>
                <a:gd name="T8" fmla="*/ 10 w 31"/>
                <a:gd name="T9" fmla="*/ 116 h 89"/>
                <a:gd name="T10" fmla="*/ 30 w 31"/>
                <a:gd name="T11" fmla="*/ 71 h 89"/>
                <a:gd name="T12" fmla="*/ 41 w 31"/>
                <a:gd name="T13" fmla="*/ 36 h 89"/>
                <a:gd name="T14" fmla="*/ 41 w 31"/>
                <a:gd name="T15" fmla="*/ 3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89">
                  <a:moveTo>
                    <a:pt x="24" y="0"/>
                  </a:moveTo>
                  <a:cubicBezTo>
                    <a:pt x="29" y="14"/>
                    <a:pt x="31" y="29"/>
                    <a:pt x="24" y="43"/>
                  </a:cubicBezTo>
                  <a:cubicBezTo>
                    <a:pt x="20" y="49"/>
                    <a:pt x="15" y="55"/>
                    <a:pt x="11" y="61"/>
                  </a:cubicBezTo>
                  <a:cubicBezTo>
                    <a:pt x="6" y="70"/>
                    <a:pt x="5" y="79"/>
                    <a:pt x="2" y="89"/>
                  </a:cubicBezTo>
                  <a:cubicBezTo>
                    <a:pt x="0" y="83"/>
                    <a:pt x="4" y="70"/>
                    <a:pt x="6" y="64"/>
                  </a:cubicBezTo>
                  <a:cubicBezTo>
                    <a:pt x="8" y="56"/>
                    <a:pt x="13" y="48"/>
                    <a:pt x="16" y="40"/>
                  </a:cubicBezTo>
                  <a:cubicBezTo>
                    <a:pt x="19" y="33"/>
                    <a:pt x="21" y="28"/>
                    <a:pt x="22" y="20"/>
                  </a:cubicBezTo>
                  <a:cubicBezTo>
                    <a:pt x="23" y="14"/>
                    <a:pt x="22" y="9"/>
                    <a:pt x="22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3" name="Freeform 237"/>
            <p:cNvSpPr>
              <a:spLocks/>
            </p:cNvSpPr>
            <p:nvPr/>
          </p:nvSpPr>
          <p:spPr bwMode="auto">
            <a:xfrm>
              <a:off x="3373" y="3968"/>
              <a:ext cx="12" cy="25"/>
            </a:xfrm>
            <a:custGeom>
              <a:avLst/>
              <a:gdLst>
                <a:gd name="T0" fmla="*/ 14 w 11"/>
                <a:gd name="T1" fmla="*/ 0 h 22"/>
                <a:gd name="T2" fmla="*/ 10 w 11"/>
                <a:gd name="T3" fmla="*/ 19 h 22"/>
                <a:gd name="T4" fmla="*/ 0 w 11"/>
                <a:gd name="T5" fmla="*/ 36 h 22"/>
                <a:gd name="T6" fmla="*/ 13 w 11"/>
                <a:gd name="T7" fmla="*/ 25 h 22"/>
                <a:gd name="T8" fmla="*/ 14 w 11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2">
                  <a:moveTo>
                    <a:pt x="10" y="0"/>
                  </a:moveTo>
                  <a:cubicBezTo>
                    <a:pt x="9" y="3"/>
                    <a:pt x="8" y="8"/>
                    <a:pt x="6" y="11"/>
                  </a:cubicBezTo>
                  <a:cubicBezTo>
                    <a:pt x="4" y="15"/>
                    <a:pt x="0" y="18"/>
                    <a:pt x="0" y="22"/>
                  </a:cubicBezTo>
                  <a:cubicBezTo>
                    <a:pt x="4" y="20"/>
                    <a:pt x="7" y="19"/>
                    <a:pt x="9" y="15"/>
                  </a:cubicBezTo>
                  <a:cubicBezTo>
                    <a:pt x="10" y="12"/>
                    <a:pt x="11" y="5"/>
                    <a:pt x="10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4" name="Freeform 238"/>
            <p:cNvSpPr>
              <a:spLocks/>
            </p:cNvSpPr>
            <p:nvPr/>
          </p:nvSpPr>
          <p:spPr bwMode="auto">
            <a:xfrm>
              <a:off x="3700" y="3874"/>
              <a:ext cx="15" cy="48"/>
            </a:xfrm>
            <a:custGeom>
              <a:avLst/>
              <a:gdLst>
                <a:gd name="T0" fmla="*/ 2 w 13"/>
                <a:gd name="T1" fmla="*/ 0 h 42"/>
                <a:gd name="T2" fmla="*/ 12 w 13"/>
                <a:gd name="T3" fmla="*/ 19 h 42"/>
                <a:gd name="T4" fmla="*/ 18 w 13"/>
                <a:gd name="T5" fmla="*/ 39 h 42"/>
                <a:gd name="T6" fmla="*/ 21 w 13"/>
                <a:gd name="T7" fmla="*/ 72 h 42"/>
                <a:gd name="T8" fmla="*/ 8 w 13"/>
                <a:gd name="T9" fmla="*/ 33 h 42"/>
                <a:gd name="T10" fmla="*/ 0 w 13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42">
                  <a:moveTo>
                    <a:pt x="2" y="0"/>
                  </a:moveTo>
                  <a:cubicBezTo>
                    <a:pt x="2" y="4"/>
                    <a:pt x="5" y="7"/>
                    <a:pt x="7" y="11"/>
                  </a:cubicBezTo>
                  <a:cubicBezTo>
                    <a:pt x="8" y="15"/>
                    <a:pt x="9" y="19"/>
                    <a:pt x="10" y="23"/>
                  </a:cubicBezTo>
                  <a:cubicBezTo>
                    <a:pt x="11" y="29"/>
                    <a:pt x="13" y="36"/>
                    <a:pt x="12" y="42"/>
                  </a:cubicBezTo>
                  <a:cubicBezTo>
                    <a:pt x="11" y="34"/>
                    <a:pt x="6" y="27"/>
                    <a:pt x="4" y="19"/>
                  </a:cubicBezTo>
                  <a:cubicBezTo>
                    <a:pt x="2" y="13"/>
                    <a:pt x="2" y="7"/>
                    <a:pt x="0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5" name="Freeform 239"/>
            <p:cNvSpPr>
              <a:spLocks/>
            </p:cNvSpPr>
            <p:nvPr/>
          </p:nvSpPr>
          <p:spPr bwMode="auto">
            <a:xfrm>
              <a:off x="3725" y="3950"/>
              <a:ext cx="33" cy="55"/>
            </a:xfrm>
            <a:custGeom>
              <a:avLst/>
              <a:gdLst>
                <a:gd name="T0" fmla="*/ 0 w 29"/>
                <a:gd name="T1" fmla="*/ 0 h 47"/>
                <a:gd name="T2" fmla="*/ 23 w 29"/>
                <a:gd name="T3" fmla="*/ 63 h 47"/>
                <a:gd name="T4" fmla="*/ 49 w 29"/>
                <a:gd name="T5" fmla="*/ 88 h 47"/>
                <a:gd name="T6" fmla="*/ 23 w 29"/>
                <a:gd name="T7" fmla="*/ 54 h 47"/>
                <a:gd name="T8" fmla="*/ 10 w 29"/>
                <a:gd name="T9" fmla="*/ 26 h 47"/>
                <a:gd name="T10" fmla="*/ 0 w 29"/>
                <a:gd name="T11" fmla="*/ 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47">
                  <a:moveTo>
                    <a:pt x="0" y="0"/>
                  </a:moveTo>
                  <a:cubicBezTo>
                    <a:pt x="0" y="13"/>
                    <a:pt x="5" y="24"/>
                    <a:pt x="14" y="33"/>
                  </a:cubicBezTo>
                  <a:cubicBezTo>
                    <a:pt x="18" y="38"/>
                    <a:pt x="23" y="44"/>
                    <a:pt x="29" y="47"/>
                  </a:cubicBezTo>
                  <a:cubicBezTo>
                    <a:pt x="24" y="41"/>
                    <a:pt x="18" y="35"/>
                    <a:pt x="14" y="28"/>
                  </a:cubicBezTo>
                  <a:cubicBezTo>
                    <a:pt x="11" y="24"/>
                    <a:pt x="9" y="19"/>
                    <a:pt x="6" y="14"/>
                  </a:cubicBezTo>
                  <a:cubicBezTo>
                    <a:pt x="5" y="12"/>
                    <a:pt x="2" y="4"/>
                    <a:pt x="0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6" name="Freeform 240"/>
            <p:cNvSpPr>
              <a:spLocks/>
            </p:cNvSpPr>
            <p:nvPr/>
          </p:nvSpPr>
          <p:spPr bwMode="auto">
            <a:xfrm>
              <a:off x="3773" y="4043"/>
              <a:ext cx="56" cy="22"/>
            </a:xfrm>
            <a:custGeom>
              <a:avLst/>
              <a:gdLst>
                <a:gd name="T0" fmla="*/ 0 w 48"/>
                <a:gd name="T1" fmla="*/ 23 h 19"/>
                <a:gd name="T2" fmla="*/ 35 w 48"/>
                <a:gd name="T3" fmla="*/ 34 h 19"/>
                <a:gd name="T4" fmla="*/ 58 w 48"/>
                <a:gd name="T5" fmla="*/ 29 h 19"/>
                <a:gd name="T6" fmla="*/ 88 w 48"/>
                <a:gd name="T7" fmla="*/ 0 h 19"/>
                <a:gd name="T8" fmla="*/ 75 w 48"/>
                <a:gd name="T9" fmla="*/ 8 h 19"/>
                <a:gd name="T10" fmla="*/ 46 w 48"/>
                <a:gd name="T11" fmla="*/ 22 h 19"/>
                <a:gd name="T12" fmla="*/ 18 w 48"/>
                <a:gd name="T13" fmla="*/ 25 h 19"/>
                <a:gd name="T14" fmla="*/ 1 w 48"/>
                <a:gd name="T15" fmla="*/ 2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19">
                  <a:moveTo>
                    <a:pt x="0" y="13"/>
                  </a:moveTo>
                  <a:cubicBezTo>
                    <a:pt x="6" y="15"/>
                    <a:pt x="13" y="18"/>
                    <a:pt x="19" y="19"/>
                  </a:cubicBezTo>
                  <a:cubicBezTo>
                    <a:pt x="23" y="19"/>
                    <a:pt x="28" y="17"/>
                    <a:pt x="32" y="16"/>
                  </a:cubicBezTo>
                  <a:cubicBezTo>
                    <a:pt x="39" y="14"/>
                    <a:pt x="48" y="8"/>
                    <a:pt x="47" y="0"/>
                  </a:cubicBezTo>
                  <a:cubicBezTo>
                    <a:pt x="45" y="2"/>
                    <a:pt x="43" y="3"/>
                    <a:pt x="40" y="4"/>
                  </a:cubicBezTo>
                  <a:cubicBezTo>
                    <a:pt x="35" y="7"/>
                    <a:pt x="30" y="10"/>
                    <a:pt x="24" y="12"/>
                  </a:cubicBezTo>
                  <a:cubicBezTo>
                    <a:pt x="19" y="13"/>
                    <a:pt x="14" y="14"/>
                    <a:pt x="9" y="14"/>
                  </a:cubicBezTo>
                  <a:cubicBezTo>
                    <a:pt x="7" y="14"/>
                    <a:pt x="3" y="15"/>
                    <a:pt x="1" y="1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7" name="Freeform 241"/>
            <p:cNvSpPr>
              <a:spLocks/>
            </p:cNvSpPr>
            <p:nvPr/>
          </p:nvSpPr>
          <p:spPr bwMode="auto">
            <a:xfrm>
              <a:off x="3838" y="4041"/>
              <a:ext cx="25" cy="11"/>
            </a:xfrm>
            <a:custGeom>
              <a:avLst/>
              <a:gdLst>
                <a:gd name="T0" fmla="*/ 0 w 21"/>
                <a:gd name="T1" fmla="*/ 0 h 10"/>
                <a:gd name="T2" fmla="*/ 43 w 21"/>
                <a:gd name="T3" fmla="*/ 0 h 10"/>
                <a:gd name="T4" fmla="*/ 1 w 21"/>
                <a:gd name="T5" fmla="*/ 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3" y="10"/>
                    <a:pt x="17" y="8"/>
                    <a:pt x="21" y="0"/>
                  </a:cubicBezTo>
                  <a:cubicBezTo>
                    <a:pt x="17" y="5"/>
                    <a:pt x="5" y="8"/>
                    <a:pt x="1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8" name="Freeform 242"/>
            <p:cNvSpPr>
              <a:spLocks/>
            </p:cNvSpPr>
            <p:nvPr/>
          </p:nvSpPr>
          <p:spPr bwMode="auto">
            <a:xfrm>
              <a:off x="3873" y="4027"/>
              <a:ext cx="19" cy="16"/>
            </a:xfrm>
            <a:custGeom>
              <a:avLst/>
              <a:gdLst>
                <a:gd name="T0" fmla="*/ 0 w 16"/>
                <a:gd name="T1" fmla="*/ 8 h 14"/>
                <a:gd name="T2" fmla="*/ 32 w 16"/>
                <a:gd name="T3" fmla="*/ 0 h 14"/>
                <a:gd name="T4" fmla="*/ 8 w 16"/>
                <a:gd name="T5" fmla="*/ 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0" y="4"/>
                  </a:moveTo>
                  <a:cubicBezTo>
                    <a:pt x="1" y="14"/>
                    <a:pt x="15" y="7"/>
                    <a:pt x="16" y="0"/>
                  </a:cubicBezTo>
                  <a:cubicBezTo>
                    <a:pt x="14" y="3"/>
                    <a:pt x="6" y="8"/>
                    <a:pt x="4" y="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9" name="Freeform 243"/>
            <p:cNvSpPr>
              <a:spLocks/>
            </p:cNvSpPr>
            <p:nvPr/>
          </p:nvSpPr>
          <p:spPr bwMode="auto">
            <a:xfrm>
              <a:off x="3901" y="4015"/>
              <a:ext cx="12" cy="14"/>
            </a:xfrm>
            <a:custGeom>
              <a:avLst/>
              <a:gdLst>
                <a:gd name="T0" fmla="*/ 0 w 10"/>
                <a:gd name="T1" fmla="*/ 11 h 12"/>
                <a:gd name="T2" fmla="*/ 19 w 10"/>
                <a:gd name="T3" fmla="*/ 0 h 12"/>
                <a:gd name="T4" fmla="*/ 7 w 10"/>
                <a:gd name="T5" fmla="*/ 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3" y="12"/>
                    <a:pt x="10" y="4"/>
                    <a:pt x="9" y="0"/>
                  </a:cubicBezTo>
                  <a:cubicBezTo>
                    <a:pt x="7" y="1"/>
                    <a:pt x="6" y="3"/>
                    <a:pt x="3" y="4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0" name="Freeform 244"/>
            <p:cNvSpPr>
              <a:spLocks/>
            </p:cNvSpPr>
            <p:nvPr/>
          </p:nvSpPr>
          <p:spPr bwMode="auto">
            <a:xfrm>
              <a:off x="3821" y="3990"/>
              <a:ext cx="12" cy="30"/>
            </a:xfrm>
            <a:custGeom>
              <a:avLst/>
              <a:gdLst>
                <a:gd name="T0" fmla="*/ 1 w 10"/>
                <a:gd name="T1" fmla="*/ 0 h 26"/>
                <a:gd name="T2" fmla="*/ 2 w 10"/>
                <a:gd name="T3" fmla="*/ 24 h 26"/>
                <a:gd name="T4" fmla="*/ 20 w 10"/>
                <a:gd name="T5" fmla="*/ 46 h 26"/>
                <a:gd name="T6" fmla="*/ 12 w 10"/>
                <a:gd name="T7" fmla="*/ 21 h 26"/>
                <a:gd name="T8" fmla="*/ 2 w 10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6">
                  <a:moveTo>
                    <a:pt x="1" y="0"/>
                  </a:moveTo>
                  <a:cubicBezTo>
                    <a:pt x="2" y="5"/>
                    <a:pt x="0" y="10"/>
                    <a:pt x="2" y="14"/>
                  </a:cubicBezTo>
                  <a:cubicBezTo>
                    <a:pt x="4" y="19"/>
                    <a:pt x="6" y="24"/>
                    <a:pt x="10" y="26"/>
                  </a:cubicBezTo>
                  <a:cubicBezTo>
                    <a:pt x="8" y="22"/>
                    <a:pt x="7" y="17"/>
                    <a:pt x="6" y="12"/>
                  </a:cubicBezTo>
                  <a:cubicBezTo>
                    <a:pt x="5" y="8"/>
                    <a:pt x="2" y="5"/>
                    <a:pt x="2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1" name="Freeform 245"/>
            <p:cNvSpPr>
              <a:spLocks/>
            </p:cNvSpPr>
            <p:nvPr/>
          </p:nvSpPr>
          <p:spPr bwMode="auto">
            <a:xfrm>
              <a:off x="3854" y="3985"/>
              <a:ext cx="13" cy="24"/>
            </a:xfrm>
            <a:custGeom>
              <a:avLst/>
              <a:gdLst>
                <a:gd name="T0" fmla="*/ 0 w 12"/>
                <a:gd name="T1" fmla="*/ 0 h 21"/>
                <a:gd name="T2" fmla="*/ 3 w 12"/>
                <a:gd name="T3" fmla="*/ 22 h 21"/>
                <a:gd name="T4" fmla="*/ 16 w 12"/>
                <a:gd name="T5" fmla="*/ 35 h 21"/>
                <a:gd name="T6" fmla="*/ 1 w 12"/>
                <a:gd name="T7" fmla="*/ 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cubicBezTo>
                    <a:pt x="0" y="5"/>
                    <a:pt x="0" y="9"/>
                    <a:pt x="3" y="13"/>
                  </a:cubicBezTo>
                  <a:cubicBezTo>
                    <a:pt x="5" y="17"/>
                    <a:pt x="9" y="19"/>
                    <a:pt x="12" y="21"/>
                  </a:cubicBezTo>
                  <a:cubicBezTo>
                    <a:pt x="11" y="14"/>
                    <a:pt x="7" y="5"/>
                    <a:pt x="1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2" name="Freeform 246"/>
            <p:cNvSpPr>
              <a:spLocks/>
            </p:cNvSpPr>
            <p:nvPr/>
          </p:nvSpPr>
          <p:spPr bwMode="auto">
            <a:xfrm>
              <a:off x="3883" y="3977"/>
              <a:ext cx="14" cy="20"/>
            </a:xfrm>
            <a:custGeom>
              <a:avLst/>
              <a:gdLst>
                <a:gd name="T0" fmla="*/ 0 w 12"/>
                <a:gd name="T1" fmla="*/ 0 h 17"/>
                <a:gd name="T2" fmla="*/ 22 w 12"/>
                <a:gd name="T3" fmla="*/ 33 h 17"/>
                <a:gd name="T4" fmla="*/ 2 w 12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2" y="7"/>
                    <a:pt x="5" y="12"/>
                    <a:pt x="12" y="17"/>
                  </a:cubicBezTo>
                  <a:cubicBezTo>
                    <a:pt x="11" y="11"/>
                    <a:pt x="7" y="1"/>
                    <a:pt x="2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3" name="Freeform 247"/>
            <p:cNvSpPr>
              <a:spLocks/>
            </p:cNvSpPr>
            <p:nvPr/>
          </p:nvSpPr>
          <p:spPr bwMode="auto">
            <a:xfrm>
              <a:off x="3712" y="3870"/>
              <a:ext cx="29" cy="102"/>
            </a:xfrm>
            <a:custGeom>
              <a:avLst/>
              <a:gdLst>
                <a:gd name="T0" fmla="*/ 0 w 25"/>
                <a:gd name="T1" fmla="*/ 0 h 88"/>
                <a:gd name="T2" fmla="*/ 19 w 25"/>
                <a:gd name="T3" fmla="*/ 92 h 88"/>
                <a:gd name="T4" fmla="*/ 26 w 25"/>
                <a:gd name="T5" fmla="*/ 124 h 88"/>
                <a:gd name="T6" fmla="*/ 45 w 25"/>
                <a:gd name="T7" fmla="*/ 159 h 88"/>
                <a:gd name="T8" fmla="*/ 23 w 25"/>
                <a:gd name="T9" fmla="*/ 59 h 88"/>
                <a:gd name="T10" fmla="*/ 1 w 25"/>
                <a:gd name="T11" fmla="*/ 2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88">
                  <a:moveTo>
                    <a:pt x="0" y="0"/>
                  </a:moveTo>
                  <a:cubicBezTo>
                    <a:pt x="13" y="15"/>
                    <a:pt x="10" y="33"/>
                    <a:pt x="10" y="51"/>
                  </a:cubicBezTo>
                  <a:cubicBezTo>
                    <a:pt x="10" y="57"/>
                    <a:pt x="12" y="62"/>
                    <a:pt x="14" y="68"/>
                  </a:cubicBezTo>
                  <a:cubicBezTo>
                    <a:pt x="17" y="75"/>
                    <a:pt x="22" y="81"/>
                    <a:pt x="25" y="88"/>
                  </a:cubicBezTo>
                  <a:cubicBezTo>
                    <a:pt x="13" y="76"/>
                    <a:pt x="15" y="50"/>
                    <a:pt x="13" y="33"/>
                  </a:cubicBezTo>
                  <a:cubicBezTo>
                    <a:pt x="11" y="21"/>
                    <a:pt x="7" y="12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4" name="Freeform 248"/>
            <p:cNvSpPr>
              <a:spLocks/>
            </p:cNvSpPr>
            <p:nvPr/>
          </p:nvSpPr>
          <p:spPr bwMode="auto">
            <a:xfrm>
              <a:off x="3687" y="3795"/>
              <a:ext cx="32" cy="64"/>
            </a:xfrm>
            <a:custGeom>
              <a:avLst/>
              <a:gdLst>
                <a:gd name="T0" fmla="*/ 11 w 27"/>
                <a:gd name="T1" fmla="*/ 0 h 55"/>
                <a:gd name="T2" fmla="*/ 53 w 27"/>
                <a:gd name="T3" fmla="*/ 100 h 55"/>
                <a:gd name="T4" fmla="*/ 25 w 27"/>
                <a:gd name="T5" fmla="*/ 51 h 55"/>
                <a:gd name="T6" fmla="*/ 15 w 27"/>
                <a:gd name="T7" fmla="*/ 9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55">
                  <a:moveTo>
                    <a:pt x="6" y="0"/>
                  </a:moveTo>
                  <a:cubicBezTo>
                    <a:pt x="0" y="21"/>
                    <a:pt x="10" y="42"/>
                    <a:pt x="27" y="55"/>
                  </a:cubicBezTo>
                  <a:cubicBezTo>
                    <a:pt x="18" y="49"/>
                    <a:pt x="16" y="38"/>
                    <a:pt x="13" y="28"/>
                  </a:cubicBezTo>
                  <a:cubicBezTo>
                    <a:pt x="11" y="21"/>
                    <a:pt x="8" y="13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5" name="Freeform 249"/>
            <p:cNvSpPr>
              <a:spLocks/>
            </p:cNvSpPr>
            <p:nvPr/>
          </p:nvSpPr>
          <p:spPr bwMode="auto">
            <a:xfrm>
              <a:off x="3752" y="3971"/>
              <a:ext cx="32" cy="85"/>
            </a:xfrm>
            <a:custGeom>
              <a:avLst/>
              <a:gdLst>
                <a:gd name="T0" fmla="*/ 0 w 27"/>
                <a:gd name="T1" fmla="*/ 0 h 73"/>
                <a:gd name="T2" fmla="*/ 28 w 27"/>
                <a:gd name="T3" fmla="*/ 71 h 73"/>
                <a:gd name="T4" fmla="*/ 53 w 27"/>
                <a:gd name="T5" fmla="*/ 134 h 73"/>
                <a:gd name="T6" fmla="*/ 43 w 27"/>
                <a:gd name="T7" fmla="*/ 77 h 73"/>
                <a:gd name="T8" fmla="*/ 11 w 27"/>
                <a:gd name="T9" fmla="*/ 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73">
                  <a:moveTo>
                    <a:pt x="0" y="0"/>
                  </a:moveTo>
                  <a:cubicBezTo>
                    <a:pt x="11" y="10"/>
                    <a:pt x="12" y="25"/>
                    <a:pt x="14" y="39"/>
                  </a:cubicBezTo>
                  <a:cubicBezTo>
                    <a:pt x="15" y="51"/>
                    <a:pt x="11" y="69"/>
                    <a:pt x="27" y="73"/>
                  </a:cubicBezTo>
                  <a:cubicBezTo>
                    <a:pt x="16" y="66"/>
                    <a:pt x="22" y="52"/>
                    <a:pt x="21" y="42"/>
                  </a:cubicBezTo>
                  <a:cubicBezTo>
                    <a:pt x="20" y="27"/>
                    <a:pt x="13" y="14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6" name="Freeform 250"/>
            <p:cNvSpPr>
              <a:spLocks/>
            </p:cNvSpPr>
            <p:nvPr/>
          </p:nvSpPr>
          <p:spPr bwMode="auto">
            <a:xfrm>
              <a:off x="3693" y="3861"/>
              <a:ext cx="16" cy="51"/>
            </a:xfrm>
            <a:custGeom>
              <a:avLst/>
              <a:gdLst>
                <a:gd name="T0" fmla="*/ 2 w 14"/>
                <a:gd name="T1" fmla="*/ 0 h 44"/>
                <a:gd name="T2" fmla="*/ 3 w 14"/>
                <a:gd name="T3" fmla="*/ 48 h 44"/>
                <a:gd name="T4" fmla="*/ 24 w 14"/>
                <a:gd name="T5" fmla="*/ 79 h 44"/>
                <a:gd name="T6" fmla="*/ 10 w 14"/>
                <a:gd name="T7" fmla="*/ 42 h 44"/>
                <a:gd name="T8" fmla="*/ 8 w 14"/>
                <a:gd name="T9" fmla="*/ 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4">
                  <a:moveTo>
                    <a:pt x="2" y="0"/>
                  </a:moveTo>
                  <a:cubicBezTo>
                    <a:pt x="0" y="8"/>
                    <a:pt x="1" y="18"/>
                    <a:pt x="3" y="26"/>
                  </a:cubicBezTo>
                  <a:cubicBezTo>
                    <a:pt x="5" y="33"/>
                    <a:pt x="9" y="38"/>
                    <a:pt x="14" y="44"/>
                  </a:cubicBezTo>
                  <a:cubicBezTo>
                    <a:pt x="8" y="40"/>
                    <a:pt x="7" y="29"/>
                    <a:pt x="6" y="23"/>
                  </a:cubicBezTo>
                  <a:cubicBezTo>
                    <a:pt x="5" y="17"/>
                    <a:pt x="2" y="10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7" name="Freeform 251"/>
            <p:cNvSpPr>
              <a:spLocks/>
            </p:cNvSpPr>
            <p:nvPr/>
          </p:nvSpPr>
          <p:spPr bwMode="auto">
            <a:xfrm>
              <a:off x="3563" y="3280"/>
              <a:ext cx="26" cy="455"/>
            </a:xfrm>
            <a:custGeom>
              <a:avLst/>
              <a:gdLst>
                <a:gd name="T0" fmla="*/ 18 w 22"/>
                <a:gd name="T1" fmla="*/ 0 h 392"/>
                <a:gd name="T2" fmla="*/ 25 w 22"/>
                <a:gd name="T3" fmla="*/ 302 h 392"/>
                <a:gd name="T4" fmla="*/ 8 w 22"/>
                <a:gd name="T5" fmla="*/ 712 h 392"/>
                <a:gd name="T6" fmla="*/ 7 w 22"/>
                <a:gd name="T7" fmla="*/ 295 h 392"/>
                <a:gd name="T8" fmla="*/ 18 w 22"/>
                <a:gd name="T9" fmla="*/ 0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92">
                  <a:moveTo>
                    <a:pt x="9" y="0"/>
                  </a:moveTo>
                  <a:cubicBezTo>
                    <a:pt x="9" y="0"/>
                    <a:pt x="22" y="42"/>
                    <a:pt x="13" y="166"/>
                  </a:cubicBezTo>
                  <a:cubicBezTo>
                    <a:pt x="4" y="290"/>
                    <a:pt x="4" y="392"/>
                    <a:pt x="4" y="392"/>
                  </a:cubicBezTo>
                  <a:cubicBezTo>
                    <a:pt x="4" y="392"/>
                    <a:pt x="0" y="181"/>
                    <a:pt x="3" y="163"/>
                  </a:cubicBezTo>
                  <a:cubicBezTo>
                    <a:pt x="6" y="145"/>
                    <a:pt x="15" y="24"/>
                    <a:pt x="9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8" name="Freeform 252"/>
            <p:cNvSpPr>
              <a:spLocks/>
            </p:cNvSpPr>
            <p:nvPr/>
          </p:nvSpPr>
          <p:spPr bwMode="auto">
            <a:xfrm>
              <a:off x="3817" y="3236"/>
              <a:ext cx="46" cy="369"/>
            </a:xfrm>
            <a:custGeom>
              <a:avLst/>
              <a:gdLst>
                <a:gd name="T0" fmla="*/ 75 w 39"/>
                <a:gd name="T1" fmla="*/ 0 h 318"/>
                <a:gd name="T2" fmla="*/ 0 w 39"/>
                <a:gd name="T3" fmla="*/ 577 h 318"/>
                <a:gd name="T4" fmla="*/ 75 w 39"/>
                <a:gd name="T5" fmla="*/ 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18">
                  <a:moveTo>
                    <a:pt x="39" y="0"/>
                  </a:moveTo>
                  <a:cubicBezTo>
                    <a:pt x="39" y="0"/>
                    <a:pt x="23" y="248"/>
                    <a:pt x="0" y="318"/>
                  </a:cubicBezTo>
                  <a:cubicBezTo>
                    <a:pt x="0" y="318"/>
                    <a:pt x="37" y="43"/>
                    <a:pt x="39" y="0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9" name="Freeform 253"/>
            <p:cNvSpPr>
              <a:spLocks/>
            </p:cNvSpPr>
            <p:nvPr/>
          </p:nvSpPr>
          <p:spPr bwMode="auto">
            <a:xfrm>
              <a:off x="3679" y="3271"/>
              <a:ext cx="34" cy="417"/>
            </a:xfrm>
            <a:custGeom>
              <a:avLst/>
              <a:gdLst>
                <a:gd name="T0" fmla="*/ 38 w 29"/>
                <a:gd name="T1" fmla="*/ 0 h 360"/>
                <a:gd name="T2" fmla="*/ 19 w 29"/>
                <a:gd name="T3" fmla="*/ 257 h 360"/>
                <a:gd name="T4" fmla="*/ 40 w 29"/>
                <a:gd name="T5" fmla="*/ 648 h 360"/>
                <a:gd name="T6" fmla="*/ 40 w 29"/>
                <a:gd name="T7" fmla="*/ 325 h 360"/>
                <a:gd name="T8" fmla="*/ 38 w 29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60">
                  <a:moveTo>
                    <a:pt x="20" y="0"/>
                  </a:moveTo>
                  <a:cubicBezTo>
                    <a:pt x="20" y="0"/>
                    <a:pt x="0" y="71"/>
                    <a:pt x="10" y="143"/>
                  </a:cubicBezTo>
                  <a:cubicBezTo>
                    <a:pt x="20" y="215"/>
                    <a:pt x="22" y="345"/>
                    <a:pt x="21" y="360"/>
                  </a:cubicBezTo>
                  <a:cubicBezTo>
                    <a:pt x="21" y="360"/>
                    <a:pt x="29" y="231"/>
                    <a:pt x="21" y="181"/>
                  </a:cubicBezTo>
                  <a:cubicBezTo>
                    <a:pt x="13" y="131"/>
                    <a:pt x="12" y="58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0" name="Freeform 254"/>
            <p:cNvSpPr>
              <a:spLocks/>
            </p:cNvSpPr>
            <p:nvPr/>
          </p:nvSpPr>
          <p:spPr bwMode="auto">
            <a:xfrm>
              <a:off x="3548" y="755"/>
              <a:ext cx="237" cy="141"/>
            </a:xfrm>
            <a:custGeom>
              <a:avLst/>
              <a:gdLst>
                <a:gd name="T0" fmla="*/ 12 w 204"/>
                <a:gd name="T1" fmla="*/ 103 h 122"/>
                <a:gd name="T2" fmla="*/ 2 w 204"/>
                <a:gd name="T3" fmla="*/ 162 h 122"/>
                <a:gd name="T4" fmla="*/ 49 w 204"/>
                <a:gd name="T5" fmla="*/ 217 h 122"/>
                <a:gd name="T6" fmla="*/ 31 w 204"/>
                <a:gd name="T7" fmla="*/ 142 h 122"/>
                <a:gd name="T8" fmla="*/ 67 w 204"/>
                <a:gd name="T9" fmla="*/ 179 h 122"/>
                <a:gd name="T10" fmla="*/ 51 w 204"/>
                <a:gd name="T11" fmla="*/ 140 h 122"/>
                <a:gd name="T12" fmla="*/ 88 w 204"/>
                <a:gd name="T13" fmla="*/ 159 h 122"/>
                <a:gd name="T14" fmla="*/ 69 w 204"/>
                <a:gd name="T15" fmla="*/ 127 h 122"/>
                <a:gd name="T16" fmla="*/ 138 w 204"/>
                <a:gd name="T17" fmla="*/ 128 h 122"/>
                <a:gd name="T18" fmla="*/ 211 w 204"/>
                <a:gd name="T19" fmla="*/ 147 h 122"/>
                <a:gd name="T20" fmla="*/ 243 w 204"/>
                <a:gd name="T21" fmla="*/ 159 h 122"/>
                <a:gd name="T22" fmla="*/ 210 w 204"/>
                <a:gd name="T23" fmla="*/ 119 h 122"/>
                <a:gd name="T24" fmla="*/ 178 w 204"/>
                <a:gd name="T25" fmla="*/ 91 h 122"/>
                <a:gd name="T26" fmla="*/ 261 w 204"/>
                <a:gd name="T27" fmla="*/ 128 h 122"/>
                <a:gd name="T28" fmla="*/ 323 w 204"/>
                <a:gd name="T29" fmla="*/ 172 h 122"/>
                <a:gd name="T30" fmla="*/ 347 w 204"/>
                <a:gd name="T31" fmla="*/ 196 h 122"/>
                <a:gd name="T32" fmla="*/ 282 w 204"/>
                <a:gd name="T33" fmla="*/ 83 h 122"/>
                <a:gd name="T34" fmla="*/ 369 w 204"/>
                <a:gd name="T35" fmla="*/ 177 h 122"/>
                <a:gd name="T36" fmla="*/ 350 w 204"/>
                <a:gd name="T37" fmla="*/ 114 h 122"/>
                <a:gd name="T38" fmla="*/ 326 w 204"/>
                <a:gd name="T39" fmla="*/ 58 h 122"/>
                <a:gd name="T40" fmla="*/ 371 w 204"/>
                <a:gd name="T41" fmla="*/ 121 h 122"/>
                <a:gd name="T42" fmla="*/ 358 w 204"/>
                <a:gd name="T43" fmla="*/ 92 h 122"/>
                <a:gd name="T44" fmla="*/ 308 w 204"/>
                <a:gd name="T45" fmla="*/ 39 h 122"/>
                <a:gd name="T46" fmla="*/ 239 w 204"/>
                <a:gd name="T47" fmla="*/ 0 h 122"/>
                <a:gd name="T48" fmla="*/ 259 w 204"/>
                <a:gd name="T49" fmla="*/ 18 h 122"/>
                <a:gd name="T50" fmla="*/ 283 w 204"/>
                <a:gd name="T51" fmla="*/ 58 h 122"/>
                <a:gd name="T52" fmla="*/ 234 w 204"/>
                <a:gd name="T53" fmla="*/ 37 h 122"/>
                <a:gd name="T54" fmla="*/ 261 w 204"/>
                <a:gd name="T55" fmla="*/ 83 h 122"/>
                <a:gd name="T56" fmla="*/ 225 w 204"/>
                <a:gd name="T57" fmla="*/ 71 h 122"/>
                <a:gd name="T58" fmla="*/ 256 w 204"/>
                <a:gd name="T59" fmla="*/ 102 h 122"/>
                <a:gd name="T60" fmla="*/ 223 w 204"/>
                <a:gd name="T61" fmla="*/ 96 h 122"/>
                <a:gd name="T62" fmla="*/ 151 w 204"/>
                <a:gd name="T63" fmla="*/ 69 h 122"/>
                <a:gd name="T64" fmla="*/ 109 w 204"/>
                <a:gd name="T65" fmla="*/ 68 h 122"/>
                <a:gd name="T66" fmla="*/ 158 w 204"/>
                <a:gd name="T67" fmla="*/ 117 h 122"/>
                <a:gd name="T68" fmla="*/ 106 w 204"/>
                <a:gd name="T69" fmla="*/ 96 h 122"/>
                <a:gd name="T70" fmla="*/ 56 w 204"/>
                <a:gd name="T71" fmla="*/ 88 h 122"/>
                <a:gd name="T72" fmla="*/ 66 w 204"/>
                <a:gd name="T73" fmla="*/ 111 h 122"/>
                <a:gd name="T74" fmla="*/ 38 w 204"/>
                <a:gd name="T75" fmla="*/ 101 h 122"/>
                <a:gd name="T76" fmla="*/ 38 w 204"/>
                <a:gd name="T77" fmla="*/ 112 h 122"/>
                <a:gd name="T78" fmla="*/ 19 w 204"/>
                <a:gd name="T79" fmla="*/ 118 h 122"/>
                <a:gd name="T80" fmla="*/ 8 w 204"/>
                <a:gd name="T81" fmla="*/ 105 h 1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4" h="122">
                  <a:moveTo>
                    <a:pt x="7" y="58"/>
                  </a:moveTo>
                  <a:cubicBezTo>
                    <a:pt x="1" y="66"/>
                    <a:pt x="0" y="82"/>
                    <a:pt x="2" y="91"/>
                  </a:cubicBezTo>
                  <a:cubicBezTo>
                    <a:pt x="5" y="106"/>
                    <a:pt x="16" y="114"/>
                    <a:pt x="27" y="122"/>
                  </a:cubicBezTo>
                  <a:cubicBezTo>
                    <a:pt x="15" y="114"/>
                    <a:pt x="15" y="93"/>
                    <a:pt x="17" y="80"/>
                  </a:cubicBezTo>
                  <a:cubicBezTo>
                    <a:pt x="19" y="88"/>
                    <a:pt x="29" y="98"/>
                    <a:pt x="37" y="100"/>
                  </a:cubicBezTo>
                  <a:cubicBezTo>
                    <a:pt x="31" y="96"/>
                    <a:pt x="29" y="86"/>
                    <a:pt x="28" y="79"/>
                  </a:cubicBezTo>
                  <a:cubicBezTo>
                    <a:pt x="35" y="82"/>
                    <a:pt x="40" y="89"/>
                    <a:pt x="48" y="89"/>
                  </a:cubicBezTo>
                  <a:cubicBezTo>
                    <a:pt x="45" y="83"/>
                    <a:pt x="41" y="78"/>
                    <a:pt x="38" y="71"/>
                  </a:cubicBezTo>
                  <a:cubicBezTo>
                    <a:pt x="51" y="72"/>
                    <a:pt x="64" y="71"/>
                    <a:pt x="76" y="72"/>
                  </a:cubicBezTo>
                  <a:cubicBezTo>
                    <a:pt x="90" y="73"/>
                    <a:pt x="103" y="77"/>
                    <a:pt x="116" y="82"/>
                  </a:cubicBezTo>
                  <a:cubicBezTo>
                    <a:pt x="122" y="83"/>
                    <a:pt x="129" y="85"/>
                    <a:pt x="133" y="89"/>
                  </a:cubicBezTo>
                  <a:cubicBezTo>
                    <a:pt x="127" y="83"/>
                    <a:pt x="121" y="74"/>
                    <a:pt x="115" y="67"/>
                  </a:cubicBezTo>
                  <a:cubicBezTo>
                    <a:pt x="110" y="62"/>
                    <a:pt x="105" y="54"/>
                    <a:pt x="98" y="51"/>
                  </a:cubicBezTo>
                  <a:cubicBezTo>
                    <a:pt x="115" y="53"/>
                    <a:pt x="130" y="63"/>
                    <a:pt x="144" y="72"/>
                  </a:cubicBezTo>
                  <a:cubicBezTo>
                    <a:pt x="156" y="79"/>
                    <a:pt x="167" y="87"/>
                    <a:pt x="177" y="97"/>
                  </a:cubicBezTo>
                  <a:cubicBezTo>
                    <a:pt x="181" y="101"/>
                    <a:pt x="185" y="107"/>
                    <a:pt x="190" y="110"/>
                  </a:cubicBezTo>
                  <a:cubicBezTo>
                    <a:pt x="179" y="88"/>
                    <a:pt x="171" y="65"/>
                    <a:pt x="155" y="47"/>
                  </a:cubicBezTo>
                  <a:cubicBezTo>
                    <a:pt x="179" y="53"/>
                    <a:pt x="190" y="81"/>
                    <a:pt x="203" y="99"/>
                  </a:cubicBezTo>
                  <a:cubicBezTo>
                    <a:pt x="200" y="87"/>
                    <a:pt x="197" y="76"/>
                    <a:pt x="192" y="64"/>
                  </a:cubicBezTo>
                  <a:cubicBezTo>
                    <a:pt x="188" y="54"/>
                    <a:pt x="182" y="43"/>
                    <a:pt x="179" y="32"/>
                  </a:cubicBezTo>
                  <a:cubicBezTo>
                    <a:pt x="189" y="40"/>
                    <a:pt x="202" y="56"/>
                    <a:pt x="204" y="68"/>
                  </a:cubicBezTo>
                  <a:cubicBezTo>
                    <a:pt x="200" y="64"/>
                    <a:pt x="199" y="57"/>
                    <a:pt x="196" y="52"/>
                  </a:cubicBezTo>
                  <a:cubicBezTo>
                    <a:pt x="190" y="41"/>
                    <a:pt x="179" y="30"/>
                    <a:pt x="169" y="22"/>
                  </a:cubicBezTo>
                  <a:cubicBezTo>
                    <a:pt x="159" y="13"/>
                    <a:pt x="144" y="3"/>
                    <a:pt x="131" y="0"/>
                  </a:cubicBezTo>
                  <a:cubicBezTo>
                    <a:pt x="136" y="2"/>
                    <a:pt x="139" y="7"/>
                    <a:pt x="142" y="10"/>
                  </a:cubicBezTo>
                  <a:cubicBezTo>
                    <a:pt x="147" y="17"/>
                    <a:pt x="154" y="24"/>
                    <a:pt x="156" y="32"/>
                  </a:cubicBezTo>
                  <a:cubicBezTo>
                    <a:pt x="150" y="29"/>
                    <a:pt x="136" y="17"/>
                    <a:pt x="128" y="21"/>
                  </a:cubicBezTo>
                  <a:cubicBezTo>
                    <a:pt x="122" y="24"/>
                    <a:pt x="142" y="42"/>
                    <a:pt x="144" y="47"/>
                  </a:cubicBezTo>
                  <a:cubicBezTo>
                    <a:pt x="137" y="48"/>
                    <a:pt x="130" y="44"/>
                    <a:pt x="124" y="40"/>
                  </a:cubicBezTo>
                  <a:cubicBezTo>
                    <a:pt x="127" y="45"/>
                    <a:pt x="140" y="53"/>
                    <a:pt x="140" y="57"/>
                  </a:cubicBezTo>
                  <a:cubicBezTo>
                    <a:pt x="140" y="62"/>
                    <a:pt x="125" y="55"/>
                    <a:pt x="122" y="54"/>
                  </a:cubicBezTo>
                  <a:cubicBezTo>
                    <a:pt x="109" y="49"/>
                    <a:pt x="97" y="42"/>
                    <a:pt x="83" y="39"/>
                  </a:cubicBezTo>
                  <a:cubicBezTo>
                    <a:pt x="77" y="37"/>
                    <a:pt x="66" y="36"/>
                    <a:pt x="60" y="38"/>
                  </a:cubicBezTo>
                  <a:cubicBezTo>
                    <a:pt x="70" y="44"/>
                    <a:pt x="82" y="55"/>
                    <a:pt x="87" y="65"/>
                  </a:cubicBezTo>
                  <a:cubicBezTo>
                    <a:pt x="79" y="67"/>
                    <a:pt x="66" y="56"/>
                    <a:pt x="58" y="54"/>
                  </a:cubicBezTo>
                  <a:cubicBezTo>
                    <a:pt x="51" y="52"/>
                    <a:pt x="36" y="45"/>
                    <a:pt x="30" y="49"/>
                  </a:cubicBezTo>
                  <a:cubicBezTo>
                    <a:pt x="30" y="54"/>
                    <a:pt x="36" y="57"/>
                    <a:pt x="36" y="62"/>
                  </a:cubicBezTo>
                  <a:cubicBezTo>
                    <a:pt x="32" y="60"/>
                    <a:pt x="27" y="55"/>
                    <a:pt x="21" y="56"/>
                  </a:cubicBezTo>
                  <a:cubicBezTo>
                    <a:pt x="21" y="58"/>
                    <a:pt x="21" y="60"/>
                    <a:pt x="21" y="63"/>
                  </a:cubicBezTo>
                  <a:cubicBezTo>
                    <a:pt x="13" y="49"/>
                    <a:pt x="15" y="65"/>
                    <a:pt x="10" y="66"/>
                  </a:cubicBezTo>
                  <a:cubicBezTo>
                    <a:pt x="6" y="68"/>
                    <a:pt x="6" y="62"/>
                    <a:pt x="4" y="59"/>
                  </a:cubicBezTo>
                </a:path>
              </a:pathLst>
            </a:custGeom>
            <a:solidFill>
              <a:srgbClr val="904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1" name="Freeform 255"/>
            <p:cNvSpPr>
              <a:spLocks/>
            </p:cNvSpPr>
            <p:nvPr/>
          </p:nvSpPr>
          <p:spPr bwMode="auto">
            <a:xfrm>
              <a:off x="3448" y="777"/>
              <a:ext cx="95" cy="117"/>
            </a:xfrm>
            <a:custGeom>
              <a:avLst/>
              <a:gdLst>
                <a:gd name="T0" fmla="*/ 146 w 82"/>
                <a:gd name="T1" fmla="*/ 79 h 101"/>
                <a:gd name="T2" fmla="*/ 120 w 82"/>
                <a:gd name="T3" fmla="*/ 114 h 101"/>
                <a:gd name="T4" fmla="*/ 94 w 82"/>
                <a:gd name="T5" fmla="*/ 180 h 101"/>
                <a:gd name="T6" fmla="*/ 107 w 82"/>
                <a:gd name="T7" fmla="*/ 111 h 101"/>
                <a:gd name="T8" fmla="*/ 43 w 82"/>
                <a:gd name="T9" fmla="*/ 183 h 101"/>
                <a:gd name="T10" fmla="*/ 49 w 82"/>
                <a:gd name="T11" fmla="*/ 145 h 101"/>
                <a:gd name="T12" fmla="*/ 66 w 82"/>
                <a:gd name="T13" fmla="*/ 82 h 101"/>
                <a:gd name="T14" fmla="*/ 31 w 82"/>
                <a:gd name="T15" fmla="*/ 120 h 101"/>
                <a:gd name="T16" fmla="*/ 9 w 82"/>
                <a:gd name="T17" fmla="*/ 163 h 101"/>
                <a:gd name="T18" fmla="*/ 20 w 82"/>
                <a:gd name="T19" fmla="*/ 125 h 101"/>
                <a:gd name="T20" fmla="*/ 32 w 82"/>
                <a:gd name="T21" fmla="*/ 82 h 101"/>
                <a:gd name="T22" fmla="*/ 0 w 82"/>
                <a:gd name="T23" fmla="*/ 139 h 101"/>
                <a:gd name="T24" fmla="*/ 14 w 82"/>
                <a:gd name="T25" fmla="*/ 107 h 101"/>
                <a:gd name="T26" fmla="*/ 50 w 82"/>
                <a:gd name="T27" fmla="*/ 47 h 101"/>
                <a:gd name="T28" fmla="*/ 111 w 82"/>
                <a:gd name="T29" fmla="*/ 0 h 101"/>
                <a:gd name="T30" fmla="*/ 88 w 82"/>
                <a:gd name="T31" fmla="*/ 31 h 101"/>
                <a:gd name="T32" fmla="*/ 67 w 82"/>
                <a:gd name="T33" fmla="*/ 76 h 101"/>
                <a:gd name="T34" fmla="*/ 118 w 82"/>
                <a:gd name="T35" fmla="*/ 34 h 101"/>
                <a:gd name="T36" fmla="*/ 95 w 82"/>
                <a:gd name="T37" fmla="*/ 79 h 101"/>
                <a:gd name="T38" fmla="*/ 126 w 82"/>
                <a:gd name="T39" fmla="*/ 58 h 101"/>
                <a:gd name="T40" fmla="*/ 117 w 82"/>
                <a:gd name="T41" fmla="*/ 82 h 101"/>
                <a:gd name="T42" fmla="*/ 147 w 82"/>
                <a:gd name="T43" fmla="*/ 67 h 101"/>
                <a:gd name="T44" fmla="*/ 139 w 82"/>
                <a:gd name="T45" fmla="*/ 81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" h="101">
                  <a:moveTo>
                    <a:pt x="81" y="44"/>
                  </a:moveTo>
                  <a:cubicBezTo>
                    <a:pt x="75" y="49"/>
                    <a:pt x="71" y="56"/>
                    <a:pt x="67" y="63"/>
                  </a:cubicBezTo>
                  <a:cubicBezTo>
                    <a:pt x="61" y="74"/>
                    <a:pt x="53" y="87"/>
                    <a:pt x="52" y="100"/>
                  </a:cubicBezTo>
                  <a:cubicBezTo>
                    <a:pt x="44" y="88"/>
                    <a:pt x="56" y="73"/>
                    <a:pt x="59" y="62"/>
                  </a:cubicBezTo>
                  <a:cubicBezTo>
                    <a:pt x="42" y="67"/>
                    <a:pt x="34" y="89"/>
                    <a:pt x="24" y="101"/>
                  </a:cubicBezTo>
                  <a:cubicBezTo>
                    <a:pt x="23" y="94"/>
                    <a:pt x="25" y="87"/>
                    <a:pt x="27" y="80"/>
                  </a:cubicBezTo>
                  <a:cubicBezTo>
                    <a:pt x="29" y="70"/>
                    <a:pt x="38" y="57"/>
                    <a:pt x="36" y="46"/>
                  </a:cubicBezTo>
                  <a:cubicBezTo>
                    <a:pt x="28" y="49"/>
                    <a:pt x="21" y="61"/>
                    <a:pt x="17" y="67"/>
                  </a:cubicBezTo>
                  <a:cubicBezTo>
                    <a:pt x="12" y="75"/>
                    <a:pt x="7" y="82"/>
                    <a:pt x="5" y="91"/>
                  </a:cubicBezTo>
                  <a:cubicBezTo>
                    <a:pt x="8" y="84"/>
                    <a:pt x="9" y="76"/>
                    <a:pt x="11" y="69"/>
                  </a:cubicBezTo>
                  <a:cubicBezTo>
                    <a:pt x="13" y="62"/>
                    <a:pt x="16" y="54"/>
                    <a:pt x="18" y="46"/>
                  </a:cubicBezTo>
                  <a:cubicBezTo>
                    <a:pt x="10" y="53"/>
                    <a:pt x="2" y="68"/>
                    <a:pt x="0" y="78"/>
                  </a:cubicBezTo>
                  <a:cubicBezTo>
                    <a:pt x="1" y="71"/>
                    <a:pt x="5" y="65"/>
                    <a:pt x="8" y="59"/>
                  </a:cubicBezTo>
                  <a:cubicBezTo>
                    <a:pt x="14" y="48"/>
                    <a:pt x="20" y="36"/>
                    <a:pt x="28" y="26"/>
                  </a:cubicBezTo>
                  <a:cubicBezTo>
                    <a:pt x="37" y="15"/>
                    <a:pt x="49" y="5"/>
                    <a:pt x="62" y="0"/>
                  </a:cubicBezTo>
                  <a:cubicBezTo>
                    <a:pt x="56" y="3"/>
                    <a:pt x="52" y="12"/>
                    <a:pt x="49" y="17"/>
                  </a:cubicBezTo>
                  <a:cubicBezTo>
                    <a:pt x="45" y="24"/>
                    <a:pt x="37" y="34"/>
                    <a:pt x="37" y="42"/>
                  </a:cubicBezTo>
                  <a:cubicBezTo>
                    <a:pt x="40" y="31"/>
                    <a:pt x="56" y="22"/>
                    <a:pt x="66" y="19"/>
                  </a:cubicBezTo>
                  <a:cubicBezTo>
                    <a:pt x="62" y="26"/>
                    <a:pt x="52" y="35"/>
                    <a:pt x="53" y="44"/>
                  </a:cubicBezTo>
                  <a:cubicBezTo>
                    <a:pt x="59" y="42"/>
                    <a:pt x="63" y="31"/>
                    <a:pt x="70" y="32"/>
                  </a:cubicBezTo>
                  <a:cubicBezTo>
                    <a:pt x="69" y="37"/>
                    <a:pt x="65" y="41"/>
                    <a:pt x="65" y="46"/>
                  </a:cubicBezTo>
                  <a:cubicBezTo>
                    <a:pt x="71" y="46"/>
                    <a:pt x="76" y="39"/>
                    <a:pt x="82" y="37"/>
                  </a:cubicBezTo>
                  <a:cubicBezTo>
                    <a:pt x="81" y="40"/>
                    <a:pt x="79" y="42"/>
                    <a:pt x="78" y="45"/>
                  </a:cubicBezTo>
                </a:path>
              </a:pathLst>
            </a:custGeom>
            <a:solidFill>
              <a:srgbClr val="904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2" name="Freeform 256"/>
            <p:cNvSpPr>
              <a:spLocks/>
            </p:cNvSpPr>
            <p:nvPr/>
          </p:nvSpPr>
          <p:spPr bwMode="auto">
            <a:xfrm>
              <a:off x="3450" y="1631"/>
              <a:ext cx="6" cy="7"/>
            </a:xfrm>
            <a:custGeom>
              <a:avLst/>
              <a:gdLst>
                <a:gd name="T0" fmla="*/ 7 w 5"/>
                <a:gd name="T1" fmla="*/ 1 h 6"/>
                <a:gd name="T2" fmla="*/ 1 w 5"/>
                <a:gd name="T3" fmla="*/ 0 h 6"/>
                <a:gd name="T4" fmla="*/ 8 w 5"/>
                <a:gd name="T5" fmla="*/ 11 h 6"/>
                <a:gd name="T6" fmla="*/ 8 w 5"/>
                <a:gd name="T7" fmla="*/ 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5" y="5"/>
                    <a:pt x="4" y="5"/>
                    <a:pt x="4" y="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3" name="Freeform 257"/>
            <p:cNvSpPr>
              <a:spLocks/>
            </p:cNvSpPr>
            <p:nvPr/>
          </p:nvSpPr>
          <p:spPr bwMode="auto">
            <a:xfrm>
              <a:off x="3844" y="1635"/>
              <a:ext cx="6" cy="8"/>
            </a:xfrm>
            <a:custGeom>
              <a:avLst/>
              <a:gdLst>
                <a:gd name="T0" fmla="*/ 10 w 5"/>
                <a:gd name="T1" fmla="*/ 1 h 7"/>
                <a:gd name="T2" fmla="*/ 10 w 5"/>
                <a:gd name="T3" fmla="*/ 1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cubicBezTo>
                    <a:pt x="3" y="0"/>
                    <a:pt x="0" y="7"/>
                    <a:pt x="5" y="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4" name="Freeform 258"/>
            <p:cNvSpPr>
              <a:spLocks/>
            </p:cNvSpPr>
            <p:nvPr/>
          </p:nvSpPr>
          <p:spPr bwMode="auto">
            <a:xfrm>
              <a:off x="3449" y="3762"/>
              <a:ext cx="109" cy="55"/>
            </a:xfrm>
            <a:custGeom>
              <a:avLst/>
              <a:gdLst>
                <a:gd name="T0" fmla="*/ 30 w 94"/>
                <a:gd name="T1" fmla="*/ 63 h 47"/>
                <a:gd name="T2" fmla="*/ 22 w 94"/>
                <a:gd name="T3" fmla="*/ 7 h 47"/>
                <a:gd name="T4" fmla="*/ 136 w 94"/>
                <a:gd name="T5" fmla="*/ 35 h 47"/>
                <a:gd name="T6" fmla="*/ 104 w 94"/>
                <a:gd name="T7" fmla="*/ 88 h 47"/>
                <a:gd name="T8" fmla="*/ 30 w 94"/>
                <a:gd name="T9" fmla="*/ 6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47">
                  <a:moveTo>
                    <a:pt x="16" y="33"/>
                  </a:moveTo>
                  <a:cubicBezTo>
                    <a:pt x="16" y="33"/>
                    <a:pt x="0" y="6"/>
                    <a:pt x="12" y="3"/>
                  </a:cubicBezTo>
                  <a:cubicBezTo>
                    <a:pt x="24" y="0"/>
                    <a:pt x="55" y="21"/>
                    <a:pt x="75" y="19"/>
                  </a:cubicBezTo>
                  <a:cubicBezTo>
                    <a:pt x="94" y="16"/>
                    <a:pt x="58" y="47"/>
                    <a:pt x="58" y="47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74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5" name="Freeform 259"/>
            <p:cNvSpPr>
              <a:spLocks/>
            </p:cNvSpPr>
            <p:nvPr/>
          </p:nvSpPr>
          <p:spPr bwMode="auto">
            <a:xfrm>
              <a:off x="3326" y="3783"/>
              <a:ext cx="270" cy="310"/>
            </a:xfrm>
            <a:custGeom>
              <a:avLst/>
              <a:gdLst>
                <a:gd name="T0" fmla="*/ 199 w 232"/>
                <a:gd name="T1" fmla="*/ 0 h 267"/>
                <a:gd name="T2" fmla="*/ 406 w 232"/>
                <a:gd name="T3" fmla="*/ 0 h 267"/>
                <a:gd name="T4" fmla="*/ 415 w 232"/>
                <a:gd name="T5" fmla="*/ 100 h 267"/>
                <a:gd name="T6" fmla="*/ 422 w 232"/>
                <a:gd name="T7" fmla="*/ 157 h 267"/>
                <a:gd name="T8" fmla="*/ 404 w 232"/>
                <a:gd name="T9" fmla="*/ 207 h 267"/>
                <a:gd name="T10" fmla="*/ 363 w 232"/>
                <a:gd name="T11" fmla="*/ 308 h 267"/>
                <a:gd name="T12" fmla="*/ 182 w 232"/>
                <a:gd name="T13" fmla="*/ 460 h 267"/>
                <a:gd name="T14" fmla="*/ 38 w 232"/>
                <a:gd name="T15" fmla="*/ 291 h 267"/>
                <a:gd name="T16" fmla="*/ 92 w 232"/>
                <a:gd name="T17" fmla="*/ 225 h 267"/>
                <a:gd name="T18" fmla="*/ 199 w 232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" h="267">
                  <a:moveTo>
                    <a:pt x="108" y="0"/>
                  </a:moveTo>
                  <a:cubicBezTo>
                    <a:pt x="108" y="0"/>
                    <a:pt x="162" y="45"/>
                    <a:pt x="222" y="0"/>
                  </a:cubicBezTo>
                  <a:cubicBezTo>
                    <a:pt x="222" y="0"/>
                    <a:pt x="226" y="32"/>
                    <a:pt x="227" y="55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30" y="86"/>
                    <a:pt x="232" y="100"/>
                    <a:pt x="220" y="114"/>
                  </a:cubicBezTo>
                  <a:cubicBezTo>
                    <a:pt x="209" y="127"/>
                    <a:pt x="199" y="155"/>
                    <a:pt x="198" y="169"/>
                  </a:cubicBezTo>
                  <a:cubicBezTo>
                    <a:pt x="197" y="182"/>
                    <a:pt x="176" y="267"/>
                    <a:pt x="99" y="253"/>
                  </a:cubicBezTo>
                  <a:cubicBezTo>
                    <a:pt x="22" y="239"/>
                    <a:pt x="0" y="187"/>
                    <a:pt x="21" y="160"/>
                  </a:cubicBezTo>
                  <a:cubicBezTo>
                    <a:pt x="41" y="134"/>
                    <a:pt x="50" y="124"/>
                    <a:pt x="50" y="124"/>
                  </a:cubicBezTo>
                  <a:cubicBezTo>
                    <a:pt x="50" y="124"/>
                    <a:pt x="97" y="12"/>
                    <a:pt x="108" y="0"/>
                  </a:cubicBezTo>
                  <a:close/>
                </a:path>
              </a:pathLst>
            </a:custGeom>
            <a:solidFill>
              <a:srgbClr val="84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6" name="Freeform 260"/>
            <p:cNvSpPr>
              <a:spLocks/>
            </p:cNvSpPr>
            <p:nvPr/>
          </p:nvSpPr>
          <p:spPr bwMode="auto">
            <a:xfrm>
              <a:off x="3334" y="3852"/>
              <a:ext cx="262" cy="241"/>
            </a:xfrm>
            <a:custGeom>
              <a:avLst/>
              <a:gdLst>
                <a:gd name="T0" fmla="*/ 404 w 225"/>
                <a:gd name="T1" fmla="*/ 0 h 208"/>
                <a:gd name="T2" fmla="*/ 411 w 225"/>
                <a:gd name="T3" fmla="*/ 50 h 208"/>
                <a:gd name="T4" fmla="*/ 392 w 225"/>
                <a:gd name="T5" fmla="*/ 100 h 208"/>
                <a:gd name="T6" fmla="*/ 352 w 225"/>
                <a:gd name="T7" fmla="*/ 197 h 208"/>
                <a:gd name="T8" fmla="*/ 170 w 225"/>
                <a:gd name="T9" fmla="*/ 350 h 208"/>
                <a:gd name="T10" fmla="*/ 12 w 225"/>
                <a:gd name="T11" fmla="*/ 213 h 208"/>
                <a:gd name="T12" fmla="*/ 157 w 225"/>
                <a:gd name="T13" fmla="*/ 321 h 208"/>
                <a:gd name="T14" fmla="*/ 317 w 225"/>
                <a:gd name="T15" fmla="*/ 229 h 208"/>
                <a:gd name="T16" fmla="*/ 377 w 225"/>
                <a:gd name="T17" fmla="*/ 76 h 208"/>
                <a:gd name="T18" fmla="*/ 404 w 225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" h="208">
                  <a:moveTo>
                    <a:pt x="220" y="0"/>
                  </a:moveTo>
                  <a:cubicBezTo>
                    <a:pt x="223" y="28"/>
                    <a:pt x="223" y="28"/>
                    <a:pt x="223" y="28"/>
                  </a:cubicBezTo>
                  <a:cubicBezTo>
                    <a:pt x="223" y="28"/>
                    <a:pt x="225" y="41"/>
                    <a:pt x="213" y="55"/>
                  </a:cubicBezTo>
                  <a:cubicBezTo>
                    <a:pt x="202" y="69"/>
                    <a:pt x="192" y="96"/>
                    <a:pt x="191" y="110"/>
                  </a:cubicBezTo>
                  <a:cubicBezTo>
                    <a:pt x="190" y="124"/>
                    <a:pt x="169" y="208"/>
                    <a:pt x="92" y="194"/>
                  </a:cubicBezTo>
                  <a:cubicBezTo>
                    <a:pt x="29" y="183"/>
                    <a:pt x="3" y="146"/>
                    <a:pt x="7" y="118"/>
                  </a:cubicBezTo>
                  <a:cubicBezTo>
                    <a:pt x="7" y="118"/>
                    <a:pt x="0" y="166"/>
                    <a:pt x="86" y="178"/>
                  </a:cubicBezTo>
                  <a:cubicBezTo>
                    <a:pt x="138" y="186"/>
                    <a:pt x="158" y="168"/>
                    <a:pt x="173" y="128"/>
                  </a:cubicBezTo>
                  <a:cubicBezTo>
                    <a:pt x="187" y="88"/>
                    <a:pt x="198" y="51"/>
                    <a:pt x="205" y="42"/>
                  </a:cubicBezTo>
                  <a:cubicBezTo>
                    <a:pt x="212" y="34"/>
                    <a:pt x="220" y="0"/>
                    <a:pt x="220" y="0"/>
                  </a:cubicBezTo>
                  <a:close/>
                </a:path>
              </a:pathLst>
            </a:custGeom>
            <a:solidFill>
              <a:srgbClr val="EA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7" name="Freeform 261"/>
            <p:cNvSpPr>
              <a:spLocks/>
            </p:cNvSpPr>
            <p:nvPr/>
          </p:nvSpPr>
          <p:spPr bwMode="auto">
            <a:xfrm>
              <a:off x="3412" y="3797"/>
              <a:ext cx="93" cy="166"/>
            </a:xfrm>
            <a:custGeom>
              <a:avLst/>
              <a:gdLst>
                <a:gd name="T0" fmla="*/ 134 w 80"/>
                <a:gd name="T1" fmla="*/ 19 h 143"/>
                <a:gd name="T2" fmla="*/ 146 w 80"/>
                <a:gd name="T3" fmla="*/ 19 h 143"/>
                <a:gd name="T4" fmla="*/ 84 w 80"/>
                <a:gd name="T5" fmla="*/ 199 h 143"/>
                <a:gd name="T6" fmla="*/ 69 w 80"/>
                <a:gd name="T7" fmla="*/ 244 h 143"/>
                <a:gd name="T8" fmla="*/ 0 w 80"/>
                <a:gd name="T9" fmla="*/ 225 h 143"/>
                <a:gd name="T10" fmla="*/ 19 w 80"/>
                <a:gd name="T11" fmla="*/ 178 h 143"/>
                <a:gd name="T12" fmla="*/ 84 w 80"/>
                <a:gd name="T13" fmla="*/ 0 h 143"/>
                <a:gd name="T14" fmla="*/ 93 w 80"/>
                <a:gd name="T15" fmla="*/ 9 h 143"/>
                <a:gd name="T16" fmla="*/ 16 w 80"/>
                <a:gd name="T17" fmla="*/ 217 h 143"/>
                <a:gd name="T18" fmla="*/ 64 w 80"/>
                <a:gd name="T19" fmla="*/ 231 h 143"/>
                <a:gd name="T20" fmla="*/ 134 w 80"/>
                <a:gd name="T21" fmla="*/ 19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" h="143">
                  <a:moveTo>
                    <a:pt x="73" y="10"/>
                  </a:moveTo>
                  <a:cubicBezTo>
                    <a:pt x="78" y="11"/>
                    <a:pt x="80" y="10"/>
                    <a:pt x="80" y="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19" y="143"/>
                    <a:pt x="0" y="124"/>
                    <a:pt x="0" y="124"/>
                  </a:cubicBezTo>
                  <a:cubicBezTo>
                    <a:pt x="5" y="121"/>
                    <a:pt x="7" y="106"/>
                    <a:pt x="10" y="98"/>
                  </a:cubicBezTo>
                  <a:cubicBezTo>
                    <a:pt x="13" y="89"/>
                    <a:pt x="46" y="0"/>
                    <a:pt x="46" y="0"/>
                  </a:cubicBezTo>
                  <a:cubicBezTo>
                    <a:pt x="47" y="2"/>
                    <a:pt x="49" y="4"/>
                    <a:pt x="51" y="5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24" y="131"/>
                    <a:pt x="34" y="127"/>
                  </a:cubicBezTo>
                  <a:lnTo>
                    <a:pt x="73" y="10"/>
                  </a:lnTo>
                  <a:close/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8" name="Freeform 262"/>
            <p:cNvSpPr>
              <a:spLocks/>
            </p:cNvSpPr>
            <p:nvPr/>
          </p:nvSpPr>
          <p:spPr bwMode="auto">
            <a:xfrm>
              <a:off x="3447" y="3806"/>
              <a:ext cx="8" cy="10"/>
            </a:xfrm>
            <a:custGeom>
              <a:avLst/>
              <a:gdLst>
                <a:gd name="T0" fmla="*/ 10 w 7"/>
                <a:gd name="T1" fmla="*/ 0 h 8"/>
                <a:gd name="T2" fmla="*/ 11 w 7"/>
                <a:gd name="T3" fmla="*/ 20 h 8"/>
                <a:gd name="T4" fmla="*/ 2 w 7"/>
                <a:gd name="T5" fmla="*/ 13 h 8"/>
                <a:gd name="T6" fmla="*/ 10 w 7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2" y="1"/>
                    <a:pt x="5" y="6"/>
                    <a:pt x="7" y="8"/>
                  </a:cubicBezTo>
                  <a:cubicBezTo>
                    <a:pt x="6" y="7"/>
                    <a:pt x="2" y="6"/>
                    <a:pt x="2" y="5"/>
                  </a:cubicBezTo>
                  <a:cubicBezTo>
                    <a:pt x="0" y="2"/>
                    <a:pt x="3" y="0"/>
                    <a:pt x="6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9" name="Freeform 263"/>
            <p:cNvSpPr>
              <a:spLocks/>
            </p:cNvSpPr>
            <p:nvPr/>
          </p:nvSpPr>
          <p:spPr bwMode="auto">
            <a:xfrm>
              <a:off x="3436" y="3832"/>
              <a:ext cx="11" cy="9"/>
            </a:xfrm>
            <a:custGeom>
              <a:avLst/>
              <a:gdLst>
                <a:gd name="T0" fmla="*/ 20 w 9"/>
                <a:gd name="T1" fmla="*/ 1 h 8"/>
                <a:gd name="T2" fmla="*/ 11 w 9"/>
                <a:gd name="T3" fmla="*/ 2 h 8"/>
                <a:gd name="T4" fmla="*/ 13 w 9"/>
                <a:gd name="T5" fmla="*/ 12 h 8"/>
                <a:gd name="T6" fmla="*/ 16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8" y="0"/>
                    <a:pt x="6" y="1"/>
                    <a:pt x="5" y="2"/>
                  </a:cubicBezTo>
                  <a:cubicBezTo>
                    <a:pt x="3" y="4"/>
                    <a:pt x="5" y="7"/>
                    <a:pt x="6" y="8"/>
                  </a:cubicBezTo>
                  <a:cubicBezTo>
                    <a:pt x="4" y="5"/>
                    <a:pt x="0" y="0"/>
                    <a:pt x="7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0" name="Freeform 264"/>
            <p:cNvSpPr>
              <a:spLocks/>
            </p:cNvSpPr>
            <p:nvPr/>
          </p:nvSpPr>
          <p:spPr bwMode="auto">
            <a:xfrm>
              <a:off x="3426" y="3864"/>
              <a:ext cx="7" cy="12"/>
            </a:xfrm>
            <a:custGeom>
              <a:avLst/>
              <a:gdLst>
                <a:gd name="T0" fmla="*/ 11 w 6"/>
                <a:gd name="T1" fmla="*/ 0 h 10"/>
                <a:gd name="T2" fmla="*/ 11 w 6"/>
                <a:gd name="T3" fmla="*/ 20 h 10"/>
                <a:gd name="T4" fmla="*/ 1 w 6"/>
                <a:gd name="T5" fmla="*/ 12 h 10"/>
                <a:gd name="T6" fmla="*/ 9 w 6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1" y="0"/>
                    <a:pt x="1" y="9"/>
                    <a:pt x="6" y="10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0"/>
                    <a:pt x="5" y="1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1" name="Freeform 265"/>
            <p:cNvSpPr>
              <a:spLocks/>
            </p:cNvSpPr>
            <p:nvPr/>
          </p:nvSpPr>
          <p:spPr bwMode="auto">
            <a:xfrm>
              <a:off x="3418" y="3891"/>
              <a:ext cx="8" cy="10"/>
            </a:xfrm>
            <a:custGeom>
              <a:avLst/>
              <a:gdLst>
                <a:gd name="T0" fmla="*/ 11 w 7"/>
                <a:gd name="T1" fmla="*/ 0 h 9"/>
                <a:gd name="T2" fmla="*/ 10 w 7"/>
                <a:gd name="T3" fmla="*/ 13 h 9"/>
                <a:gd name="T4" fmla="*/ 1 w 7"/>
                <a:gd name="T5" fmla="*/ 10 h 9"/>
                <a:gd name="T6" fmla="*/ 8 w 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1" y="0"/>
                    <a:pt x="2" y="6"/>
                    <a:pt x="6" y="9"/>
                  </a:cubicBezTo>
                  <a:cubicBezTo>
                    <a:pt x="4" y="9"/>
                    <a:pt x="1" y="7"/>
                    <a:pt x="1" y="6"/>
                  </a:cubicBezTo>
                  <a:cubicBezTo>
                    <a:pt x="0" y="3"/>
                    <a:pt x="1" y="0"/>
                    <a:pt x="4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2" name="Freeform 266"/>
            <p:cNvSpPr>
              <a:spLocks/>
            </p:cNvSpPr>
            <p:nvPr/>
          </p:nvSpPr>
          <p:spPr bwMode="auto">
            <a:xfrm>
              <a:off x="3407" y="3921"/>
              <a:ext cx="9" cy="11"/>
            </a:xfrm>
            <a:custGeom>
              <a:avLst/>
              <a:gdLst>
                <a:gd name="T0" fmla="*/ 19 w 7"/>
                <a:gd name="T1" fmla="*/ 1 h 9"/>
                <a:gd name="T2" fmla="*/ 10 w 7"/>
                <a:gd name="T3" fmla="*/ 20 h 9"/>
                <a:gd name="T4" fmla="*/ 1 w 7"/>
                <a:gd name="T5" fmla="*/ 11 h 9"/>
                <a:gd name="T6" fmla="*/ 10 w 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3" name="Freeform 267"/>
            <p:cNvSpPr>
              <a:spLocks/>
            </p:cNvSpPr>
            <p:nvPr/>
          </p:nvSpPr>
          <p:spPr bwMode="auto">
            <a:xfrm>
              <a:off x="3501" y="3828"/>
              <a:ext cx="10" cy="7"/>
            </a:xfrm>
            <a:custGeom>
              <a:avLst/>
              <a:gdLst>
                <a:gd name="T0" fmla="*/ 10 w 8"/>
                <a:gd name="T1" fmla="*/ 0 h 6"/>
                <a:gd name="T2" fmla="*/ 8 w 8"/>
                <a:gd name="T3" fmla="*/ 8 h 6"/>
                <a:gd name="T4" fmla="*/ 0 w 8"/>
                <a:gd name="T5" fmla="*/ 8 h 6"/>
                <a:gd name="T6" fmla="*/ 16 w 8"/>
                <a:gd name="T7" fmla="*/ 9 h 6"/>
                <a:gd name="T8" fmla="*/ 16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5" y="2"/>
                    <a:pt x="5" y="3"/>
                    <a:pt x="3" y="4"/>
                  </a:cubicBezTo>
                  <a:cubicBezTo>
                    <a:pt x="3" y="5"/>
                    <a:pt x="0" y="6"/>
                    <a:pt x="0" y="4"/>
                  </a:cubicBezTo>
                  <a:cubicBezTo>
                    <a:pt x="2" y="5"/>
                    <a:pt x="4" y="6"/>
                    <a:pt x="6" y="5"/>
                  </a:cubicBezTo>
                  <a:cubicBezTo>
                    <a:pt x="8" y="4"/>
                    <a:pt x="7" y="1"/>
                    <a:pt x="6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4" name="Freeform 268"/>
            <p:cNvSpPr>
              <a:spLocks/>
            </p:cNvSpPr>
            <p:nvPr/>
          </p:nvSpPr>
          <p:spPr bwMode="auto">
            <a:xfrm>
              <a:off x="3495" y="3852"/>
              <a:ext cx="8" cy="9"/>
            </a:xfrm>
            <a:custGeom>
              <a:avLst/>
              <a:gdLst>
                <a:gd name="T0" fmla="*/ 3 w 7"/>
                <a:gd name="T1" fmla="*/ 0 h 8"/>
                <a:gd name="T2" fmla="*/ 8 w 7"/>
                <a:gd name="T3" fmla="*/ 8 h 8"/>
                <a:gd name="T4" fmla="*/ 0 w 7"/>
                <a:gd name="T5" fmla="*/ 11 h 8"/>
                <a:gd name="T6" fmla="*/ 9 w 7"/>
                <a:gd name="T7" fmla="*/ 10 h 8"/>
                <a:gd name="T8" fmla="*/ 9 w 7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3" y="2"/>
                    <a:pt x="5" y="3"/>
                    <a:pt x="4" y="4"/>
                  </a:cubicBezTo>
                  <a:cubicBezTo>
                    <a:pt x="4" y="6"/>
                    <a:pt x="2" y="7"/>
                    <a:pt x="0" y="7"/>
                  </a:cubicBezTo>
                  <a:cubicBezTo>
                    <a:pt x="2" y="6"/>
                    <a:pt x="4" y="8"/>
                    <a:pt x="5" y="6"/>
                  </a:cubicBezTo>
                  <a:cubicBezTo>
                    <a:pt x="7" y="4"/>
                    <a:pt x="6" y="2"/>
                    <a:pt x="5" y="1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5" name="Freeform 269"/>
            <p:cNvSpPr>
              <a:spLocks/>
            </p:cNvSpPr>
            <p:nvPr/>
          </p:nvSpPr>
          <p:spPr bwMode="auto">
            <a:xfrm>
              <a:off x="3482" y="3878"/>
              <a:ext cx="9" cy="12"/>
            </a:xfrm>
            <a:custGeom>
              <a:avLst/>
              <a:gdLst>
                <a:gd name="T0" fmla="*/ 8 w 8"/>
                <a:gd name="T1" fmla="*/ 0 h 10"/>
                <a:gd name="T2" fmla="*/ 0 w 8"/>
                <a:gd name="T3" fmla="*/ 14 h 10"/>
                <a:gd name="T4" fmla="*/ 11 w 8"/>
                <a:gd name="T5" fmla="*/ 14 h 10"/>
                <a:gd name="T6" fmla="*/ 10 w 8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5" y="3"/>
                    <a:pt x="5" y="10"/>
                    <a:pt x="0" y="7"/>
                  </a:cubicBezTo>
                  <a:cubicBezTo>
                    <a:pt x="2" y="9"/>
                    <a:pt x="6" y="9"/>
                    <a:pt x="7" y="7"/>
                  </a:cubicBezTo>
                  <a:cubicBezTo>
                    <a:pt x="8" y="5"/>
                    <a:pt x="7" y="3"/>
                    <a:pt x="6" y="2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6" name="Freeform 270"/>
            <p:cNvSpPr>
              <a:spLocks/>
            </p:cNvSpPr>
            <p:nvPr/>
          </p:nvSpPr>
          <p:spPr bwMode="auto">
            <a:xfrm>
              <a:off x="3470" y="3912"/>
              <a:ext cx="9" cy="8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11 h 7"/>
                <a:gd name="T4" fmla="*/ 10 w 8"/>
                <a:gd name="T5" fmla="*/ 10 h 7"/>
                <a:gd name="T6" fmla="*/ 9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7" y="3"/>
                    <a:pt x="3" y="6"/>
                    <a:pt x="0" y="7"/>
                  </a:cubicBezTo>
                  <a:cubicBezTo>
                    <a:pt x="2" y="7"/>
                    <a:pt x="5" y="7"/>
                    <a:pt x="6" y="6"/>
                  </a:cubicBezTo>
                  <a:cubicBezTo>
                    <a:pt x="8" y="4"/>
                    <a:pt x="6" y="1"/>
                    <a:pt x="5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7" name="Freeform 271"/>
            <p:cNvSpPr>
              <a:spLocks/>
            </p:cNvSpPr>
            <p:nvPr/>
          </p:nvSpPr>
          <p:spPr bwMode="auto">
            <a:xfrm>
              <a:off x="3468" y="3937"/>
              <a:ext cx="9" cy="13"/>
            </a:xfrm>
            <a:custGeom>
              <a:avLst/>
              <a:gdLst>
                <a:gd name="T0" fmla="*/ 1 w 8"/>
                <a:gd name="T1" fmla="*/ 1 h 11"/>
                <a:gd name="T2" fmla="*/ 0 w 8"/>
                <a:gd name="T3" fmla="*/ 20 h 11"/>
                <a:gd name="T4" fmla="*/ 11 w 8"/>
                <a:gd name="T5" fmla="*/ 11 h 11"/>
                <a:gd name="T6" fmla="*/ 3 w 8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4" y="3"/>
                    <a:pt x="4" y="10"/>
                    <a:pt x="0" y="10"/>
                  </a:cubicBezTo>
                  <a:cubicBezTo>
                    <a:pt x="3" y="11"/>
                    <a:pt x="7" y="9"/>
                    <a:pt x="7" y="6"/>
                  </a:cubicBezTo>
                  <a:cubicBezTo>
                    <a:pt x="8" y="4"/>
                    <a:pt x="4" y="2"/>
                    <a:pt x="3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8" name="Freeform 272"/>
            <p:cNvSpPr>
              <a:spLocks/>
            </p:cNvSpPr>
            <p:nvPr/>
          </p:nvSpPr>
          <p:spPr bwMode="auto">
            <a:xfrm>
              <a:off x="3432" y="3824"/>
              <a:ext cx="51" cy="116"/>
            </a:xfrm>
            <a:custGeom>
              <a:avLst/>
              <a:gdLst>
                <a:gd name="T0" fmla="*/ 16 w 44"/>
                <a:gd name="T1" fmla="*/ 182 h 100"/>
                <a:gd name="T2" fmla="*/ 1 w 44"/>
                <a:gd name="T3" fmla="*/ 169 h 100"/>
                <a:gd name="T4" fmla="*/ 10 w 44"/>
                <a:gd name="T5" fmla="*/ 136 h 100"/>
                <a:gd name="T6" fmla="*/ 23 w 44"/>
                <a:gd name="T7" fmla="*/ 100 h 100"/>
                <a:gd name="T8" fmla="*/ 36 w 44"/>
                <a:gd name="T9" fmla="*/ 67 h 100"/>
                <a:gd name="T10" fmla="*/ 48 w 44"/>
                <a:gd name="T11" fmla="*/ 42 h 100"/>
                <a:gd name="T12" fmla="*/ 67 w 44"/>
                <a:gd name="T13" fmla="*/ 3 h 100"/>
                <a:gd name="T14" fmla="*/ 78 w 44"/>
                <a:gd name="T15" fmla="*/ 26 h 100"/>
                <a:gd name="T16" fmla="*/ 49 w 44"/>
                <a:gd name="T17" fmla="*/ 94 h 100"/>
                <a:gd name="T18" fmla="*/ 31 w 44"/>
                <a:gd name="T19" fmla="*/ 152 h 100"/>
                <a:gd name="T20" fmla="*/ 26 w 44"/>
                <a:gd name="T21" fmla="*/ 17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100">
                  <a:moveTo>
                    <a:pt x="9" y="100"/>
                  </a:moveTo>
                  <a:cubicBezTo>
                    <a:pt x="5" y="100"/>
                    <a:pt x="1" y="99"/>
                    <a:pt x="1" y="94"/>
                  </a:cubicBezTo>
                  <a:cubicBezTo>
                    <a:pt x="0" y="88"/>
                    <a:pt x="4" y="81"/>
                    <a:pt x="6" y="75"/>
                  </a:cubicBezTo>
                  <a:cubicBezTo>
                    <a:pt x="8" y="68"/>
                    <a:pt x="10" y="62"/>
                    <a:pt x="13" y="55"/>
                  </a:cubicBezTo>
                  <a:cubicBezTo>
                    <a:pt x="15" y="49"/>
                    <a:pt x="18" y="43"/>
                    <a:pt x="20" y="37"/>
                  </a:cubicBezTo>
                  <a:cubicBezTo>
                    <a:pt x="22" y="33"/>
                    <a:pt x="24" y="27"/>
                    <a:pt x="26" y="23"/>
                  </a:cubicBezTo>
                  <a:cubicBezTo>
                    <a:pt x="28" y="16"/>
                    <a:pt x="31" y="6"/>
                    <a:pt x="37" y="3"/>
                  </a:cubicBezTo>
                  <a:cubicBezTo>
                    <a:pt x="44" y="0"/>
                    <a:pt x="44" y="10"/>
                    <a:pt x="43" y="14"/>
                  </a:cubicBezTo>
                  <a:cubicBezTo>
                    <a:pt x="39" y="27"/>
                    <a:pt x="32" y="39"/>
                    <a:pt x="27" y="52"/>
                  </a:cubicBezTo>
                  <a:cubicBezTo>
                    <a:pt x="23" y="63"/>
                    <a:pt x="20" y="73"/>
                    <a:pt x="17" y="84"/>
                  </a:cubicBezTo>
                  <a:cubicBezTo>
                    <a:pt x="16" y="87"/>
                    <a:pt x="13" y="92"/>
                    <a:pt x="14" y="96"/>
                  </a:cubicBezTo>
                </a:path>
              </a:pathLst>
            </a:custGeom>
            <a:solidFill>
              <a:srgbClr val="74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9" name="Freeform 273"/>
            <p:cNvSpPr>
              <a:spLocks/>
            </p:cNvSpPr>
            <p:nvPr/>
          </p:nvSpPr>
          <p:spPr bwMode="auto">
            <a:xfrm>
              <a:off x="3454" y="3808"/>
              <a:ext cx="50" cy="24"/>
            </a:xfrm>
            <a:custGeom>
              <a:avLst/>
              <a:gdLst>
                <a:gd name="T0" fmla="*/ 0 w 43"/>
                <a:gd name="T1" fmla="*/ 2 h 21"/>
                <a:gd name="T2" fmla="*/ 22 w 43"/>
                <a:gd name="T3" fmla="*/ 0 h 21"/>
                <a:gd name="T4" fmla="*/ 55 w 43"/>
                <a:gd name="T5" fmla="*/ 8 h 21"/>
                <a:gd name="T6" fmla="*/ 78 w 43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1">
                  <a:moveTo>
                    <a:pt x="0" y="2"/>
                  </a:moveTo>
                  <a:cubicBezTo>
                    <a:pt x="4" y="1"/>
                    <a:pt x="7" y="0"/>
                    <a:pt x="12" y="0"/>
                  </a:cubicBezTo>
                  <a:cubicBezTo>
                    <a:pt x="18" y="1"/>
                    <a:pt x="24" y="1"/>
                    <a:pt x="29" y="4"/>
                  </a:cubicBezTo>
                  <a:cubicBezTo>
                    <a:pt x="35" y="8"/>
                    <a:pt x="41" y="14"/>
                    <a:pt x="43" y="21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0" name="Freeform 274"/>
            <p:cNvSpPr>
              <a:spLocks/>
            </p:cNvSpPr>
            <p:nvPr/>
          </p:nvSpPr>
          <p:spPr bwMode="auto">
            <a:xfrm>
              <a:off x="3445" y="3837"/>
              <a:ext cx="53" cy="18"/>
            </a:xfrm>
            <a:custGeom>
              <a:avLst/>
              <a:gdLst>
                <a:gd name="T0" fmla="*/ 0 w 46"/>
                <a:gd name="T1" fmla="*/ 0 h 16"/>
                <a:gd name="T2" fmla="*/ 24 w 46"/>
                <a:gd name="T3" fmla="*/ 0 h 16"/>
                <a:gd name="T4" fmla="*/ 54 w 46"/>
                <a:gd name="T5" fmla="*/ 3 h 16"/>
                <a:gd name="T6" fmla="*/ 81 w 46"/>
                <a:gd name="T7" fmla="*/ 2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6">
                  <a:moveTo>
                    <a:pt x="0" y="0"/>
                  </a:moveTo>
                  <a:cubicBezTo>
                    <a:pt x="5" y="1"/>
                    <a:pt x="10" y="0"/>
                    <a:pt x="14" y="0"/>
                  </a:cubicBezTo>
                  <a:cubicBezTo>
                    <a:pt x="20" y="0"/>
                    <a:pt x="26" y="1"/>
                    <a:pt x="31" y="3"/>
                  </a:cubicBezTo>
                  <a:cubicBezTo>
                    <a:pt x="37" y="5"/>
                    <a:pt x="41" y="11"/>
                    <a:pt x="46" y="1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1" name="Freeform 275"/>
            <p:cNvSpPr>
              <a:spLocks/>
            </p:cNvSpPr>
            <p:nvPr/>
          </p:nvSpPr>
          <p:spPr bwMode="auto">
            <a:xfrm>
              <a:off x="3432" y="3864"/>
              <a:ext cx="53" cy="19"/>
            </a:xfrm>
            <a:custGeom>
              <a:avLst/>
              <a:gdLst>
                <a:gd name="T0" fmla="*/ 0 w 46"/>
                <a:gd name="T1" fmla="*/ 8 h 16"/>
                <a:gd name="T2" fmla="*/ 51 w 46"/>
                <a:gd name="T3" fmla="*/ 7 h 16"/>
                <a:gd name="T4" fmla="*/ 81 w 46"/>
                <a:gd name="T5" fmla="*/ 3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6">
                  <a:moveTo>
                    <a:pt x="0" y="4"/>
                  </a:moveTo>
                  <a:cubicBezTo>
                    <a:pt x="9" y="2"/>
                    <a:pt x="20" y="0"/>
                    <a:pt x="29" y="3"/>
                  </a:cubicBezTo>
                  <a:cubicBezTo>
                    <a:pt x="35" y="6"/>
                    <a:pt x="41" y="12"/>
                    <a:pt x="46" y="1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2" name="Freeform 276"/>
            <p:cNvSpPr>
              <a:spLocks/>
            </p:cNvSpPr>
            <p:nvPr/>
          </p:nvSpPr>
          <p:spPr bwMode="auto">
            <a:xfrm>
              <a:off x="3424" y="3895"/>
              <a:ext cx="50" cy="22"/>
            </a:xfrm>
            <a:custGeom>
              <a:avLst/>
              <a:gdLst>
                <a:gd name="T0" fmla="*/ 0 w 43"/>
                <a:gd name="T1" fmla="*/ 1 h 19"/>
                <a:gd name="T2" fmla="*/ 26 w 43"/>
                <a:gd name="T3" fmla="*/ 0 h 19"/>
                <a:gd name="T4" fmla="*/ 58 w 43"/>
                <a:gd name="T5" fmla="*/ 14 h 19"/>
                <a:gd name="T6" fmla="*/ 78 w 43"/>
                <a:gd name="T7" fmla="*/ 3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4" y="2"/>
                    <a:pt x="9" y="0"/>
                    <a:pt x="14" y="0"/>
                  </a:cubicBezTo>
                  <a:cubicBezTo>
                    <a:pt x="20" y="1"/>
                    <a:pt x="27" y="4"/>
                    <a:pt x="32" y="8"/>
                  </a:cubicBezTo>
                  <a:cubicBezTo>
                    <a:pt x="36" y="10"/>
                    <a:pt x="41" y="15"/>
                    <a:pt x="43" y="19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3" name="Freeform 277"/>
            <p:cNvSpPr>
              <a:spLocks/>
            </p:cNvSpPr>
            <p:nvPr/>
          </p:nvSpPr>
          <p:spPr bwMode="auto">
            <a:xfrm>
              <a:off x="3414" y="3926"/>
              <a:ext cx="55" cy="18"/>
            </a:xfrm>
            <a:custGeom>
              <a:avLst/>
              <a:gdLst>
                <a:gd name="T0" fmla="*/ 0 w 47"/>
                <a:gd name="T1" fmla="*/ 0 h 16"/>
                <a:gd name="T2" fmla="*/ 18 w 47"/>
                <a:gd name="T3" fmla="*/ 0 h 16"/>
                <a:gd name="T4" fmla="*/ 57 w 47"/>
                <a:gd name="T5" fmla="*/ 9 h 16"/>
                <a:gd name="T6" fmla="*/ 81 w 47"/>
                <a:gd name="T7" fmla="*/ 20 h 16"/>
                <a:gd name="T8" fmla="*/ 88 w 47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6">
                  <a:moveTo>
                    <a:pt x="0" y="0"/>
                  </a:moveTo>
                  <a:cubicBezTo>
                    <a:pt x="3" y="1"/>
                    <a:pt x="6" y="0"/>
                    <a:pt x="9" y="0"/>
                  </a:cubicBezTo>
                  <a:cubicBezTo>
                    <a:pt x="16" y="1"/>
                    <a:pt x="24" y="3"/>
                    <a:pt x="31" y="5"/>
                  </a:cubicBezTo>
                  <a:cubicBezTo>
                    <a:pt x="35" y="7"/>
                    <a:pt x="40" y="8"/>
                    <a:pt x="43" y="12"/>
                  </a:cubicBezTo>
                  <a:cubicBezTo>
                    <a:pt x="45" y="13"/>
                    <a:pt x="46" y="16"/>
                    <a:pt x="47" y="1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4" name="Freeform 278"/>
            <p:cNvSpPr>
              <a:spLocks/>
            </p:cNvSpPr>
            <p:nvPr/>
          </p:nvSpPr>
          <p:spPr bwMode="auto">
            <a:xfrm>
              <a:off x="3326" y="3783"/>
              <a:ext cx="270" cy="310"/>
            </a:xfrm>
            <a:custGeom>
              <a:avLst/>
              <a:gdLst>
                <a:gd name="T0" fmla="*/ 199 w 232"/>
                <a:gd name="T1" fmla="*/ 0 h 267"/>
                <a:gd name="T2" fmla="*/ 406 w 232"/>
                <a:gd name="T3" fmla="*/ 0 h 267"/>
                <a:gd name="T4" fmla="*/ 415 w 232"/>
                <a:gd name="T5" fmla="*/ 100 h 267"/>
                <a:gd name="T6" fmla="*/ 422 w 232"/>
                <a:gd name="T7" fmla="*/ 157 h 267"/>
                <a:gd name="T8" fmla="*/ 404 w 232"/>
                <a:gd name="T9" fmla="*/ 207 h 267"/>
                <a:gd name="T10" fmla="*/ 363 w 232"/>
                <a:gd name="T11" fmla="*/ 308 h 267"/>
                <a:gd name="T12" fmla="*/ 182 w 232"/>
                <a:gd name="T13" fmla="*/ 460 h 267"/>
                <a:gd name="T14" fmla="*/ 38 w 232"/>
                <a:gd name="T15" fmla="*/ 291 h 267"/>
                <a:gd name="T16" fmla="*/ 92 w 232"/>
                <a:gd name="T17" fmla="*/ 225 h 267"/>
                <a:gd name="T18" fmla="*/ 199 w 232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" h="267">
                  <a:moveTo>
                    <a:pt x="108" y="0"/>
                  </a:moveTo>
                  <a:cubicBezTo>
                    <a:pt x="108" y="0"/>
                    <a:pt x="162" y="45"/>
                    <a:pt x="222" y="0"/>
                  </a:cubicBezTo>
                  <a:cubicBezTo>
                    <a:pt x="222" y="0"/>
                    <a:pt x="226" y="32"/>
                    <a:pt x="227" y="55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30" y="86"/>
                    <a:pt x="232" y="100"/>
                    <a:pt x="220" y="114"/>
                  </a:cubicBezTo>
                  <a:cubicBezTo>
                    <a:pt x="209" y="127"/>
                    <a:pt x="199" y="155"/>
                    <a:pt x="198" y="169"/>
                  </a:cubicBezTo>
                  <a:cubicBezTo>
                    <a:pt x="197" y="182"/>
                    <a:pt x="176" y="267"/>
                    <a:pt x="99" y="253"/>
                  </a:cubicBezTo>
                  <a:cubicBezTo>
                    <a:pt x="22" y="239"/>
                    <a:pt x="0" y="187"/>
                    <a:pt x="21" y="160"/>
                  </a:cubicBezTo>
                  <a:cubicBezTo>
                    <a:pt x="41" y="134"/>
                    <a:pt x="50" y="124"/>
                    <a:pt x="50" y="124"/>
                  </a:cubicBezTo>
                  <a:cubicBezTo>
                    <a:pt x="50" y="124"/>
                    <a:pt x="97" y="12"/>
                    <a:pt x="108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5" name="Freeform 279"/>
            <p:cNvSpPr>
              <a:spLocks/>
            </p:cNvSpPr>
            <p:nvPr/>
          </p:nvSpPr>
          <p:spPr bwMode="auto">
            <a:xfrm>
              <a:off x="3364" y="3872"/>
              <a:ext cx="220" cy="198"/>
            </a:xfrm>
            <a:custGeom>
              <a:avLst/>
              <a:gdLst>
                <a:gd name="T0" fmla="*/ 0 w 189"/>
                <a:gd name="T1" fmla="*/ 253 h 170"/>
                <a:gd name="T2" fmla="*/ 190 w 189"/>
                <a:gd name="T3" fmla="*/ 290 h 170"/>
                <a:gd name="T4" fmla="*/ 303 w 189"/>
                <a:gd name="T5" fmla="*/ 101 h 170"/>
                <a:gd name="T6" fmla="*/ 347 w 18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" h="170">
                  <a:moveTo>
                    <a:pt x="0" y="137"/>
                  </a:moveTo>
                  <a:cubicBezTo>
                    <a:pt x="0" y="137"/>
                    <a:pt x="42" y="170"/>
                    <a:pt x="103" y="158"/>
                  </a:cubicBezTo>
                  <a:cubicBezTo>
                    <a:pt x="145" y="149"/>
                    <a:pt x="160" y="71"/>
                    <a:pt x="165" y="55"/>
                  </a:cubicBezTo>
                  <a:cubicBezTo>
                    <a:pt x="171" y="38"/>
                    <a:pt x="185" y="15"/>
                    <a:pt x="189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6" name="Freeform 280"/>
            <p:cNvSpPr>
              <a:spLocks/>
            </p:cNvSpPr>
            <p:nvPr/>
          </p:nvSpPr>
          <p:spPr bwMode="auto">
            <a:xfrm>
              <a:off x="3369" y="4039"/>
              <a:ext cx="145" cy="69"/>
            </a:xfrm>
            <a:custGeom>
              <a:avLst/>
              <a:gdLst>
                <a:gd name="T0" fmla="*/ 0 w 125"/>
                <a:gd name="T1" fmla="*/ 0 h 59"/>
                <a:gd name="T2" fmla="*/ 226 w 125"/>
                <a:gd name="T3" fmla="*/ 8 h 59"/>
                <a:gd name="T4" fmla="*/ 226 w 125"/>
                <a:gd name="T5" fmla="*/ 18 h 59"/>
                <a:gd name="T6" fmla="*/ 0 w 12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59">
                  <a:moveTo>
                    <a:pt x="0" y="0"/>
                  </a:moveTo>
                  <a:cubicBezTo>
                    <a:pt x="0" y="0"/>
                    <a:pt x="66" y="47"/>
                    <a:pt x="125" y="4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9"/>
                    <a:pt x="78" y="5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7" name="Freeform 281"/>
            <p:cNvSpPr>
              <a:spLocks/>
            </p:cNvSpPr>
            <p:nvPr/>
          </p:nvSpPr>
          <p:spPr bwMode="auto">
            <a:xfrm>
              <a:off x="3558" y="3875"/>
              <a:ext cx="34" cy="79"/>
            </a:xfrm>
            <a:custGeom>
              <a:avLst/>
              <a:gdLst>
                <a:gd name="T0" fmla="*/ 48 w 29"/>
                <a:gd name="T1" fmla="*/ 0 h 68"/>
                <a:gd name="T2" fmla="*/ 48 w 29"/>
                <a:gd name="T3" fmla="*/ 33 h 68"/>
                <a:gd name="T4" fmla="*/ 0 w 29"/>
                <a:gd name="T5" fmla="*/ 124 h 68"/>
                <a:gd name="T6" fmla="*/ 47 w 2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68">
                  <a:moveTo>
                    <a:pt x="26" y="0"/>
                  </a:moveTo>
                  <a:cubicBezTo>
                    <a:pt x="26" y="0"/>
                    <a:pt x="29" y="10"/>
                    <a:pt x="26" y="18"/>
                  </a:cubicBezTo>
                  <a:cubicBezTo>
                    <a:pt x="23" y="25"/>
                    <a:pt x="3" y="56"/>
                    <a:pt x="0" y="68"/>
                  </a:cubicBezTo>
                  <a:cubicBezTo>
                    <a:pt x="0" y="68"/>
                    <a:pt x="17" y="14"/>
                    <a:pt x="25" y="0"/>
                  </a:cubicBezTo>
                </a:path>
              </a:pathLst>
            </a:custGeom>
            <a:solidFill>
              <a:srgbClr val="D1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8" name="Freeform 282"/>
            <p:cNvSpPr>
              <a:spLocks/>
            </p:cNvSpPr>
            <p:nvPr/>
          </p:nvSpPr>
          <p:spPr bwMode="auto">
            <a:xfrm>
              <a:off x="3533" y="3875"/>
              <a:ext cx="39" cy="124"/>
            </a:xfrm>
            <a:custGeom>
              <a:avLst/>
              <a:gdLst>
                <a:gd name="T0" fmla="*/ 0 w 34"/>
                <a:gd name="T1" fmla="*/ 194 h 107"/>
                <a:gd name="T2" fmla="*/ 28 w 34"/>
                <a:gd name="T3" fmla="*/ 107 h 107"/>
                <a:gd name="T4" fmla="*/ 60 w 34"/>
                <a:gd name="T5" fmla="*/ 34 h 107"/>
                <a:gd name="T6" fmla="*/ 0 w 34"/>
                <a:gd name="T7" fmla="*/ 194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07">
                  <a:moveTo>
                    <a:pt x="0" y="107"/>
                  </a:moveTo>
                  <a:cubicBezTo>
                    <a:pt x="0" y="107"/>
                    <a:pt x="13" y="73"/>
                    <a:pt x="16" y="59"/>
                  </a:cubicBezTo>
                  <a:cubicBezTo>
                    <a:pt x="19" y="46"/>
                    <a:pt x="34" y="19"/>
                    <a:pt x="34" y="19"/>
                  </a:cubicBezTo>
                  <a:cubicBezTo>
                    <a:pt x="34" y="19"/>
                    <a:pt x="11" y="0"/>
                    <a:pt x="0" y="107"/>
                  </a:cubicBezTo>
                  <a:close/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9" name="Freeform 283"/>
            <p:cNvSpPr>
              <a:spLocks/>
            </p:cNvSpPr>
            <p:nvPr/>
          </p:nvSpPr>
          <p:spPr bwMode="auto">
            <a:xfrm>
              <a:off x="3575" y="3790"/>
              <a:ext cx="14" cy="98"/>
            </a:xfrm>
            <a:custGeom>
              <a:avLst/>
              <a:gdLst>
                <a:gd name="T0" fmla="*/ 11 w 12"/>
                <a:gd name="T1" fmla="*/ 0 h 84"/>
                <a:gd name="T2" fmla="*/ 21 w 12"/>
                <a:gd name="T3" fmla="*/ 98 h 84"/>
                <a:gd name="T4" fmla="*/ 0 w 12"/>
                <a:gd name="T5" fmla="*/ 155 h 84"/>
                <a:gd name="T6" fmla="*/ 11 w 12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4">
                  <a:moveTo>
                    <a:pt x="6" y="0"/>
                  </a:moveTo>
                  <a:cubicBezTo>
                    <a:pt x="6" y="0"/>
                    <a:pt x="10" y="50"/>
                    <a:pt x="11" y="53"/>
                  </a:cubicBezTo>
                  <a:cubicBezTo>
                    <a:pt x="12" y="56"/>
                    <a:pt x="4" y="75"/>
                    <a:pt x="0" y="84"/>
                  </a:cubicBezTo>
                  <a:cubicBezTo>
                    <a:pt x="0" y="84"/>
                    <a:pt x="12" y="59"/>
                    <a:pt x="6" y="0"/>
                  </a:cubicBezTo>
                  <a:close/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0" name="Freeform 284"/>
            <p:cNvSpPr>
              <a:spLocks/>
            </p:cNvSpPr>
            <p:nvPr/>
          </p:nvSpPr>
          <p:spPr bwMode="auto">
            <a:xfrm>
              <a:off x="3348" y="3972"/>
              <a:ext cx="151" cy="74"/>
            </a:xfrm>
            <a:custGeom>
              <a:avLst/>
              <a:gdLst>
                <a:gd name="T0" fmla="*/ 20 w 130"/>
                <a:gd name="T1" fmla="*/ 14 h 64"/>
                <a:gd name="T2" fmla="*/ 27 w 130"/>
                <a:gd name="T3" fmla="*/ 59 h 64"/>
                <a:gd name="T4" fmla="*/ 110 w 130"/>
                <a:gd name="T5" fmla="*/ 108 h 64"/>
                <a:gd name="T6" fmla="*/ 201 w 130"/>
                <a:gd name="T7" fmla="*/ 108 h 64"/>
                <a:gd name="T8" fmla="*/ 229 w 130"/>
                <a:gd name="T9" fmla="*/ 91 h 64"/>
                <a:gd name="T10" fmla="*/ 225 w 130"/>
                <a:gd name="T11" fmla="*/ 61 h 64"/>
                <a:gd name="T12" fmla="*/ 145 w 130"/>
                <a:gd name="T13" fmla="*/ 66 h 64"/>
                <a:gd name="T14" fmla="*/ 77 w 130"/>
                <a:gd name="T15" fmla="*/ 43 h 64"/>
                <a:gd name="T16" fmla="*/ 22 w 130"/>
                <a:gd name="T17" fmla="*/ 1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64">
                  <a:moveTo>
                    <a:pt x="11" y="8"/>
                  </a:moveTo>
                  <a:cubicBezTo>
                    <a:pt x="0" y="9"/>
                    <a:pt x="12" y="29"/>
                    <a:pt x="15" y="33"/>
                  </a:cubicBezTo>
                  <a:cubicBezTo>
                    <a:pt x="27" y="45"/>
                    <a:pt x="44" y="56"/>
                    <a:pt x="61" y="60"/>
                  </a:cubicBezTo>
                  <a:cubicBezTo>
                    <a:pt x="78" y="64"/>
                    <a:pt x="94" y="64"/>
                    <a:pt x="110" y="60"/>
                  </a:cubicBezTo>
                  <a:cubicBezTo>
                    <a:pt x="117" y="59"/>
                    <a:pt x="122" y="57"/>
                    <a:pt x="126" y="51"/>
                  </a:cubicBezTo>
                  <a:cubicBezTo>
                    <a:pt x="129" y="46"/>
                    <a:pt x="130" y="38"/>
                    <a:pt x="124" y="35"/>
                  </a:cubicBezTo>
                  <a:cubicBezTo>
                    <a:pt x="112" y="28"/>
                    <a:pt x="92" y="36"/>
                    <a:pt x="80" y="36"/>
                  </a:cubicBezTo>
                  <a:cubicBezTo>
                    <a:pt x="67" y="36"/>
                    <a:pt x="52" y="31"/>
                    <a:pt x="42" y="24"/>
                  </a:cubicBezTo>
                  <a:cubicBezTo>
                    <a:pt x="35" y="19"/>
                    <a:pt x="22" y="0"/>
                    <a:pt x="12" y="7"/>
                  </a:cubicBezTo>
                </a:path>
              </a:pathLst>
            </a:custGeom>
            <a:solidFill>
              <a:srgbClr val="9E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1" name="Freeform 285"/>
            <p:cNvSpPr>
              <a:spLocks/>
            </p:cNvSpPr>
            <p:nvPr/>
          </p:nvSpPr>
          <p:spPr bwMode="auto">
            <a:xfrm>
              <a:off x="3534" y="3796"/>
              <a:ext cx="48" cy="81"/>
            </a:xfrm>
            <a:custGeom>
              <a:avLst/>
              <a:gdLst>
                <a:gd name="T0" fmla="*/ 0 w 41"/>
                <a:gd name="T1" fmla="*/ 25 h 70"/>
                <a:gd name="T2" fmla="*/ 41 w 41"/>
                <a:gd name="T3" fmla="*/ 16 h 70"/>
                <a:gd name="T4" fmla="*/ 66 w 41"/>
                <a:gd name="T5" fmla="*/ 1 h 70"/>
                <a:gd name="T6" fmla="*/ 71 w 41"/>
                <a:gd name="T7" fmla="*/ 16 h 70"/>
                <a:gd name="T8" fmla="*/ 66 w 41"/>
                <a:gd name="T9" fmla="*/ 57 h 70"/>
                <a:gd name="T10" fmla="*/ 43 w 41"/>
                <a:gd name="T11" fmla="*/ 104 h 70"/>
                <a:gd name="T12" fmla="*/ 29 w 41"/>
                <a:gd name="T13" fmla="*/ 66 h 70"/>
                <a:gd name="T14" fmla="*/ 7 w 41"/>
                <a:gd name="T15" fmla="*/ 36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70">
                  <a:moveTo>
                    <a:pt x="0" y="14"/>
                  </a:moveTo>
                  <a:cubicBezTo>
                    <a:pt x="5" y="17"/>
                    <a:pt x="16" y="11"/>
                    <a:pt x="22" y="9"/>
                  </a:cubicBezTo>
                  <a:cubicBezTo>
                    <a:pt x="26" y="7"/>
                    <a:pt x="31" y="2"/>
                    <a:pt x="35" y="1"/>
                  </a:cubicBezTo>
                  <a:cubicBezTo>
                    <a:pt x="41" y="0"/>
                    <a:pt x="39" y="4"/>
                    <a:pt x="38" y="9"/>
                  </a:cubicBezTo>
                  <a:cubicBezTo>
                    <a:pt x="37" y="17"/>
                    <a:pt x="36" y="24"/>
                    <a:pt x="35" y="31"/>
                  </a:cubicBezTo>
                  <a:cubicBezTo>
                    <a:pt x="34" y="36"/>
                    <a:pt x="31" y="70"/>
                    <a:pt x="23" y="58"/>
                  </a:cubicBezTo>
                  <a:cubicBezTo>
                    <a:pt x="19" y="52"/>
                    <a:pt x="19" y="43"/>
                    <a:pt x="15" y="36"/>
                  </a:cubicBezTo>
                  <a:cubicBezTo>
                    <a:pt x="11" y="30"/>
                    <a:pt x="6" y="26"/>
                    <a:pt x="3" y="20"/>
                  </a:cubicBezTo>
                </a:path>
              </a:pathLst>
            </a:custGeom>
            <a:solidFill>
              <a:srgbClr val="9E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2" name="Freeform 286"/>
            <p:cNvSpPr>
              <a:spLocks/>
            </p:cNvSpPr>
            <p:nvPr/>
          </p:nvSpPr>
          <p:spPr bwMode="auto">
            <a:xfrm>
              <a:off x="3455" y="3762"/>
              <a:ext cx="94" cy="43"/>
            </a:xfrm>
            <a:custGeom>
              <a:avLst/>
              <a:gdLst>
                <a:gd name="T0" fmla="*/ 10 w 81"/>
                <a:gd name="T1" fmla="*/ 44 h 37"/>
                <a:gd name="T2" fmla="*/ 12 w 81"/>
                <a:gd name="T3" fmla="*/ 3 h 37"/>
                <a:gd name="T4" fmla="*/ 125 w 81"/>
                <a:gd name="T5" fmla="*/ 35 h 37"/>
                <a:gd name="T6" fmla="*/ 115 w 81"/>
                <a:gd name="T7" fmla="*/ 6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37">
                  <a:moveTo>
                    <a:pt x="6" y="24"/>
                  </a:moveTo>
                  <a:cubicBezTo>
                    <a:pt x="3" y="16"/>
                    <a:pt x="0" y="5"/>
                    <a:pt x="7" y="3"/>
                  </a:cubicBezTo>
                  <a:cubicBezTo>
                    <a:pt x="18" y="0"/>
                    <a:pt x="50" y="21"/>
                    <a:pt x="69" y="19"/>
                  </a:cubicBezTo>
                  <a:cubicBezTo>
                    <a:pt x="81" y="17"/>
                    <a:pt x="72" y="28"/>
                    <a:pt x="63" y="3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3" name="Freeform 287"/>
            <p:cNvSpPr>
              <a:spLocks/>
            </p:cNvSpPr>
            <p:nvPr/>
          </p:nvSpPr>
          <p:spPr bwMode="auto">
            <a:xfrm>
              <a:off x="3458" y="3766"/>
              <a:ext cx="52" cy="17"/>
            </a:xfrm>
            <a:custGeom>
              <a:avLst/>
              <a:gdLst>
                <a:gd name="T0" fmla="*/ 8 w 44"/>
                <a:gd name="T1" fmla="*/ 22 h 15"/>
                <a:gd name="T2" fmla="*/ 9 w 44"/>
                <a:gd name="T3" fmla="*/ 3 h 15"/>
                <a:gd name="T4" fmla="*/ 30 w 44"/>
                <a:gd name="T5" fmla="*/ 9 h 15"/>
                <a:gd name="T6" fmla="*/ 85 w 44"/>
                <a:gd name="T7" fmla="*/ 25 h 15"/>
                <a:gd name="T8" fmla="*/ 39 w 44"/>
                <a:gd name="T9" fmla="*/ 18 h 15"/>
                <a:gd name="T10" fmla="*/ 8 w 44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5">
                  <a:moveTo>
                    <a:pt x="4" y="13"/>
                  </a:moveTo>
                  <a:cubicBezTo>
                    <a:pt x="0" y="11"/>
                    <a:pt x="2" y="5"/>
                    <a:pt x="5" y="3"/>
                  </a:cubicBezTo>
                  <a:cubicBezTo>
                    <a:pt x="9" y="0"/>
                    <a:pt x="12" y="3"/>
                    <a:pt x="15" y="5"/>
                  </a:cubicBezTo>
                  <a:cubicBezTo>
                    <a:pt x="24" y="9"/>
                    <a:pt x="36" y="10"/>
                    <a:pt x="44" y="15"/>
                  </a:cubicBezTo>
                  <a:cubicBezTo>
                    <a:pt x="36" y="15"/>
                    <a:pt x="27" y="14"/>
                    <a:pt x="20" y="11"/>
                  </a:cubicBezTo>
                  <a:cubicBezTo>
                    <a:pt x="16" y="9"/>
                    <a:pt x="7" y="4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4" name="Freeform 288"/>
            <p:cNvSpPr>
              <a:spLocks/>
            </p:cNvSpPr>
            <p:nvPr/>
          </p:nvSpPr>
          <p:spPr bwMode="auto">
            <a:xfrm>
              <a:off x="3511" y="3790"/>
              <a:ext cx="68" cy="25"/>
            </a:xfrm>
            <a:custGeom>
              <a:avLst/>
              <a:gdLst>
                <a:gd name="T0" fmla="*/ 0 w 59"/>
                <a:gd name="T1" fmla="*/ 42 h 21"/>
                <a:gd name="T2" fmla="*/ 0 w 59"/>
                <a:gd name="T3" fmla="*/ 38 h 21"/>
                <a:gd name="T4" fmla="*/ 58 w 59"/>
                <a:gd name="T5" fmla="*/ 24 h 21"/>
                <a:gd name="T6" fmla="*/ 82 w 59"/>
                <a:gd name="T7" fmla="*/ 12 h 21"/>
                <a:gd name="T8" fmla="*/ 104 w 59"/>
                <a:gd name="T9" fmla="*/ 0 h 21"/>
                <a:gd name="T10" fmla="*/ 78 w 59"/>
                <a:gd name="T11" fmla="*/ 20 h 21"/>
                <a:gd name="T12" fmla="*/ 47 w 59"/>
                <a:gd name="T13" fmla="*/ 36 h 21"/>
                <a:gd name="T14" fmla="*/ 1 w 59"/>
                <a:gd name="T15" fmla="*/ 4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21">
                  <a:moveTo>
                    <a:pt x="0" y="20"/>
                  </a:moveTo>
                  <a:cubicBezTo>
                    <a:pt x="0" y="20"/>
                    <a:pt x="0" y="20"/>
                    <a:pt x="0" y="19"/>
                  </a:cubicBezTo>
                  <a:cubicBezTo>
                    <a:pt x="11" y="20"/>
                    <a:pt x="21" y="16"/>
                    <a:pt x="32" y="12"/>
                  </a:cubicBezTo>
                  <a:cubicBezTo>
                    <a:pt x="38" y="11"/>
                    <a:pt x="42" y="8"/>
                    <a:pt x="47" y="6"/>
                  </a:cubicBezTo>
                  <a:cubicBezTo>
                    <a:pt x="51" y="4"/>
                    <a:pt x="56" y="1"/>
                    <a:pt x="59" y="0"/>
                  </a:cubicBezTo>
                  <a:cubicBezTo>
                    <a:pt x="57" y="6"/>
                    <a:pt x="49" y="8"/>
                    <a:pt x="44" y="10"/>
                  </a:cubicBezTo>
                  <a:cubicBezTo>
                    <a:pt x="39" y="13"/>
                    <a:pt x="33" y="16"/>
                    <a:pt x="27" y="18"/>
                  </a:cubicBezTo>
                  <a:cubicBezTo>
                    <a:pt x="19" y="21"/>
                    <a:pt x="10" y="20"/>
                    <a:pt x="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5" name="Freeform 289"/>
            <p:cNvSpPr>
              <a:spLocks/>
            </p:cNvSpPr>
            <p:nvPr/>
          </p:nvSpPr>
          <p:spPr bwMode="auto">
            <a:xfrm>
              <a:off x="3497" y="3815"/>
              <a:ext cx="24" cy="78"/>
            </a:xfrm>
            <a:custGeom>
              <a:avLst/>
              <a:gdLst>
                <a:gd name="T0" fmla="*/ 22 w 21"/>
                <a:gd name="T1" fmla="*/ 1 h 68"/>
                <a:gd name="T2" fmla="*/ 25 w 21"/>
                <a:gd name="T3" fmla="*/ 3 h 68"/>
                <a:gd name="T4" fmla="*/ 31 w 21"/>
                <a:gd name="T5" fmla="*/ 15 h 68"/>
                <a:gd name="T6" fmla="*/ 29 w 21"/>
                <a:gd name="T7" fmla="*/ 32 h 68"/>
                <a:gd name="T8" fmla="*/ 21 w 21"/>
                <a:gd name="T9" fmla="*/ 42 h 68"/>
                <a:gd name="T10" fmla="*/ 22 w 21"/>
                <a:gd name="T11" fmla="*/ 52 h 68"/>
                <a:gd name="T12" fmla="*/ 21 w 21"/>
                <a:gd name="T13" fmla="*/ 69 h 68"/>
                <a:gd name="T14" fmla="*/ 10 w 21"/>
                <a:gd name="T15" fmla="*/ 81 h 68"/>
                <a:gd name="T16" fmla="*/ 9 w 21"/>
                <a:gd name="T17" fmla="*/ 96 h 68"/>
                <a:gd name="T18" fmla="*/ 0 w 21"/>
                <a:gd name="T19" fmla="*/ 117 h 68"/>
                <a:gd name="T20" fmla="*/ 11 w 21"/>
                <a:gd name="T21" fmla="*/ 86 h 68"/>
                <a:gd name="T22" fmla="*/ 19 w 21"/>
                <a:gd name="T23" fmla="*/ 75 h 68"/>
                <a:gd name="T24" fmla="*/ 24 w 21"/>
                <a:gd name="T25" fmla="*/ 60 h 68"/>
                <a:gd name="T26" fmla="*/ 24 w 21"/>
                <a:gd name="T27" fmla="*/ 47 h 68"/>
                <a:gd name="T28" fmla="*/ 33 w 21"/>
                <a:gd name="T29" fmla="*/ 32 h 68"/>
                <a:gd name="T30" fmla="*/ 33 w 21"/>
                <a:gd name="T31" fmla="*/ 15 h 68"/>
                <a:gd name="T32" fmla="*/ 24 w 21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68">
                  <a:moveTo>
                    <a:pt x="13" y="1"/>
                  </a:moveTo>
                  <a:cubicBezTo>
                    <a:pt x="13" y="0"/>
                    <a:pt x="15" y="2"/>
                    <a:pt x="15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9" y="12"/>
                    <a:pt x="18" y="16"/>
                    <a:pt x="17" y="18"/>
                  </a:cubicBezTo>
                  <a:cubicBezTo>
                    <a:pt x="16" y="21"/>
                    <a:pt x="13" y="21"/>
                    <a:pt x="12" y="24"/>
                  </a:cubicBezTo>
                  <a:cubicBezTo>
                    <a:pt x="11" y="25"/>
                    <a:pt x="13" y="28"/>
                    <a:pt x="13" y="30"/>
                  </a:cubicBezTo>
                  <a:cubicBezTo>
                    <a:pt x="13" y="33"/>
                    <a:pt x="13" y="36"/>
                    <a:pt x="12" y="39"/>
                  </a:cubicBezTo>
                  <a:cubicBezTo>
                    <a:pt x="11" y="42"/>
                    <a:pt x="8" y="44"/>
                    <a:pt x="6" y="47"/>
                  </a:cubicBezTo>
                  <a:cubicBezTo>
                    <a:pt x="4" y="50"/>
                    <a:pt x="5" y="53"/>
                    <a:pt x="5" y="56"/>
                  </a:cubicBezTo>
                  <a:cubicBezTo>
                    <a:pt x="4" y="60"/>
                    <a:pt x="2" y="64"/>
                    <a:pt x="0" y="68"/>
                  </a:cubicBezTo>
                  <a:cubicBezTo>
                    <a:pt x="6" y="63"/>
                    <a:pt x="5" y="58"/>
                    <a:pt x="7" y="50"/>
                  </a:cubicBezTo>
                  <a:cubicBezTo>
                    <a:pt x="7" y="47"/>
                    <a:pt x="8" y="46"/>
                    <a:pt x="11" y="44"/>
                  </a:cubicBezTo>
                  <a:cubicBezTo>
                    <a:pt x="13" y="41"/>
                    <a:pt x="14" y="38"/>
                    <a:pt x="14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5" y="23"/>
                    <a:pt x="18" y="21"/>
                    <a:pt x="19" y="18"/>
                  </a:cubicBezTo>
                  <a:cubicBezTo>
                    <a:pt x="21" y="15"/>
                    <a:pt x="20" y="12"/>
                    <a:pt x="19" y="9"/>
                  </a:cubicBezTo>
                  <a:cubicBezTo>
                    <a:pt x="18" y="6"/>
                    <a:pt x="14" y="4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6" name="Freeform 290"/>
            <p:cNvSpPr>
              <a:spLocks/>
            </p:cNvSpPr>
            <p:nvPr/>
          </p:nvSpPr>
          <p:spPr bwMode="auto">
            <a:xfrm>
              <a:off x="3456" y="3907"/>
              <a:ext cx="39" cy="62"/>
            </a:xfrm>
            <a:custGeom>
              <a:avLst/>
              <a:gdLst>
                <a:gd name="T0" fmla="*/ 56 w 33"/>
                <a:gd name="T1" fmla="*/ 0 h 53"/>
                <a:gd name="T2" fmla="*/ 53 w 33"/>
                <a:gd name="T3" fmla="*/ 19 h 53"/>
                <a:gd name="T4" fmla="*/ 45 w 33"/>
                <a:gd name="T5" fmla="*/ 29 h 53"/>
                <a:gd name="T6" fmla="*/ 52 w 33"/>
                <a:gd name="T7" fmla="*/ 47 h 53"/>
                <a:gd name="T8" fmla="*/ 48 w 33"/>
                <a:gd name="T9" fmla="*/ 66 h 53"/>
                <a:gd name="T10" fmla="*/ 30 w 33"/>
                <a:gd name="T11" fmla="*/ 85 h 53"/>
                <a:gd name="T12" fmla="*/ 0 w 33"/>
                <a:gd name="T13" fmla="*/ 91 h 53"/>
                <a:gd name="T14" fmla="*/ 30 w 33"/>
                <a:gd name="T15" fmla="*/ 87 h 53"/>
                <a:gd name="T16" fmla="*/ 54 w 33"/>
                <a:gd name="T17" fmla="*/ 67 h 53"/>
                <a:gd name="T18" fmla="*/ 53 w 33"/>
                <a:gd name="T19" fmla="*/ 48 h 53"/>
                <a:gd name="T20" fmla="*/ 48 w 33"/>
                <a:gd name="T21" fmla="*/ 32 h 53"/>
                <a:gd name="T22" fmla="*/ 57 w 33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3"/>
                    <a:pt x="29" y="7"/>
                    <a:pt x="27" y="10"/>
                  </a:cubicBezTo>
                  <a:cubicBezTo>
                    <a:pt x="26" y="12"/>
                    <a:pt x="24" y="13"/>
                    <a:pt x="23" y="15"/>
                  </a:cubicBezTo>
                  <a:cubicBezTo>
                    <a:pt x="23" y="18"/>
                    <a:pt x="25" y="22"/>
                    <a:pt x="26" y="25"/>
                  </a:cubicBezTo>
                  <a:cubicBezTo>
                    <a:pt x="27" y="28"/>
                    <a:pt x="26" y="32"/>
                    <a:pt x="25" y="35"/>
                  </a:cubicBezTo>
                  <a:cubicBezTo>
                    <a:pt x="24" y="40"/>
                    <a:pt x="19" y="41"/>
                    <a:pt x="15" y="45"/>
                  </a:cubicBezTo>
                  <a:cubicBezTo>
                    <a:pt x="10" y="49"/>
                    <a:pt x="6" y="50"/>
                    <a:pt x="0" y="49"/>
                  </a:cubicBezTo>
                  <a:cubicBezTo>
                    <a:pt x="6" y="53"/>
                    <a:pt x="10" y="51"/>
                    <a:pt x="15" y="46"/>
                  </a:cubicBezTo>
                  <a:cubicBezTo>
                    <a:pt x="19" y="43"/>
                    <a:pt x="27" y="41"/>
                    <a:pt x="28" y="36"/>
                  </a:cubicBezTo>
                  <a:cubicBezTo>
                    <a:pt x="29" y="33"/>
                    <a:pt x="28" y="29"/>
                    <a:pt x="27" y="26"/>
                  </a:cubicBezTo>
                  <a:cubicBezTo>
                    <a:pt x="27" y="23"/>
                    <a:pt x="24" y="20"/>
                    <a:pt x="25" y="17"/>
                  </a:cubicBezTo>
                  <a:cubicBezTo>
                    <a:pt x="25" y="11"/>
                    <a:pt x="33" y="8"/>
                    <a:pt x="3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7" name="Freeform 291"/>
            <p:cNvSpPr>
              <a:spLocks/>
            </p:cNvSpPr>
            <p:nvPr/>
          </p:nvSpPr>
          <p:spPr bwMode="auto">
            <a:xfrm>
              <a:off x="3395" y="3881"/>
              <a:ext cx="44" cy="83"/>
            </a:xfrm>
            <a:custGeom>
              <a:avLst/>
              <a:gdLst>
                <a:gd name="T0" fmla="*/ 68 w 38"/>
                <a:gd name="T1" fmla="*/ 122 h 72"/>
                <a:gd name="T2" fmla="*/ 34 w 38"/>
                <a:gd name="T3" fmla="*/ 119 h 72"/>
                <a:gd name="T4" fmla="*/ 9 w 38"/>
                <a:gd name="T5" fmla="*/ 103 h 72"/>
                <a:gd name="T6" fmla="*/ 10 w 38"/>
                <a:gd name="T7" fmla="*/ 60 h 72"/>
                <a:gd name="T8" fmla="*/ 22 w 38"/>
                <a:gd name="T9" fmla="*/ 48 h 72"/>
                <a:gd name="T10" fmla="*/ 22 w 38"/>
                <a:gd name="T11" fmla="*/ 27 h 72"/>
                <a:gd name="T12" fmla="*/ 37 w 38"/>
                <a:gd name="T13" fmla="*/ 0 h 72"/>
                <a:gd name="T14" fmla="*/ 19 w 38"/>
                <a:gd name="T15" fmla="*/ 31 h 72"/>
                <a:gd name="T16" fmla="*/ 19 w 38"/>
                <a:gd name="T17" fmla="*/ 48 h 72"/>
                <a:gd name="T18" fmla="*/ 8 w 38"/>
                <a:gd name="T19" fmla="*/ 67 h 72"/>
                <a:gd name="T20" fmla="*/ 12 w 38"/>
                <a:gd name="T21" fmla="*/ 110 h 72"/>
                <a:gd name="T22" fmla="*/ 59 w 38"/>
                <a:gd name="T23" fmla="*/ 122 h 72"/>
                <a:gd name="T24" fmla="*/ 66 w 38"/>
                <a:gd name="T25" fmla="*/ 12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72">
                  <a:moveTo>
                    <a:pt x="38" y="69"/>
                  </a:moveTo>
                  <a:cubicBezTo>
                    <a:pt x="34" y="72"/>
                    <a:pt x="23" y="68"/>
                    <a:pt x="19" y="67"/>
                  </a:cubicBezTo>
                  <a:cubicBezTo>
                    <a:pt x="14" y="65"/>
                    <a:pt x="8" y="63"/>
                    <a:pt x="5" y="58"/>
                  </a:cubicBezTo>
                  <a:cubicBezTo>
                    <a:pt x="1" y="52"/>
                    <a:pt x="0" y="40"/>
                    <a:pt x="6" y="34"/>
                  </a:cubicBezTo>
                  <a:cubicBezTo>
                    <a:pt x="8" y="31"/>
                    <a:pt x="11" y="31"/>
                    <a:pt x="12" y="27"/>
                  </a:cubicBezTo>
                  <a:cubicBezTo>
                    <a:pt x="12" y="23"/>
                    <a:pt x="11" y="19"/>
                    <a:pt x="12" y="15"/>
                  </a:cubicBezTo>
                  <a:cubicBezTo>
                    <a:pt x="14" y="10"/>
                    <a:pt x="22" y="5"/>
                    <a:pt x="21" y="0"/>
                  </a:cubicBezTo>
                  <a:cubicBezTo>
                    <a:pt x="18" y="6"/>
                    <a:pt x="11" y="10"/>
                    <a:pt x="10" y="17"/>
                  </a:cubicBezTo>
                  <a:cubicBezTo>
                    <a:pt x="10" y="21"/>
                    <a:pt x="11" y="24"/>
                    <a:pt x="10" y="27"/>
                  </a:cubicBezTo>
                  <a:cubicBezTo>
                    <a:pt x="9" y="31"/>
                    <a:pt x="6" y="33"/>
                    <a:pt x="4" y="37"/>
                  </a:cubicBezTo>
                  <a:cubicBezTo>
                    <a:pt x="0" y="44"/>
                    <a:pt x="2" y="55"/>
                    <a:pt x="7" y="62"/>
                  </a:cubicBezTo>
                  <a:cubicBezTo>
                    <a:pt x="12" y="69"/>
                    <a:pt x="25" y="66"/>
                    <a:pt x="33" y="69"/>
                  </a:cubicBezTo>
                  <a:cubicBezTo>
                    <a:pt x="34" y="69"/>
                    <a:pt x="35" y="69"/>
                    <a:pt x="36" y="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8" name="Freeform 292"/>
            <p:cNvSpPr>
              <a:spLocks/>
            </p:cNvSpPr>
            <p:nvPr/>
          </p:nvSpPr>
          <p:spPr bwMode="auto">
            <a:xfrm>
              <a:off x="3714" y="3762"/>
              <a:ext cx="109" cy="55"/>
            </a:xfrm>
            <a:custGeom>
              <a:avLst/>
              <a:gdLst>
                <a:gd name="T0" fmla="*/ 140 w 94"/>
                <a:gd name="T1" fmla="*/ 63 h 47"/>
                <a:gd name="T2" fmla="*/ 148 w 94"/>
                <a:gd name="T3" fmla="*/ 7 h 47"/>
                <a:gd name="T4" fmla="*/ 36 w 94"/>
                <a:gd name="T5" fmla="*/ 35 h 47"/>
                <a:gd name="T6" fmla="*/ 67 w 94"/>
                <a:gd name="T7" fmla="*/ 88 h 47"/>
                <a:gd name="T8" fmla="*/ 140 w 94"/>
                <a:gd name="T9" fmla="*/ 6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47">
                  <a:moveTo>
                    <a:pt x="78" y="33"/>
                  </a:moveTo>
                  <a:cubicBezTo>
                    <a:pt x="78" y="33"/>
                    <a:pt x="94" y="6"/>
                    <a:pt x="82" y="3"/>
                  </a:cubicBezTo>
                  <a:cubicBezTo>
                    <a:pt x="71" y="0"/>
                    <a:pt x="39" y="21"/>
                    <a:pt x="20" y="19"/>
                  </a:cubicBezTo>
                  <a:cubicBezTo>
                    <a:pt x="0" y="16"/>
                    <a:pt x="37" y="47"/>
                    <a:pt x="37" y="47"/>
                  </a:cubicBezTo>
                  <a:lnTo>
                    <a:pt x="78" y="33"/>
                  </a:lnTo>
                  <a:close/>
                </a:path>
              </a:pathLst>
            </a:custGeom>
            <a:solidFill>
              <a:srgbClr val="74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9" name="Freeform 293"/>
            <p:cNvSpPr>
              <a:spLocks/>
            </p:cNvSpPr>
            <p:nvPr/>
          </p:nvSpPr>
          <p:spPr bwMode="auto">
            <a:xfrm>
              <a:off x="3677" y="3783"/>
              <a:ext cx="269" cy="310"/>
            </a:xfrm>
            <a:custGeom>
              <a:avLst/>
              <a:gdLst>
                <a:gd name="T0" fmla="*/ 225 w 232"/>
                <a:gd name="T1" fmla="*/ 0 h 267"/>
                <a:gd name="T2" fmla="*/ 19 w 232"/>
                <a:gd name="T3" fmla="*/ 0 h 267"/>
                <a:gd name="T4" fmla="*/ 10 w 232"/>
                <a:gd name="T5" fmla="*/ 100 h 267"/>
                <a:gd name="T6" fmla="*/ 2 w 232"/>
                <a:gd name="T7" fmla="*/ 157 h 267"/>
                <a:gd name="T8" fmla="*/ 22 w 232"/>
                <a:gd name="T9" fmla="*/ 207 h 267"/>
                <a:gd name="T10" fmla="*/ 60 w 232"/>
                <a:gd name="T11" fmla="*/ 308 h 267"/>
                <a:gd name="T12" fmla="*/ 241 w 232"/>
                <a:gd name="T13" fmla="*/ 460 h 267"/>
                <a:gd name="T14" fmla="*/ 381 w 232"/>
                <a:gd name="T15" fmla="*/ 291 h 267"/>
                <a:gd name="T16" fmla="*/ 329 w 232"/>
                <a:gd name="T17" fmla="*/ 225 h 267"/>
                <a:gd name="T18" fmla="*/ 225 w 232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" h="267">
                  <a:moveTo>
                    <a:pt x="124" y="0"/>
                  </a:moveTo>
                  <a:cubicBezTo>
                    <a:pt x="124" y="0"/>
                    <a:pt x="70" y="45"/>
                    <a:pt x="10" y="0"/>
                  </a:cubicBezTo>
                  <a:cubicBezTo>
                    <a:pt x="10" y="0"/>
                    <a:pt x="7" y="32"/>
                    <a:pt x="6" y="5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0" y="100"/>
                    <a:pt x="12" y="114"/>
                  </a:cubicBezTo>
                  <a:cubicBezTo>
                    <a:pt x="23" y="127"/>
                    <a:pt x="33" y="155"/>
                    <a:pt x="34" y="169"/>
                  </a:cubicBezTo>
                  <a:cubicBezTo>
                    <a:pt x="35" y="182"/>
                    <a:pt x="56" y="267"/>
                    <a:pt x="133" y="253"/>
                  </a:cubicBezTo>
                  <a:cubicBezTo>
                    <a:pt x="210" y="239"/>
                    <a:pt x="232" y="187"/>
                    <a:pt x="211" y="160"/>
                  </a:cubicBezTo>
                  <a:cubicBezTo>
                    <a:pt x="191" y="134"/>
                    <a:pt x="182" y="124"/>
                    <a:pt x="182" y="124"/>
                  </a:cubicBezTo>
                  <a:cubicBezTo>
                    <a:pt x="182" y="124"/>
                    <a:pt x="135" y="12"/>
                    <a:pt x="124" y="0"/>
                  </a:cubicBezTo>
                  <a:close/>
                </a:path>
              </a:pathLst>
            </a:custGeom>
            <a:solidFill>
              <a:srgbClr val="84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0" name="Freeform 294"/>
            <p:cNvSpPr>
              <a:spLocks/>
            </p:cNvSpPr>
            <p:nvPr/>
          </p:nvSpPr>
          <p:spPr bwMode="auto">
            <a:xfrm>
              <a:off x="3677" y="3852"/>
              <a:ext cx="261" cy="241"/>
            </a:xfrm>
            <a:custGeom>
              <a:avLst/>
              <a:gdLst>
                <a:gd name="T0" fmla="*/ 9 w 225"/>
                <a:gd name="T1" fmla="*/ 0 h 208"/>
                <a:gd name="T2" fmla="*/ 2 w 225"/>
                <a:gd name="T3" fmla="*/ 50 h 208"/>
                <a:gd name="T4" fmla="*/ 22 w 225"/>
                <a:gd name="T5" fmla="*/ 100 h 208"/>
                <a:gd name="T6" fmla="*/ 60 w 225"/>
                <a:gd name="T7" fmla="*/ 197 h 208"/>
                <a:gd name="T8" fmla="*/ 241 w 225"/>
                <a:gd name="T9" fmla="*/ 350 h 208"/>
                <a:gd name="T10" fmla="*/ 394 w 225"/>
                <a:gd name="T11" fmla="*/ 213 h 208"/>
                <a:gd name="T12" fmla="*/ 252 w 225"/>
                <a:gd name="T13" fmla="*/ 321 h 208"/>
                <a:gd name="T14" fmla="*/ 95 w 225"/>
                <a:gd name="T15" fmla="*/ 229 h 208"/>
                <a:gd name="T16" fmla="*/ 36 w 225"/>
                <a:gd name="T17" fmla="*/ 76 h 208"/>
                <a:gd name="T18" fmla="*/ 9 w 225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" h="208">
                  <a:moveTo>
                    <a:pt x="5" y="0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0" y="41"/>
                    <a:pt x="12" y="55"/>
                  </a:cubicBezTo>
                  <a:cubicBezTo>
                    <a:pt x="23" y="69"/>
                    <a:pt x="33" y="96"/>
                    <a:pt x="34" y="110"/>
                  </a:cubicBezTo>
                  <a:cubicBezTo>
                    <a:pt x="35" y="124"/>
                    <a:pt x="56" y="208"/>
                    <a:pt x="133" y="194"/>
                  </a:cubicBezTo>
                  <a:cubicBezTo>
                    <a:pt x="196" y="183"/>
                    <a:pt x="222" y="146"/>
                    <a:pt x="218" y="118"/>
                  </a:cubicBezTo>
                  <a:cubicBezTo>
                    <a:pt x="218" y="118"/>
                    <a:pt x="225" y="166"/>
                    <a:pt x="139" y="178"/>
                  </a:cubicBezTo>
                  <a:cubicBezTo>
                    <a:pt x="87" y="186"/>
                    <a:pt x="67" y="168"/>
                    <a:pt x="53" y="128"/>
                  </a:cubicBezTo>
                  <a:cubicBezTo>
                    <a:pt x="38" y="88"/>
                    <a:pt x="27" y="51"/>
                    <a:pt x="20" y="42"/>
                  </a:cubicBezTo>
                  <a:cubicBezTo>
                    <a:pt x="13" y="3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A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1" name="Freeform 295"/>
            <p:cNvSpPr>
              <a:spLocks/>
            </p:cNvSpPr>
            <p:nvPr/>
          </p:nvSpPr>
          <p:spPr bwMode="auto">
            <a:xfrm>
              <a:off x="3769" y="3797"/>
              <a:ext cx="91" cy="166"/>
            </a:xfrm>
            <a:custGeom>
              <a:avLst/>
              <a:gdLst>
                <a:gd name="T0" fmla="*/ 10 w 79"/>
                <a:gd name="T1" fmla="*/ 19 h 143"/>
                <a:gd name="T2" fmla="*/ 0 w 79"/>
                <a:gd name="T3" fmla="*/ 19 h 143"/>
                <a:gd name="T4" fmla="*/ 60 w 79"/>
                <a:gd name="T5" fmla="*/ 199 h 143"/>
                <a:gd name="T6" fmla="*/ 71 w 79"/>
                <a:gd name="T7" fmla="*/ 244 h 143"/>
                <a:gd name="T8" fmla="*/ 139 w 79"/>
                <a:gd name="T9" fmla="*/ 225 h 143"/>
                <a:gd name="T10" fmla="*/ 121 w 79"/>
                <a:gd name="T11" fmla="*/ 178 h 143"/>
                <a:gd name="T12" fmla="*/ 59 w 79"/>
                <a:gd name="T13" fmla="*/ 0 h 143"/>
                <a:gd name="T14" fmla="*/ 50 w 79"/>
                <a:gd name="T15" fmla="*/ 9 h 143"/>
                <a:gd name="T16" fmla="*/ 124 w 79"/>
                <a:gd name="T17" fmla="*/ 217 h 143"/>
                <a:gd name="T18" fmla="*/ 79 w 79"/>
                <a:gd name="T19" fmla="*/ 231 h 143"/>
                <a:gd name="T20" fmla="*/ 10 w 79"/>
                <a:gd name="T21" fmla="*/ 19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143">
                  <a:moveTo>
                    <a:pt x="6" y="10"/>
                  </a:moveTo>
                  <a:cubicBezTo>
                    <a:pt x="1" y="11"/>
                    <a:pt x="0" y="10"/>
                    <a:pt x="0" y="10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61" y="143"/>
                    <a:pt x="79" y="124"/>
                    <a:pt x="79" y="124"/>
                  </a:cubicBezTo>
                  <a:cubicBezTo>
                    <a:pt x="75" y="121"/>
                    <a:pt x="72" y="106"/>
                    <a:pt x="69" y="98"/>
                  </a:cubicBezTo>
                  <a:cubicBezTo>
                    <a:pt x="66" y="89"/>
                    <a:pt x="33" y="0"/>
                    <a:pt x="33" y="0"/>
                  </a:cubicBezTo>
                  <a:cubicBezTo>
                    <a:pt x="32" y="2"/>
                    <a:pt x="30" y="4"/>
                    <a:pt x="28" y="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1" y="120"/>
                    <a:pt x="55" y="131"/>
                    <a:pt x="45" y="127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2" name="Freeform 296"/>
            <p:cNvSpPr>
              <a:spLocks/>
            </p:cNvSpPr>
            <p:nvPr/>
          </p:nvSpPr>
          <p:spPr bwMode="auto">
            <a:xfrm>
              <a:off x="3817" y="3806"/>
              <a:ext cx="9" cy="10"/>
            </a:xfrm>
            <a:custGeom>
              <a:avLst/>
              <a:gdLst>
                <a:gd name="T0" fmla="*/ 1 w 7"/>
                <a:gd name="T1" fmla="*/ 0 h 8"/>
                <a:gd name="T2" fmla="*/ 0 w 7"/>
                <a:gd name="T3" fmla="*/ 20 h 8"/>
                <a:gd name="T4" fmla="*/ 17 w 7"/>
                <a:gd name="T5" fmla="*/ 13 h 8"/>
                <a:gd name="T6" fmla="*/ 6 w 7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5" y="1"/>
                    <a:pt x="2" y="6"/>
                    <a:pt x="0" y="8"/>
                  </a:cubicBezTo>
                  <a:cubicBezTo>
                    <a:pt x="1" y="7"/>
                    <a:pt x="5" y="6"/>
                    <a:pt x="6" y="5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3" name="Freeform 297"/>
            <p:cNvSpPr>
              <a:spLocks/>
            </p:cNvSpPr>
            <p:nvPr/>
          </p:nvSpPr>
          <p:spPr bwMode="auto">
            <a:xfrm>
              <a:off x="3826" y="3832"/>
              <a:ext cx="10" cy="9"/>
            </a:xfrm>
            <a:custGeom>
              <a:avLst/>
              <a:gdLst>
                <a:gd name="T0" fmla="*/ 0 w 9"/>
                <a:gd name="T1" fmla="*/ 1 h 8"/>
                <a:gd name="T2" fmla="*/ 4 w 9"/>
                <a:gd name="T3" fmla="*/ 2 h 8"/>
                <a:gd name="T4" fmla="*/ 3 w 9"/>
                <a:gd name="T5" fmla="*/ 12 h 8"/>
                <a:gd name="T6" fmla="*/ 2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cubicBezTo>
                    <a:pt x="1" y="0"/>
                    <a:pt x="3" y="1"/>
                    <a:pt x="4" y="2"/>
                  </a:cubicBezTo>
                  <a:cubicBezTo>
                    <a:pt x="6" y="4"/>
                    <a:pt x="4" y="7"/>
                    <a:pt x="3" y="8"/>
                  </a:cubicBezTo>
                  <a:cubicBezTo>
                    <a:pt x="5" y="5"/>
                    <a:pt x="9" y="0"/>
                    <a:pt x="2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4" name="Freeform 298"/>
            <p:cNvSpPr>
              <a:spLocks/>
            </p:cNvSpPr>
            <p:nvPr/>
          </p:nvSpPr>
          <p:spPr bwMode="auto">
            <a:xfrm>
              <a:off x="3840" y="3864"/>
              <a:ext cx="8" cy="12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20 h 10"/>
                <a:gd name="T4" fmla="*/ 9 w 7"/>
                <a:gd name="T5" fmla="*/ 12 h 10"/>
                <a:gd name="T6" fmla="*/ 2 w 7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cubicBezTo>
                    <a:pt x="6" y="0"/>
                    <a:pt x="5" y="9"/>
                    <a:pt x="0" y="10"/>
                  </a:cubicBezTo>
                  <a:cubicBezTo>
                    <a:pt x="2" y="9"/>
                    <a:pt x="4" y="8"/>
                    <a:pt x="5" y="6"/>
                  </a:cubicBezTo>
                  <a:cubicBezTo>
                    <a:pt x="7" y="4"/>
                    <a:pt x="5" y="0"/>
                    <a:pt x="2" y="1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5" name="Freeform 299"/>
            <p:cNvSpPr>
              <a:spLocks/>
            </p:cNvSpPr>
            <p:nvPr/>
          </p:nvSpPr>
          <p:spPr bwMode="auto">
            <a:xfrm>
              <a:off x="3848" y="3891"/>
              <a:ext cx="7" cy="10"/>
            </a:xfrm>
            <a:custGeom>
              <a:avLst/>
              <a:gdLst>
                <a:gd name="T0" fmla="*/ 0 w 6"/>
                <a:gd name="T1" fmla="*/ 0 h 9"/>
                <a:gd name="T2" fmla="*/ 1 w 6"/>
                <a:gd name="T3" fmla="*/ 13 h 9"/>
                <a:gd name="T4" fmla="*/ 11 w 6"/>
                <a:gd name="T5" fmla="*/ 10 h 9"/>
                <a:gd name="T6" fmla="*/ 2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5" y="0"/>
                    <a:pt x="4" y="6"/>
                    <a:pt x="1" y="9"/>
                  </a:cubicBezTo>
                  <a:cubicBezTo>
                    <a:pt x="2" y="9"/>
                    <a:pt x="5" y="7"/>
                    <a:pt x="6" y="6"/>
                  </a:cubicBezTo>
                  <a:cubicBezTo>
                    <a:pt x="6" y="3"/>
                    <a:pt x="5" y="0"/>
                    <a:pt x="2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6" name="Freeform 300"/>
            <p:cNvSpPr>
              <a:spLocks/>
            </p:cNvSpPr>
            <p:nvPr/>
          </p:nvSpPr>
          <p:spPr bwMode="auto">
            <a:xfrm>
              <a:off x="3857" y="3921"/>
              <a:ext cx="8" cy="11"/>
            </a:xfrm>
            <a:custGeom>
              <a:avLst/>
              <a:gdLst>
                <a:gd name="T0" fmla="*/ 0 w 7"/>
                <a:gd name="T1" fmla="*/ 1 h 9"/>
                <a:gd name="T2" fmla="*/ 3 w 7"/>
                <a:gd name="T3" fmla="*/ 20 h 9"/>
                <a:gd name="T4" fmla="*/ 10 w 7"/>
                <a:gd name="T5" fmla="*/ 11 h 9"/>
                <a:gd name="T6" fmla="*/ 3 w 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0" y="1"/>
                  </a:moveTo>
                  <a:cubicBezTo>
                    <a:pt x="4" y="1"/>
                    <a:pt x="7" y="7"/>
                    <a:pt x="3" y="9"/>
                  </a:cubicBezTo>
                  <a:cubicBezTo>
                    <a:pt x="4" y="7"/>
                    <a:pt x="6" y="7"/>
                    <a:pt x="6" y="5"/>
                  </a:cubicBezTo>
                  <a:cubicBezTo>
                    <a:pt x="7" y="3"/>
                    <a:pt x="5" y="0"/>
                    <a:pt x="3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7" name="Freeform 301"/>
            <p:cNvSpPr>
              <a:spLocks/>
            </p:cNvSpPr>
            <p:nvPr/>
          </p:nvSpPr>
          <p:spPr bwMode="auto">
            <a:xfrm>
              <a:off x="3762" y="3828"/>
              <a:ext cx="9" cy="7"/>
            </a:xfrm>
            <a:custGeom>
              <a:avLst/>
              <a:gdLst>
                <a:gd name="T0" fmla="*/ 8 w 8"/>
                <a:gd name="T1" fmla="*/ 0 h 6"/>
                <a:gd name="T2" fmla="*/ 9 w 8"/>
                <a:gd name="T3" fmla="*/ 8 h 6"/>
                <a:gd name="T4" fmla="*/ 12 w 8"/>
                <a:gd name="T5" fmla="*/ 8 h 6"/>
                <a:gd name="T6" fmla="*/ 2 w 8"/>
                <a:gd name="T7" fmla="*/ 9 h 6"/>
                <a:gd name="T8" fmla="*/ 2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4" y="2"/>
                    <a:pt x="3" y="3"/>
                    <a:pt x="5" y="4"/>
                  </a:cubicBezTo>
                  <a:cubicBezTo>
                    <a:pt x="6" y="5"/>
                    <a:pt x="8" y="6"/>
                    <a:pt x="8" y="4"/>
                  </a:cubicBezTo>
                  <a:cubicBezTo>
                    <a:pt x="6" y="5"/>
                    <a:pt x="4" y="6"/>
                    <a:pt x="2" y="5"/>
                  </a:cubicBezTo>
                  <a:cubicBezTo>
                    <a:pt x="0" y="4"/>
                    <a:pt x="1" y="1"/>
                    <a:pt x="2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8" name="Freeform 302"/>
            <p:cNvSpPr>
              <a:spLocks/>
            </p:cNvSpPr>
            <p:nvPr/>
          </p:nvSpPr>
          <p:spPr bwMode="auto">
            <a:xfrm>
              <a:off x="3771" y="3852"/>
              <a:ext cx="7" cy="9"/>
            </a:xfrm>
            <a:custGeom>
              <a:avLst/>
              <a:gdLst>
                <a:gd name="T0" fmla="*/ 7 w 6"/>
                <a:gd name="T1" fmla="*/ 0 h 8"/>
                <a:gd name="T2" fmla="*/ 2 w 6"/>
                <a:gd name="T3" fmla="*/ 8 h 8"/>
                <a:gd name="T4" fmla="*/ 11 w 6"/>
                <a:gd name="T5" fmla="*/ 11 h 8"/>
                <a:gd name="T6" fmla="*/ 1 w 6"/>
                <a:gd name="T7" fmla="*/ 10 h 8"/>
                <a:gd name="T8" fmla="*/ 2 w 6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4" y="6"/>
                    <a:pt x="2" y="8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3781" y="3878"/>
              <a:ext cx="10" cy="12"/>
            </a:xfrm>
            <a:custGeom>
              <a:avLst/>
              <a:gdLst>
                <a:gd name="T0" fmla="*/ 10 w 8"/>
                <a:gd name="T1" fmla="*/ 0 h 10"/>
                <a:gd name="T2" fmla="*/ 20 w 8"/>
                <a:gd name="T3" fmla="*/ 14 h 10"/>
                <a:gd name="T4" fmla="*/ 1 w 8"/>
                <a:gd name="T5" fmla="*/ 14 h 10"/>
                <a:gd name="T6" fmla="*/ 6 w 8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3" y="3"/>
                    <a:pt x="3" y="10"/>
                    <a:pt x="8" y="7"/>
                  </a:cubicBezTo>
                  <a:cubicBezTo>
                    <a:pt x="7" y="9"/>
                    <a:pt x="2" y="9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3793" y="3912"/>
              <a:ext cx="9" cy="8"/>
            </a:xfrm>
            <a:custGeom>
              <a:avLst/>
              <a:gdLst>
                <a:gd name="T0" fmla="*/ 8 w 8"/>
                <a:gd name="T1" fmla="*/ 0 h 7"/>
                <a:gd name="T2" fmla="*/ 12 w 8"/>
                <a:gd name="T3" fmla="*/ 11 h 7"/>
                <a:gd name="T4" fmla="*/ 2 w 8"/>
                <a:gd name="T5" fmla="*/ 10 h 7"/>
                <a:gd name="T6" fmla="*/ 3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1" y="3"/>
                    <a:pt x="5" y="6"/>
                    <a:pt x="8" y="7"/>
                  </a:cubicBezTo>
                  <a:cubicBezTo>
                    <a:pt x="6" y="7"/>
                    <a:pt x="3" y="7"/>
                    <a:pt x="2" y="6"/>
                  </a:cubicBezTo>
                  <a:cubicBezTo>
                    <a:pt x="0" y="4"/>
                    <a:pt x="2" y="1"/>
                    <a:pt x="3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3797" y="3937"/>
              <a:ext cx="8" cy="13"/>
            </a:xfrm>
            <a:custGeom>
              <a:avLst/>
              <a:gdLst>
                <a:gd name="T0" fmla="*/ 10 w 7"/>
                <a:gd name="T1" fmla="*/ 1 h 11"/>
                <a:gd name="T2" fmla="*/ 11 w 7"/>
                <a:gd name="T3" fmla="*/ 20 h 11"/>
                <a:gd name="T4" fmla="*/ 0 w 7"/>
                <a:gd name="T5" fmla="*/ 11 h 11"/>
                <a:gd name="T6" fmla="*/ 8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3"/>
                    <a:pt x="3" y="10"/>
                    <a:pt x="7" y="10"/>
                  </a:cubicBezTo>
                  <a:cubicBezTo>
                    <a:pt x="4" y="11"/>
                    <a:pt x="0" y="9"/>
                    <a:pt x="0" y="6"/>
                  </a:cubicBezTo>
                  <a:cubicBezTo>
                    <a:pt x="0" y="4"/>
                    <a:pt x="3" y="2"/>
                    <a:pt x="4" y="0"/>
                  </a:cubicBezTo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2" name="Freeform 306"/>
            <p:cNvSpPr>
              <a:spLocks/>
            </p:cNvSpPr>
            <p:nvPr/>
          </p:nvSpPr>
          <p:spPr bwMode="auto">
            <a:xfrm>
              <a:off x="3790" y="3824"/>
              <a:ext cx="51" cy="116"/>
            </a:xfrm>
            <a:custGeom>
              <a:avLst/>
              <a:gdLst>
                <a:gd name="T0" fmla="*/ 65 w 44"/>
                <a:gd name="T1" fmla="*/ 182 h 100"/>
                <a:gd name="T2" fmla="*/ 79 w 44"/>
                <a:gd name="T3" fmla="*/ 169 h 100"/>
                <a:gd name="T4" fmla="*/ 70 w 44"/>
                <a:gd name="T5" fmla="*/ 136 h 100"/>
                <a:gd name="T6" fmla="*/ 57 w 44"/>
                <a:gd name="T7" fmla="*/ 100 h 100"/>
                <a:gd name="T8" fmla="*/ 43 w 44"/>
                <a:gd name="T9" fmla="*/ 67 h 100"/>
                <a:gd name="T10" fmla="*/ 35 w 44"/>
                <a:gd name="T11" fmla="*/ 42 h 100"/>
                <a:gd name="T12" fmla="*/ 12 w 44"/>
                <a:gd name="T13" fmla="*/ 3 h 100"/>
                <a:gd name="T14" fmla="*/ 2 w 44"/>
                <a:gd name="T15" fmla="*/ 26 h 100"/>
                <a:gd name="T16" fmla="*/ 31 w 44"/>
                <a:gd name="T17" fmla="*/ 94 h 100"/>
                <a:gd name="T18" fmla="*/ 49 w 44"/>
                <a:gd name="T19" fmla="*/ 152 h 100"/>
                <a:gd name="T20" fmla="*/ 57 w 44"/>
                <a:gd name="T21" fmla="*/ 17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100">
                  <a:moveTo>
                    <a:pt x="35" y="100"/>
                  </a:moveTo>
                  <a:cubicBezTo>
                    <a:pt x="39" y="100"/>
                    <a:pt x="43" y="99"/>
                    <a:pt x="44" y="94"/>
                  </a:cubicBezTo>
                  <a:cubicBezTo>
                    <a:pt x="44" y="88"/>
                    <a:pt x="41" y="81"/>
                    <a:pt x="39" y="75"/>
                  </a:cubicBezTo>
                  <a:cubicBezTo>
                    <a:pt x="36" y="68"/>
                    <a:pt x="34" y="62"/>
                    <a:pt x="31" y="55"/>
                  </a:cubicBezTo>
                  <a:cubicBezTo>
                    <a:pt x="29" y="49"/>
                    <a:pt x="26" y="43"/>
                    <a:pt x="24" y="37"/>
                  </a:cubicBezTo>
                  <a:cubicBezTo>
                    <a:pt x="22" y="33"/>
                    <a:pt x="21" y="27"/>
                    <a:pt x="19" y="23"/>
                  </a:cubicBezTo>
                  <a:cubicBezTo>
                    <a:pt x="16" y="16"/>
                    <a:pt x="14" y="6"/>
                    <a:pt x="7" y="3"/>
                  </a:cubicBezTo>
                  <a:cubicBezTo>
                    <a:pt x="0" y="0"/>
                    <a:pt x="1" y="10"/>
                    <a:pt x="2" y="14"/>
                  </a:cubicBezTo>
                  <a:cubicBezTo>
                    <a:pt x="5" y="27"/>
                    <a:pt x="12" y="39"/>
                    <a:pt x="17" y="52"/>
                  </a:cubicBezTo>
                  <a:cubicBezTo>
                    <a:pt x="21" y="63"/>
                    <a:pt x="24" y="73"/>
                    <a:pt x="27" y="84"/>
                  </a:cubicBezTo>
                  <a:cubicBezTo>
                    <a:pt x="28" y="87"/>
                    <a:pt x="31" y="92"/>
                    <a:pt x="31" y="96"/>
                  </a:cubicBezTo>
                </a:path>
              </a:pathLst>
            </a:custGeom>
            <a:solidFill>
              <a:srgbClr val="74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3" name="Freeform 307"/>
            <p:cNvSpPr>
              <a:spLocks/>
            </p:cNvSpPr>
            <p:nvPr/>
          </p:nvSpPr>
          <p:spPr bwMode="auto">
            <a:xfrm>
              <a:off x="3769" y="3808"/>
              <a:ext cx="50" cy="24"/>
            </a:xfrm>
            <a:custGeom>
              <a:avLst/>
              <a:gdLst>
                <a:gd name="T0" fmla="*/ 78 w 43"/>
                <a:gd name="T1" fmla="*/ 2 h 21"/>
                <a:gd name="T2" fmla="*/ 58 w 43"/>
                <a:gd name="T3" fmla="*/ 0 h 21"/>
                <a:gd name="T4" fmla="*/ 26 w 43"/>
                <a:gd name="T5" fmla="*/ 8 h 21"/>
                <a:gd name="T6" fmla="*/ 0 w 43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1">
                  <a:moveTo>
                    <a:pt x="43" y="2"/>
                  </a:moveTo>
                  <a:cubicBezTo>
                    <a:pt x="39" y="1"/>
                    <a:pt x="37" y="0"/>
                    <a:pt x="32" y="0"/>
                  </a:cubicBezTo>
                  <a:cubicBezTo>
                    <a:pt x="25" y="1"/>
                    <a:pt x="20" y="1"/>
                    <a:pt x="14" y="4"/>
                  </a:cubicBezTo>
                  <a:cubicBezTo>
                    <a:pt x="8" y="8"/>
                    <a:pt x="2" y="14"/>
                    <a:pt x="0" y="21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4" name="Freeform 308"/>
            <p:cNvSpPr>
              <a:spLocks/>
            </p:cNvSpPr>
            <p:nvPr/>
          </p:nvSpPr>
          <p:spPr bwMode="auto">
            <a:xfrm>
              <a:off x="3776" y="3837"/>
              <a:ext cx="52" cy="18"/>
            </a:xfrm>
            <a:custGeom>
              <a:avLst/>
              <a:gdLst>
                <a:gd name="T0" fmla="*/ 80 w 45"/>
                <a:gd name="T1" fmla="*/ 0 h 16"/>
                <a:gd name="T2" fmla="*/ 57 w 45"/>
                <a:gd name="T3" fmla="*/ 0 h 16"/>
                <a:gd name="T4" fmla="*/ 24 w 45"/>
                <a:gd name="T5" fmla="*/ 3 h 16"/>
                <a:gd name="T6" fmla="*/ 0 w 45"/>
                <a:gd name="T7" fmla="*/ 2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6">
                  <a:moveTo>
                    <a:pt x="45" y="0"/>
                  </a:moveTo>
                  <a:cubicBezTo>
                    <a:pt x="40" y="1"/>
                    <a:pt x="35" y="0"/>
                    <a:pt x="31" y="0"/>
                  </a:cubicBezTo>
                  <a:cubicBezTo>
                    <a:pt x="25" y="0"/>
                    <a:pt x="20" y="1"/>
                    <a:pt x="14" y="3"/>
                  </a:cubicBezTo>
                  <a:cubicBezTo>
                    <a:pt x="8" y="5"/>
                    <a:pt x="4" y="11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5" name="Freeform 309"/>
            <p:cNvSpPr>
              <a:spLocks/>
            </p:cNvSpPr>
            <p:nvPr/>
          </p:nvSpPr>
          <p:spPr bwMode="auto">
            <a:xfrm>
              <a:off x="3788" y="3864"/>
              <a:ext cx="53" cy="19"/>
            </a:xfrm>
            <a:custGeom>
              <a:avLst/>
              <a:gdLst>
                <a:gd name="T0" fmla="*/ 86 w 45"/>
                <a:gd name="T1" fmla="*/ 8 h 16"/>
                <a:gd name="T2" fmla="*/ 31 w 45"/>
                <a:gd name="T3" fmla="*/ 7 h 16"/>
                <a:gd name="T4" fmla="*/ 0 w 45"/>
                <a:gd name="T5" fmla="*/ 3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6">
                  <a:moveTo>
                    <a:pt x="45" y="4"/>
                  </a:moveTo>
                  <a:cubicBezTo>
                    <a:pt x="36" y="2"/>
                    <a:pt x="25" y="0"/>
                    <a:pt x="16" y="3"/>
                  </a:cubicBezTo>
                  <a:cubicBezTo>
                    <a:pt x="10" y="6"/>
                    <a:pt x="4" y="12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6" name="Freeform 310"/>
            <p:cNvSpPr>
              <a:spLocks/>
            </p:cNvSpPr>
            <p:nvPr/>
          </p:nvSpPr>
          <p:spPr bwMode="auto">
            <a:xfrm>
              <a:off x="3800" y="3895"/>
              <a:ext cx="49" cy="22"/>
            </a:xfrm>
            <a:custGeom>
              <a:avLst/>
              <a:gdLst>
                <a:gd name="T0" fmla="*/ 78 w 42"/>
                <a:gd name="T1" fmla="*/ 1 h 19"/>
                <a:gd name="T2" fmla="*/ 55 w 42"/>
                <a:gd name="T3" fmla="*/ 0 h 19"/>
                <a:gd name="T4" fmla="*/ 19 w 42"/>
                <a:gd name="T5" fmla="*/ 14 h 19"/>
                <a:gd name="T6" fmla="*/ 0 w 42"/>
                <a:gd name="T7" fmla="*/ 3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9">
                  <a:moveTo>
                    <a:pt x="42" y="1"/>
                  </a:moveTo>
                  <a:cubicBezTo>
                    <a:pt x="38" y="2"/>
                    <a:pt x="33" y="0"/>
                    <a:pt x="29" y="0"/>
                  </a:cubicBezTo>
                  <a:cubicBezTo>
                    <a:pt x="22" y="1"/>
                    <a:pt x="15" y="4"/>
                    <a:pt x="10" y="8"/>
                  </a:cubicBezTo>
                  <a:cubicBezTo>
                    <a:pt x="6" y="10"/>
                    <a:pt x="1" y="15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7" name="Freeform 311"/>
            <p:cNvSpPr>
              <a:spLocks/>
            </p:cNvSpPr>
            <p:nvPr/>
          </p:nvSpPr>
          <p:spPr bwMode="auto">
            <a:xfrm>
              <a:off x="3804" y="3926"/>
              <a:ext cx="54" cy="18"/>
            </a:xfrm>
            <a:custGeom>
              <a:avLst/>
              <a:gdLst>
                <a:gd name="T0" fmla="*/ 82 w 47"/>
                <a:gd name="T1" fmla="*/ 0 h 16"/>
                <a:gd name="T2" fmla="*/ 68 w 47"/>
                <a:gd name="T3" fmla="*/ 0 h 16"/>
                <a:gd name="T4" fmla="*/ 28 w 47"/>
                <a:gd name="T5" fmla="*/ 9 h 16"/>
                <a:gd name="T6" fmla="*/ 8 w 47"/>
                <a:gd name="T7" fmla="*/ 20 h 16"/>
                <a:gd name="T8" fmla="*/ 0 w 47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6">
                  <a:moveTo>
                    <a:pt x="47" y="0"/>
                  </a:moveTo>
                  <a:cubicBezTo>
                    <a:pt x="44" y="1"/>
                    <a:pt x="41" y="0"/>
                    <a:pt x="38" y="0"/>
                  </a:cubicBezTo>
                  <a:cubicBezTo>
                    <a:pt x="31" y="1"/>
                    <a:pt x="23" y="3"/>
                    <a:pt x="16" y="5"/>
                  </a:cubicBezTo>
                  <a:cubicBezTo>
                    <a:pt x="12" y="7"/>
                    <a:pt x="7" y="8"/>
                    <a:pt x="4" y="12"/>
                  </a:cubicBezTo>
                  <a:cubicBezTo>
                    <a:pt x="3" y="13"/>
                    <a:pt x="1" y="16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8" name="Freeform 312"/>
            <p:cNvSpPr>
              <a:spLocks/>
            </p:cNvSpPr>
            <p:nvPr/>
          </p:nvSpPr>
          <p:spPr bwMode="auto">
            <a:xfrm>
              <a:off x="3677" y="3783"/>
              <a:ext cx="269" cy="310"/>
            </a:xfrm>
            <a:custGeom>
              <a:avLst/>
              <a:gdLst>
                <a:gd name="T0" fmla="*/ 225 w 232"/>
                <a:gd name="T1" fmla="*/ 0 h 267"/>
                <a:gd name="T2" fmla="*/ 19 w 232"/>
                <a:gd name="T3" fmla="*/ 0 h 267"/>
                <a:gd name="T4" fmla="*/ 10 w 232"/>
                <a:gd name="T5" fmla="*/ 100 h 267"/>
                <a:gd name="T6" fmla="*/ 2 w 232"/>
                <a:gd name="T7" fmla="*/ 157 h 267"/>
                <a:gd name="T8" fmla="*/ 22 w 232"/>
                <a:gd name="T9" fmla="*/ 207 h 267"/>
                <a:gd name="T10" fmla="*/ 60 w 232"/>
                <a:gd name="T11" fmla="*/ 308 h 267"/>
                <a:gd name="T12" fmla="*/ 241 w 232"/>
                <a:gd name="T13" fmla="*/ 460 h 267"/>
                <a:gd name="T14" fmla="*/ 381 w 232"/>
                <a:gd name="T15" fmla="*/ 291 h 267"/>
                <a:gd name="T16" fmla="*/ 329 w 232"/>
                <a:gd name="T17" fmla="*/ 225 h 267"/>
                <a:gd name="T18" fmla="*/ 225 w 232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" h="267">
                  <a:moveTo>
                    <a:pt x="124" y="0"/>
                  </a:moveTo>
                  <a:cubicBezTo>
                    <a:pt x="124" y="0"/>
                    <a:pt x="70" y="45"/>
                    <a:pt x="10" y="0"/>
                  </a:cubicBezTo>
                  <a:cubicBezTo>
                    <a:pt x="10" y="0"/>
                    <a:pt x="7" y="32"/>
                    <a:pt x="6" y="5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0" y="100"/>
                    <a:pt x="12" y="114"/>
                  </a:cubicBezTo>
                  <a:cubicBezTo>
                    <a:pt x="23" y="127"/>
                    <a:pt x="33" y="155"/>
                    <a:pt x="34" y="169"/>
                  </a:cubicBezTo>
                  <a:cubicBezTo>
                    <a:pt x="35" y="182"/>
                    <a:pt x="56" y="267"/>
                    <a:pt x="133" y="253"/>
                  </a:cubicBezTo>
                  <a:cubicBezTo>
                    <a:pt x="210" y="239"/>
                    <a:pt x="232" y="187"/>
                    <a:pt x="211" y="160"/>
                  </a:cubicBezTo>
                  <a:cubicBezTo>
                    <a:pt x="191" y="134"/>
                    <a:pt x="182" y="124"/>
                    <a:pt x="182" y="124"/>
                  </a:cubicBezTo>
                  <a:cubicBezTo>
                    <a:pt x="182" y="124"/>
                    <a:pt x="135" y="12"/>
                    <a:pt x="124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9" name="Freeform 313"/>
            <p:cNvSpPr>
              <a:spLocks/>
            </p:cNvSpPr>
            <p:nvPr/>
          </p:nvSpPr>
          <p:spPr bwMode="auto">
            <a:xfrm>
              <a:off x="3689" y="3872"/>
              <a:ext cx="219" cy="198"/>
            </a:xfrm>
            <a:custGeom>
              <a:avLst/>
              <a:gdLst>
                <a:gd name="T0" fmla="*/ 341 w 189"/>
                <a:gd name="T1" fmla="*/ 253 h 170"/>
                <a:gd name="T2" fmla="*/ 155 w 189"/>
                <a:gd name="T3" fmla="*/ 290 h 170"/>
                <a:gd name="T4" fmla="*/ 43 w 189"/>
                <a:gd name="T5" fmla="*/ 101 h 170"/>
                <a:gd name="T6" fmla="*/ 0 w 18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9" h="170">
                  <a:moveTo>
                    <a:pt x="189" y="137"/>
                  </a:moveTo>
                  <a:cubicBezTo>
                    <a:pt x="189" y="137"/>
                    <a:pt x="147" y="170"/>
                    <a:pt x="86" y="158"/>
                  </a:cubicBezTo>
                  <a:cubicBezTo>
                    <a:pt x="44" y="149"/>
                    <a:pt x="29" y="71"/>
                    <a:pt x="24" y="55"/>
                  </a:cubicBezTo>
                  <a:cubicBezTo>
                    <a:pt x="18" y="38"/>
                    <a:pt x="4" y="1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0" name="Freeform 314"/>
            <p:cNvSpPr>
              <a:spLocks/>
            </p:cNvSpPr>
            <p:nvPr/>
          </p:nvSpPr>
          <p:spPr bwMode="auto">
            <a:xfrm>
              <a:off x="3758" y="4039"/>
              <a:ext cx="145" cy="69"/>
            </a:xfrm>
            <a:custGeom>
              <a:avLst/>
              <a:gdLst>
                <a:gd name="T0" fmla="*/ 226 w 125"/>
                <a:gd name="T1" fmla="*/ 0 h 59"/>
                <a:gd name="T2" fmla="*/ 0 w 125"/>
                <a:gd name="T3" fmla="*/ 8 h 59"/>
                <a:gd name="T4" fmla="*/ 0 w 125"/>
                <a:gd name="T5" fmla="*/ 18 h 59"/>
                <a:gd name="T6" fmla="*/ 226 w 12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59">
                  <a:moveTo>
                    <a:pt x="125" y="0"/>
                  </a:moveTo>
                  <a:cubicBezTo>
                    <a:pt x="125" y="0"/>
                    <a:pt x="59" y="47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47" y="59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1" name="Freeform 315"/>
            <p:cNvSpPr>
              <a:spLocks/>
            </p:cNvSpPr>
            <p:nvPr/>
          </p:nvSpPr>
          <p:spPr bwMode="auto">
            <a:xfrm>
              <a:off x="3680" y="3875"/>
              <a:ext cx="34" cy="79"/>
            </a:xfrm>
            <a:custGeom>
              <a:avLst/>
              <a:gdLst>
                <a:gd name="T0" fmla="*/ 7 w 29"/>
                <a:gd name="T1" fmla="*/ 0 h 68"/>
                <a:gd name="T2" fmla="*/ 7 w 29"/>
                <a:gd name="T3" fmla="*/ 33 h 68"/>
                <a:gd name="T4" fmla="*/ 55 w 29"/>
                <a:gd name="T5" fmla="*/ 124 h 68"/>
                <a:gd name="T6" fmla="*/ 8 w 2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68">
                  <a:moveTo>
                    <a:pt x="3" y="0"/>
                  </a:moveTo>
                  <a:cubicBezTo>
                    <a:pt x="3" y="0"/>
                    <a:pt x="0" y="10"/>
                    <a:pt x="3" y="18"/>
                  </a:cubicBezTo>
                  <a:cubicBezTo>
                    <a:pt x="7" y="25"/>
                    <a:pt x="26" y="56"/>
                    <a:pt x="29" y="68"/>
                  </a:cubicBezTo>
                  <a:cubicBezTo>
                    <a:pt x="29" y="68"/>
                    <a:pt x="13" y="14"/>
                    <a:pt x="4" y="0"/>
                  </a:cubicBezTo>
                </a:path>
              </a:pathLst>
            </a:custGeom>
            <a:solidFill>
              <a:srgbClr val="D1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2" name="Freeform 316"/>
            <p:cNvSpPr>
              <a:spLocks/>
            </p:cNvSpPr>
            <p:nvPr/>
          </p:nvSpPr>
          <p:spPr bwMode="auto">
            <a:xfrm>
              <a:off x="3700" y="3875"/>
              <a:ext cx="41" cy="124"/>
            </a:xfrm>
            <a:custGeom>
              <a:avLst/>
              <a:gdLst>
                <a:gd name="T0" fmla="*/ 66 w 35"/>
                <a:gd name="T1" fmla="*/ 194 h 107"/>
                <a:gd name="T2" fmla="*/ 34 w 35"/>
                <a:gd name="T3" fmla="*/ 107 h 107"/>
                <a:gd name="T4" fmla="*/ 0 w 35"/>
                <a:gd name="T5" fmla="*/ 34 h 107"/>
                <a:gd name="T6" fmla="*/ 66 w 35"/>
                <a:gd name="T7" fmla="*/ 194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07">
                  <a:moveTo>
                    <a:pt x="35" y="107"/>
                  </a:moveTo>
                  <a:cubicBezTo>
                    <a:pt x="35" y="107"/>
                    <a:pt x="21" y="73"/>
                    <a:pt x="18" y="59"/>
                  </a:cubicBezTo>
                  <a:cubicBezTo>
                    <a:pt x="15" y="46"/>
                    <a:pt x="0" y="19"/>
                    <a:pt x="0" y="19"/>
                  </a:cubicBezTo>
                  <a:cubicBezTo>
                    <a:pt x="0" y="19"/>
                    <a:pt x="23" y="0"/>
                    <a:pt x="35" y="107"/>
                  </a:cubicBezTo>
                  <a:close/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3" name="Freeform 317"/>
            <p:cNvSpPr>
              <a:spLocks/>
            </p:cNvSpPr>
            <p:nvPr/>
          </p:nvSpPr>
          <p:spPr bwMode="auto">
            <a:xfrm>
              <a:off x="3684" y="3790"/>
              <a:ext cx="14" cy="98"/>
            </a:xfrm>
            <a:custGeom>
              <a:avLst/>
              <a:gdLst>
                <a:gd name="T0" fmla="*/ 11 w 12"/>
                <a:gd name="T1" fmla="*/ 0 h 84"/>
                <a:gd name="T2" fmla="*/ 1 w 12"/>
                <a:gd name="T3" fmla="*/ 98 h 84"/>
                <a:gd name="T4" fmla="*/ 22 w 12"/>
                <a:gd name="T5" fmla="*/ 155 h 84"/>
                <a:gd name="T6" fmla="*/ 11 w 12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4">
                  <a:moveTo>
                    <a:pt x="6" y="0"/>
                  </a:moveTo>
                  <a:cubicBezTo>
                    <a:pt x="6" y="0"/>
                    <a:pt x="2" y="50"/>
                    <a:pt x="1" y="53"/>
                  </a:cubicBezTo>
                  <a:cubicBezTo>
                    <a:pt x="1" y="56"/>
                    <a:pt x="8" y="75"/>
                    <a:pt x="12" y="84"/>
                  </a:cubicBezTo>
                  <a:cubicBezTo>
                    <a:pt x="12" y="84"/>
                    <a:pt x="0" y="59"/>
                    <a:pt x="6" y="0"/>
                  </a:cubicBezTo>
                  <a:close/>
                </a:path>
              </a:pathLst>
            </a:custGeom>
            <a:solidFill>
              <a:srgbClr val="3E7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4" name="Freeform 318"/>
            <p:cNvSpPr>
              <a:spLocks/>
            </p:cNvSpPr>
            <p:nvPr/>
          </p:nvSpPr>
          <p:spPr bwMode="auto">
            <a:xfrm>
              <a:off x="3773" y="3972"/>
              <a:ext cx="151" cy="74"/>
            </a:xfrm>
            <a:custGeom>
              <a:avLst/>
              <a:gdLst>
                <a:gd name="T0" fmla="*/ 216 w 130"/>
                <a:gd name="T1" fmla="*/ 14 h 64"/>
                <a:gd name="T2" fmla="*/ 210 w 130"/>
                <a:gd name="T3" fmla="*/ 59 h 64"/>
                <a:gd name="T4" fmla="*/ 125 w 130"/>
                <a:gd name="T5" fmla="*/ 108 h 64"/>
                <a:gd name="T6" fmla="*/ 36 w 130"/>
                <a:gd name="T7" fmla="*/ 108 h 64"/>
                <a:gd name="T8" fmla="*/ 8 w 130"/>
                <a:gd name="T9" fmla="*/ 91 h 64"/>
                <a:gd name="T10" fmla="*/ 10 w 130"/>
                <a:gd name="T11" fmla="*/ 61 h 64"/>
                <a:gd name="T12" fmla="*/ 91 w 130"/>
                <a:gd name="T13" fmla="*/ 66 h 64"/>
                <a:gd name="T14" fmla="*/ 161 w 130"/>
                <a:gd name="T15" fmla="*/ 43 h 64"/>
                <a:gd name="T16" fmla="*/ 215 w 130"/>
                <a:gd name="T17" fmla="*/ 1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" h="64">
                  <a:moveTo>
                    <a:pt x="119" y="8"/>
                  </a:moveTo>
                  <a:cubicBezTo>
                    <a:pt x="130" y="9"/>
                    <a:pt x="118" y="29"/>
                    <a:pt x="115" y="33"/>
                  </a:cubicBezTo>
                  <a:cubicBezTo>
                    <a:pt x="103" y="45"/>
                    <a:pt x="86" y="56"/>
                    <a:pt x="69" y="60"/>
                  </a:cubicBezTo>
                  <a:cubicBezTo>
                    <a:pt x="53" y="64"/>
                    <a:pt x="36" y="64"/>
                    <a:pt x="20" y="60"/>
                  </a:cubicBezTo>
                  <a:cubicBezTo>
                    <a:pt x="14" y="59"/>
                    <a:pt x="8" y="57"/>
                    <a:pt x="4" y="51"/>
                  </a:cubicBezTo>
                  <a:cubicBezTo>
                    <a:pt x="1" y="46"/>
                    <a:pt x="0" y="38"/>
                    <a:pt x="6" y="35"/>
                  </a:cubicBezTo>
                  <a:cubicBezTo>
                    <a:pt x="18" y="28"/>
                    <a:pt x="38" y="36"/>
                    <a:pt x="50" y="36"/>
                  </a:cubicBezTo>
                  <a:cubicBezTo>
                    <a:pt x="63" y="36"/>
                    <a:pt x="78" y="31"/>
                    <a:pt x="89" y="24"/>
                  </a:cubicBezTo>
                  <a:cubicBezTo>
                    <a:pt x="95" y="19"/>
                    <a:pt x="109" y="0"/>
                    <a:pt x="118" y="7"/>
                  </a:cubicBezTo>
                </a:path>
              </a:pathLst>
            </a:custGeom>
            <a:solidFill>
              <a:srgbClr val="9E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5" name="Freeform 319"/>
            <p:cNvSpPr>
              <a:spLocks/>
            </p:cNvSpPr>
            <p:nvPr/>
          </p:nvSpPr>
          <p:spPr bwMode="auto">
            <a:xfrm>
              <a:off x="3691" y="3796"/>
              <a:ext cx="47" cy="81"/>
            </a:xfrm>
            <a:custGeom>
              <a:avLst/>
              <a:gdLst>
                <a:gd name="T0" fmla="*/ 71 w 41"/>
                <a:gd name="T1" fmla="*/ 25 h 70"/>
                <a:gd name="T2" fmla="*/ 33 w 41"/>
                <a:gd name="T3" fmla="*/ 16 h 70"/>
                <a:gd name="T4" fmla="*/ 10 w 41"/>
                <a:gd name="T5" fmla="*/ 1 h 70"/>
                <a:gd name="T6" fmla="*/ 3 w 41"/>
                <a:gd name="T7" fmla="*/ 16 h 70"/>
                <a:gd name="T8" fmla="*/ 10 w 41"/>
                <a:gd name="T9" fmla="*/ 57 h 70"/>
                <a:gd name="T10" fmla="*/ 32 w 41"/>
                <a:gd name="T11" fmla="*/ 104 h 70"/>
                <a:gd name="T12" fmla="*/ 45 w 41"/>
                <a:gd name="T13" fmla="*/ 66 h 70"/>
                <a:gd name="T14" fmla="*/ 69 w 41"/>
                <a:gd name="T15" fmla="*/ 36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70">
                  <a:moveTo>
                    <a:pt x="41" y="14"/>
                  </a:moveTo>
                  <a:cubicBezTo>
                    <a:pt x="36" y="17"/>
                    <a:pt x="25" y="11"/>
                    <a:pt x="19" y="9"/>
                  </a:cubicBezTo>
                  <a:cubicBezTo>
                    <a:pt x="15" y="7"/>
                    <a:pt x="11" y="2"/>
                    <a:pt x="6" y="1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4" y="17"/>
                    <a:pt x="5" y="24"/>
                    <a:pt x="6" y="31"/>
                  </a:cubicBezTo>
                  <a:cubicBezTo>
                    <a:pt x="7" y="36"/>
                    <a:pt x="10" y="70"/>
                    <a:pt x="18" y="58"/>
                  </a:cubicBezTo>
                  <a:cubicBezTo>
                    <a:pt x="23" y="52"/>
                    <a:pt x="23" y="43"/>
                    <a:pt x="26" y="36"/>
                  </a:cubicBezTo>
                  <a:cubicBezTo>
                    <a:pt x="30" y="30"/>
                    <a:pt x="35" y="26"/>
                    <a:pt x="39" y="20"/>
                  </a:cubicBezTo>
                </a:path>
              </a:pathLst>
            </a:custGeom>
            <a:solidFill>
              <a:srgbClr val="9E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6" name="Freeform 320"/>
            <p:cNvSpPr>
              <a:spLocks/>
            </p:cNvSpPr>
            <p:nvPr/>
          </p:nvSpPr>
          <p:spPr bwMode="auto">
            <a:xfrm>
              <a:off x="3723" y="3762"/>
              <a:ext cx="96" cy="43"/>
            </a:xfrm>
            <a:custGeom>
              <a:avLst/>
              <a:gdLst>
                <a:gd name="T0" fmla="*/ 142 w 82"/>
                <a:gd name="T1" fmla="*/ 44 h 37"/>
                <a:gd name="T2" fmla="*/ 139 w 82"/>
                <a:gd name="T3" fmla="*/ 3 h 37"/>
                <a:gd name="T4" fmla="*/ 22 w 82"/>
                <a:gd name="T5" fmla="*/ 35 h 37"/>
                <a:gd name="T6" fmla="*/ 34 w 82"/>
                <a:gd name="T7" fmla="*/ 6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37">
                  <a:moveTo>
                    <a:pt x="75" y="24"/>
                  </a:moveTo>
                  <a:cubicBezTo>
                    <a:pt x="78" y="16"/>
                    <a:pt x="82" y="5"/>
                    <a:pt x="74" y="3"/>
                  </a:cubicBezTo>
                  <a:cubicBezTo>
                    <a:pt x="63" y="0"/>
                    <a:pt x="31" y="21"/>
                    <a:pt x="12" y="19"/>
                  </a:cubicBezTo>
                  <a:cubicBezTo>
                    <a:pt x="0" y="17"/>
                    <a:pt x="9" y="28"/>
                    <a:pt x="18" y="3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7" name="Freeform 321"/>
            <p:cNvSpPr>
              <a:spLocks/>
            </p:cNvSpPr>
            <p:nvPr/>
          </p:nvSpPr>
          <p:spPr bwMode="auto">
            <a:xfrm>
              <a:off x="3763" y="3766"/>
              <a:ext cx="51" cy="17"/>
            </a:xfrm>
            <a:custGeom>
              <a:avLst/>
              <a:gdLst>
                <a:gd name="T0" fmla="*/ 71 w 44"/>
                <a:gd name="T1" fmla="*/ 22 h 15"/>
                <a:gd name="T2" fmla="*/ 71 w 44"/>
                <a:gd name="T3" fmla="*/ 3 h 15"/>
                <a:gd name="T4" fmla="*/ 52 w 44"/>
                <a:gd name="T5" fmla="*/ 9 h 15"/>
                <a:gd name="T6" fmla="*/ 0 w 44"/>
                <a:gd name="T7" fmla="*/ 25 h 15"/>
                <a:gd name="T8" fmla="*/ 45 w 44"/>
                <a:gd name="T9" fmla="*/ 18 h 15"/>
                <a:gd name="T10" fmla="*/ 71 w 44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15">
                  <a:moveTo>
                    <a:pt x="40" y="13"/>
                  </a:moveTo>
                  <a:cubicBezTo>
                    <a:pt x="44" y="11"/>
                    <a:pt x="42" y="5"/>
                    <a:pt x="40" y="3"/>
                  </a:cubicBezTo>
                  <a:cubicBezTo>
                    <a:pt x="36" y="0"/>
                    <a:pt x="33" y="3"/>
                    <a:pt x="29" y="5"/>
                  </a:cubicBezTo>
                  <a:cubicBezTo>
                    <a:pt x="20" y="9"/>
                    <a:pt x="8" y="10"/>
                    <a:pt x="0" y="15"/>
                  </a:cubicBezTo>
                  <a:cubicBezTo>
                    <a:pt x="8" y="15"/>
                    <a:pt x="17" y="14"/>
                    <a:pt x="25" y="11"/>
                  </a:cubicBezTo>
                  <a:cubicBezTo>
                    <a:pt x="28" y="9"/>
                    <a:pt x="37" y="4"/>
                    <a:pt x="4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8" name="Freeform 322"/>
            <p:cNvSpPr>
              <a:spLocks/>
            </p:cNvSpPr>
            <p:nvPr/>
          </p:nvSpPr>
          <p:spPr bwMode="auto">
            <a:xfrm>
              <a:off x="3693" y="3790"/>
              <a:ext cx="69" cy="25"/>
            </a:xfrm>
            <a:custGeom>
              <a:avLst/>
              <a:gdLst>
                <a:gd name="T0" fmla="*/ 111 w 59"/>
                <a:gd name="T1" fmla="*/ 42 h 21"/>
                <a:gd name="T2" fmla="*/ 111 w 59"/>
                <a:gd name="T3" fmla="*/ 38 h 21"/>
                <a:gd name="T4" fmla="*/ 50 w 59"/>
                <a:gd name="T5" fmla="*/ 24 h 21"/>
                <a:gd name="T6" fmla="*/ 22 w 59"/>
                <a:gd name="T7" fmla="*/ 12 h 21"/>
                <a:gd name="T8" fmla="*/ 0 w 59"/>
                <a:gd name="T9" fmla="*/ 0 h 21"/>
                <a:gd name="T10" fmla="*/ 29 w 59"/>
                <a:gd name="T11" fmla="*/ 20 h 21"/>
                <a:gd name="T12" fmla="*/ 58 w 59"/>
                <a:gd name="T13" fmla="*/ 36 h 21"/>
                <a:gd name="T14" fmla="*/ 110 w 59"/>
                <a:gd name="T15" fmla="*/ 4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21">
                  <a:moveTo>
                    <a:pt x="59" y="20"/>
                  </a:moveTo>
                  <a:cubicBezTo>
                    <a:pt x="59" y="20"/>
                    <a:pt x="59" y="20"/>
                    <a:pt x="59" y="19"/>
                  </a:cubicBezTo>
                  <a:cubicBezTo>
                    <a:pt x="48" y="20"/>
                    <a:pt x="38" y="16"/>
                    <a:pt x="27" y="12"/>
                  </a:cubicBezTo>
                  <a:cubicBezTo>
                    <a:pt x="22" y="11"/>
                    <a:pt x="17" y="8"/>
                    <a:pt x="12" y="6"/>
                  </a:cubicBezTo>
                  <a:cubicBezTo>
                    <a:pt x="8" y="4"/>
                    <a:pt x="4" y="1"/>
                    <a:pt x="0" y="0"/>
                  </a:cubicBezTo>
                  <a:cubicBezTo>
                    <a:pt x="2" y="6"/>
                    <a:pt x="10" y="8"/>
                    <a:pt x="15" y="10"/>
                  </a:cubicBezTo>
                  <a:cubicBezTo>
                    <a:pt x="20" y="13"/>
                    <a:pt x="26" y="16"/>
                    <a:pt x="32" y="18"/>
                  </a:cubicBezTo>
                  <a:cubicBezTo>
                    <a:pt x="41" y="21"/>
                    <a:pt x="50" y="20"/>
                    <a:pt x="58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9" name="Freeform 323"/>
            <p:cNvSpPr>
              <a:spLocks/>
            </p:cNvSpPr>
            <p:nvPr/>
          </p:nvSpPr>
          <p:spPr bwMode="auto">
            <a:xfrm>
              <a:off x="3751" y="3815"/>
              <a:ext cx="26" cy="78"/>
            </a:xfrm>
            <a:custGeom>
              <a:avLst/>
              <a:gdLst>
                <a:gd name="T0" fmla="*/ 15 w 22"/>
                <a:gd name="T1" fmla="*/ 1 h 68"/>
                <a:gd name="T2" fmla="*/ 11 w 22"/>
                <a:gd name="T3" fmla="*/ 3 h 68"/>
                <a:gd name="T4" fmla="*/ 7 w 22"/>
                <a:gd name="T5" fmla="*/ 15 h 68"/>
                <a:gd name="T6" fmla="*/ 8 w 22"/>
                <a:gd name="T7" fmla="*/ 32 h 68"/>
                <a:gd name="T8" fmla="*/ 18 w 22"/>
                <a:gd name="T9" fmla="*/ 42 h 68"/>
                <a:gd name="T10" fmla="*/ 15 w 22"/>
                <a:gd name="T11" fmla="*/ 52 h 68"/>
                <a:gd name="T12" fmla="*/ 18 w 22"/>
                <a:gd name="T13" fmla="*/ 69 h 68"/>
                <a:gd name="T14" fmla="*/ 30 w 22"/>
                <a:gd name="T15" fmla="*/ 81 h 68"/>
                <a:gd name="T16" fmla="*/ 33 w 22"/>
                <a:gd name="T17" fmla="*/ 96 h 68"/>
                <a:gd name="T18" fmla="*/ 44 w 22"/>
                <a:gd name="T19" fmla="*/ 117 h 68"/>
                <a:gd name="T20" fmla="*/ 30 w 22"/>
                <a:gd name="T21" fmla="*/ 86 h 68"/>
                <a:gd name="T22" fmla="*/ 21 w 22"/>
                <a:gd name="T23" fmla="*/ 75 h 68"/>
                <a:gd name="T24" fmla="*/ 13 w 22"/>
                <a:gd name="T25" fmla="*/ 60 h 68"/>
                <a:gd name="T26" fmla="*/ 13 w 22"/>
                <a:gd name="T27" fmla="*/ 47 h 68"/>
                <a:gd name="T28" fmla="*/ 2 w 22"/>
                <a:gd name="T29" fmla="*/ 32 h 68"/>
                <a:gd name="T30" fmla="*/ 2 w 22"/>
                <a:gd name="T31" fmla="*/ 15 h 68"/>
                <a:gd name="T32" fmla="*/ 13 w 22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68">
                  <a:moveTo>
                    <a:pt x="8" y="1"/>
                  </a:moveTo>
                  <a:cubicBezTo>
                    <a:pt x="9" y="0"/>
                    <a:pt x="7" y="2"/>
                    <a:pt x="6" y="3"/>
                  </a:cubicBezTo>
                  <a:cubicBezTo>
                    <a:pt x="5" y="5"/>
                    <a:pt x="3" y="7"/>
                    <a:pt x="3" y="9"/>
                  </a:cubicBezTo>
                  <a:cubicBezTo>
                    <a:pt x="2" y="12"/>
                    <a:pt x="3" y="16"/>
                    <a:pt x="4" y="18"/>
                  </a:cubicBezTo>
                  <a:cubicBezTo>
                    <a:pt x="5" y="21"/>
                    <a:pt x="8" y="21"/>
                    <a:pt x="9" y="24"/>
                  </a:cubicBezTo>
                  <a:cubicBezTo>
                    <a:pt x="10" y="25"/>
                    <a:pt x="9" y="28"/>
                    <a:pt x="8" y="30"/>
                  </a:cubicBezTo>
                  <a:cubicBezTo>
                    <a:pt x="8" y="33"/>
                    <a:pt x="8" y="36"/>
                    <a:pt x="9" y="39"/>
                  </a:cubicBezTo>
                  <a:cubicBezTo>
                    <a:pt x="11" y="42"/>
                    <a:pt x="13" y="44"/>
                    <a:pt x="15" y="47"/>
                  </a:cubicBezTo>
                  <a:cubicBezTo>
                    <a:pt x="17" y="50"/>
                    <a:pt x="16" y="53"/>
                    <a:pt x="17" y="56"/>
                  </a:cubicBezTo>
                  <a:cubicBezTo>
                    <a:pt x="17" y="60"/>
                    <a:pt x="20" y="64"/>
                    <a:pt x="22" y="68"/>
                  </a:cubicBezTo>
                  <a:cubicBezTo>
                    <a:pt x="16" y="63"/>
                    <a:pt x="16" y="58"/>
                    <a:pt x="15" y="50"/>
                  </a:cubicBezTo>
                  <a:cubicBezTo>
                    <a:pt x="14" y="47"/>
                    <a:pt x="13" y="46"/>
                    <a:pt x="11" y="44"/>
                  </a:cubicBezTo>
                  <a:cubicBezTo>
                    <a:pt x="8" y="41"/>
                    <a:pt x="8" y="38"/>
                    <a:pt x="7" y="34"/>
                  </a:cubicBezTo>
                  <a:cubicBezTo>
                    <a:pt x="7" y="32"/>
                    <a:pt x="8" y="29"/>
                    <a:pt x="7" y="27"/>
                  </a:cubicBezTo>
                  <a:cubicBezTo>
                    <a:pt x="7" y="23"/>
                    <a:pt x="3" y="21"/>
                    <a:pt x="2" y="18"/>
                  </a:cubicBezTo>
                  <a:cubicBezTo>
                    <a:pt x="0" y="15"/>
                    <a:pt x="1" y="12"/>
                    <a:pt x="2" y="9"/>
                  </a:cubicBezTo>
                  <a:cubicBezTo>
                    <a:pt x="3" y="6"/>
                    <a:pt x="7" y="4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0" name="Freeform 324"/>
            <p:cNvSpPr>
              <a:spLocks/>
            </p:cNvSpPr>
            <p:nvPr/>
          </p:nvSpPr>
          <p:spPr bwMode="auto">
            <a:xfrm>
              <a:off x="3778" y="3907"/>
              <a:ext cx="38" cy="62"/>
            </a:xfrm>
            <a:custGeom>
              <a:avLst/>
              <a:gdLst>
                <a:gd name="T0" fmla="*/ 8 w 33"/>
                <a:gd name="T1" fmla="*/ 0 h 53"/>
                <a:gd name="T2" fmla="*/ 10 w 33"/>
                <a:gd name="T3" fmla="*/ 19 h 53"/>
                <a:gd name="T4" fmla="*/ 18 w 33"/>
                <a:gd name="T5" fmla="*/ 29 h 53"/>
                <a:gd name="T6" fmla="*/ 12 w 33"/>
                <a:gd name="T7" fmla="*/ 47 h 53"/>
                <a:gd name="T8" fmla="*/ 14 w 33"/>
                <a:gd name="T9" fmla="*/ 66 h 53"/>
                <a:gd name="T10" fmla="*/ 32 w 33"/>
                <a:gd name="T11" fmla="*/ 85 h 53"/>
                <a:gd name="T12" fmla="*/ 59 w 33"/>
                <a:gd name="T13" fmla="*/ 91 h 53"/>
                <a:gd name="T14" fmla="*/ 32 w 33"/>
                <a:gd name="T15" fmla="*/ 87 h 53"/>
                <a:gd name="T16" fmla="*/ 9 w 33"/>
                <a:gd name="T17" fmla="*/ 67 h 53"/>
                <a:gd name="T18" fmla="*/ 10 w 33"/>
                <a:gd name="T19" fmla="*/ 48 h 53"/>
                <a:gd name="T20" fmla="*/ 14 w 33"/>
                <a:gd name="T21" fmla="*/ 32 h 53"/>
                <a:gd name="T22" fmla="*/ 3 w 33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53">
                  <a:moveTo>
                    <a:pt x="4" y="0"/>
                  </a:moveTo>
                  <a:cubicBezTo>
                    <a:pt x="3" y="3"/>
                    <a:pt x="4" y="7"/>
                    <a:pt x="6" y="10"/>
                  </a:cubicBezTo>
                  <a:cubicBezTo>
                    <a:pt x="7" y="12"/>
                    <a:pt x="10" y="13"/>
                    <a:pt x="10" y="15"/>
                  </a:cubicBezTo>
                  <a:cubicBezTo>
                    <a:pt x="10" y="18"/>
                    <a:pt x="8" y="22"/>
                    <a:pt x="7" y="25"/>
                  </a:cubicBezTo>
                  <a:cubicBezTo>
                    <a:pt x="7" y="28"/>
                    <a:pt x="7" y="32"/>
                    <a:pt x="8" y="35"/>
                  </a:cubicBezTo>
                  <a:cubicBezTo>
                    <a:pt x="9" y="40"/>
                    <a:pt x="15" y="41"/>
                    <a:pt x="18" y="45"/>
                  </a:cubicBezTo>
                  <a:cubicBezTo>
                    <a:pt x="23" y="49"/>
                    <a:pt x="27" y="50"/>
                    <a:pt x="33" y="49"/>
                  </a:cubicBezTo>
                  <a:cubicBezTo>
                    <a:pt x="27" y="53"/>
                    <a:pt x="23" y="51"/>
                    <a:pt x="18" y="46"/>
                  </a:cubicBezTo>
                  <a:cubicBezTo>
                    <a:pt x="15" y="43"/>
                    <a:pt x="6" y="41"/>
                    <a:pt x="5" y="36"/>
                  </a:cubicBezTo>
                  <a:cubicBezTo>
                    <a:pt x="4" y="33"/>
                    <a:pt x="5" y="29"/>
                    <a:pt x="6" y="26"/>
                  </a:cubicBezTo>
                  <a:cubicBezTo>
                    <a:pt x="6" y="23"/>
                    <a:pt x="9" y="20"/>
                    <a:pt x="8" y="17"/>
                  </a:cubicBezTo>
                  <a:cubicBezTo>
                    <a:pt x="8" y="11"/>
                    <a:pt x="0" y="8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1" name="Freeform 325"/>
            <p:cNvSpPr>
              <a:spLocks/>
            </p:cNvSpPr>
            <p:nvPr/>
          </p:nvSpPr>
          <p:spPr bwMode="auto">
            <a:xfrm>
              <a:off x="3834" y="3881"/>
              <a:ext cx="44" cy="83"/>
            </a:xfrm>
            <a:custGeom>
              <a:avLst/>
              <a:gdLst>
                <a:gd name="T0" fmla="*/ 0 w 38"/>
                <a:gd name="T1" fmla="*/ 122 h 72"/>
                <a:gd name="T2" fmla="*/ 36 w 38"/>
                <a:gd name="T3" fmla="*/ 119 h 72"/>
                <a:gd name="T4" fmla="*/ 59 w 38"/>
                <a:gd name="T5" fmla="*/ 103 h 72"/>
                <a:gd name="T6" fmla="*/ 58 w 38"/>
                <a:gd name="T7" fmla="*/ 60 h 72"/>
                <a:gd name="T8" fmla="*/ 47 w 38"/>
                <a:gd name="T9" fmla="*/ 48 h 72"/>
                <a:gd name="T10" fmla="*/ 47 w 38"/>
                <a:gd name="T11" fmla="*/ 27 h 72"/>
                <a:gd name="T12" fmla="*/ 32 w 38"/>
                <a:gd name="T13" fmla="*/ 0 h 72"/>
                <a:gd name="T14" fmla="*/ 50 w 38"/>
                <a:gd name="T15" fmla="*/ 31 h 72"/>
                <a:gd name="T16" fmla="*/ 50 w 38"/>
                <a:gd name="T17" fmla="*/ 48 h 72"/>
                <a:gd name="T18" fmla="*/ 60 w 38"/>
                <a:gd name="T19" fmla="*/ 67 h 72"/>
                <a:gd name="T20" fmla="*/ 57 w 38"/>
                <a:gd name="T21" fmla="*/ 110 h 72"/>
                <a:gd name="T22" fmla="*/ 9 w 38"/>
                <a:gd name="T23" fmla="*/ 122 h 72"/>
                <a:gd name="T24" fmla="*/ 2 w 38"/>
                <a:gd name="T25" fmla="*/ 12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72">
                  <a:moveTo>
                    <a:pt x="0" y="69"/>
                  </a:moveTo>
                  <a:cubicBezTo>
                    <a:pt x="4" y="72"/>
                    <a:pt x="15" y="68"/>
                    <a:pt x="20" y="67"/>
                  </a:cubicBezTo>
                  <a:cubicBezTo>
                    <a:pt x="24" y="65"/>
                    <a:pt x="30" y="63"/>
                    <a:pt x="33" y="58"/>
                  </a:cubicBezTo>
                  <a:cubicBezTo>
                    <a:pt x="37" y="52"/>
                    <a:pt x="38" y="40"/>
                    <a:pt x="32" y="34"/>
                  </a:cubicBezTo>
                  <a:cubicBezTo>
                    <a:pt x="30" y="31"/>
                    <a:pt x="27" y="31"/>
                    <a:pt x="26" y="27"/>
                  </a:cubicBezTo>
                  <a:cubicBezTo>
                    <a:pt x="26" y="23"/>
                    <a:pt x="27" y="19"/>
                    <a:pt x="26" y="15"/>
                  </a:cubicBezTo>
                  <a:cubicBezTo>
                    <a:pt x="24" y="10"/>
                    <a:pt x="16" y="5"/>
                    <a:pt x="18" y="0"/>
                  </a:cubicBezTo>
                  <a:cubicBezTo>
                    <a:pt x="20" y="6"/>
                    <a:pt x="27" y="10"/>
                    <a:pt x="28" y="17"/>
                  </a:cubicBezTo>
                  <a:cubicBezTo>
                    <a:pt x="28" y="21"/>
                    <a:pt x="27" y="24"/>
                    <a:pt x="28" y="27"/>
                  </a:cubicBezTo>
                  <a:cubicBezTo>
                    <a:pt x="29" y="31"/>
                    <a:pt x="32" y="33"/>
                    <a:pt x="34" y="37"/>
                  </a:cubicBezTo>
                  <a:cubicBezTo>
                    <a:pt x="38" y="44"/>
                    <a:pt x="36" y="55"/>
                    <a:pt x="31" y="62"/>
                  </a:cubicBezTo>
                  <a:cubicBezTo>
                    <a:pt x="26" y="69"/>
                    <a:pt x="13" y="66"/>
                    <a:pt x="5" y="69"/>
                  </a:cubicBezTo>
                  <a:cubicBezTo>
                    <a:pt x="4" y="69"/>
                    <a:pt x="3" y="69"/>
                    <a:pt x="2" y="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2" name="Freeform 326"/>
            <p:cNvSpPr>
              <a:spLocks/>
            </p:cNvSpPr>
            <p:nvPr/>
          </p:nvSpPr>
          <p:spPr bwMode="auto">
            <a:xfrm>
              <a:off x="3311" y="2190"/>
              <a:ext cx="690" cy="1643"/>
            </a:xfrm>
            <a:custGeom>
              <a:avLst/>
              <a:gdLst>
                <a:gd name="T0" fmla="*/ 109 w 594"/>
                <a:gd name="T1" fmla="*/ 0 h 1417"/>
                <a:gd name="T2" fmla="*/ 957 w 594"/>
                <a:gd name="T3" fmla="*/ 0 h 1417"/>
                <a:gd name="T4" fmla="*/ 969 w 594"/>
                <a:gd name="T5" fmla="*/ 49 h 1417"/>
                <a:gd name="T6" fmla="*/ 991 w 594"/>
                <a:gd name="T7" fmla="*/ 955 h 1417"/>
                <a:gd name="T8" fmla="*/ 977 w 594"/>
                <a:gd name="T9" fmla="*/ 1173 h 1417"/>
                <a:gd name="T10" fmla="*/ 950 w 594"/>
                <a:gd name="T11" fmla="*/ 1437 h 1417"/>
                <a:gd name="T12" fmla="*/ 853 w 594"/>
                <a:gd name="T13" fmla="*/ 2452 h 1417"/>
                <a:gd name="T14" fmla="*/ 565 w 594"/>
                <a:gd name="T15" fmla="*/ 2445 h 1417"/>
                <a:gd name="T16" fmla="*/ 565 w 594"/>
                <a:gd name="T17" fmla="*/ 1682 h 1417"/>
                <a:gd name="T18" fmla="*/ 540 w 594"/>
                <a:gd name="T19" fmla="*/ 1322 h 1417"/>
                <a:gd name="T20" fmla="*/ 520 w 594"/>
                <a:gd name="T21" fmla="*/ 892 h 1417"/>
                <a:gd name="T22" fmla="*/ 493 w 594"/>
                <a:gd name="T23" fmla="*/ 1360 h 1417"/>
                <a:gd name="T24" fmla="*/ 474 w 594"/>
                <a:gd name="T25" fmla="*/ 1672 h 1417"/>
                <a:gd name="T26" fmla="*/ 459 w 594"/>
                <a:gd name="T27" fmla="*/ 2450 h 1417"/>
                <a:gd name="T28" fmla="*/ 159 w 594"/>
                <a:gd name="T29" fmla="*/ 2471 h 1417"/>
                <a:gd name="T30" fmla="*/ 91 w 594"/>
                <a:gd name="T31" fmla="*/ 1553 h 1417"/>
                <a:gd name="T32" fmla="*/ 77 w 594"/>
                <a:gd name="T33" fmla="*/ 1303 h 1417"/>
                <a:gd name="T34" fmla="*/ 69 w 594"/>
                <a:gd name="T35" fmla="*/ 1078 h 1417"/>
                <a:gd name="T36" fmla="*/ 94 w 594"/>
                <a:gd name="T37" fmla="*/ 70 h 1417"/>
                <a:gd name="T38" fmla="*/ 109 w 594"/>
                <a:gd name="T39" fmla="*/ 0 h 1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4" h="1417">
                  <a:moveTo>
                    <a:pt x="60" y="0"/>
                  </a:moveTo>
                  <a:cubicBezTo>
                    <a:pt x="60" y="0"/>
                    <a:pt x="323" y="62"/>
                    <a:pt x="525" y="0"/>
                  </a:cubicBezTo>
                  <a:cubicBezTo>
                    <a:pt x="532" y="27"/>
                    <a:pt x="532" y="27"/>
                    <a:pt x="532" y="27"/>
                  </a:cubicBezTo>
                  <a:cubicBezTo>
                    <a:pt x="532" y="27"/>
                    <a:pt x="594" y="229"/>
                    <a:pt x="544" y="529"/>
                  </a:cubicBezTo>
                  <a:cubicBezTo>
                    <a:pt x="536" y="577"/>
                    <a:pt x="540" y="613"/>
                    <a:pt x="536" y="649"/>
                  </a:cubicBezTo>
                  <a:cubicBezTo>
                    <a:pt x="532" y="685"/>
                    <a:pt x="532" y="763"/>
                    <a:pt x="522" y="795"/>
                  </a:cubicBezTo>
                  <a:cubicBezTo>
                    <a:pt x="512" y="827"/>
                    <a:pt x="565" y="1286"/>
                    <a:pt x="468" y="1357"/>
                  </a:cubicBezTo>
                  <a:cubicBezTo>
                    <a:pt x="438" y="1379"/>
                    <a:pt x="326" y="1405"/>
                    <a:pt x="310" y="1353"/>
                  </a:cubicBezTo>
                  <a:cubicBezTo>
                    <a:pt x="294" y="1301"/>
                    <a:pt x="306" y="989"/>
                    <a:pt x="310" y="931"/>
                  </a:cubicBezTo>
                  <a:cubicBezTo>
                    <a:pt x="314" y="873"/>
                    <a:pt x="296" y="777"/>
                    <a:pt x="296" y="731"/>
                  </a:cubicBezTo>
                  <a:cubicBezTo>
                    <a:pt x="296" y="685"/>
                    <a:pt x="286" y="493"/>
                    <a:pt x="286" y="493"/>
                  </a:cubicBezTo>
                  <a:cubicBezTo>
                    <a:pt x="270" y="753"/>
                    <a:pt x="270" y="753"/>
                    <a:pt x="270" y="753"/>
                  </a:cubicBezTo>
                  <a:cubicBezTo>
                    <a:pt x="270" y="753"/>
                    <a:pt x="256" y="885"/>
                    <a:pt x="260" y="925"/>
                  </a:cubicBezTo>
                  <a:cubicBezTo>
                    <a:pt x="264" y="965"/>
                    <a:pt x="302" y="1293"/>
                    <a:pt x="252" y="1355"/>
                  </a:cubicBezTo>
                  <a:cubicBezTo>
                    <a:pt x="202" y="1417"/>
                    <a:pt x="129" y="1392"/>
                    <a:pt x="88" y="1367"/>
                  </a:cubicBezTo>
                  <a:cubicBezTo>
                    <a:pt x="30" y="1331"/>
                    <a:pt x="45" y="999"/>
                    <a:pt x="50" y="859"/>
                  </a:cubicBezTo>
                  <a:cubicBezTo>
                    <a:pt x="52" y="803"/>
                    <a:pt x="42" y="749"/>
                    <a:pt x="42" y="721"/>
                  </a:cubicBezTo>
                  <a:cubicBezTo>
                    <a:pt x="42" y="693"/>
                    <a:pt x="44" y="635"/>
                    <a:pt x="38" y="597"/>
                  </a:cubicBezTo>
                  <a:cubicBezTo>
                    <a:pt x="32" y="559"/>
                    <a:pt x="0" y="263"/>
                    <a:pt x="52" y="3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CB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3" name="Freeform 327"/>
            <p:cNvSpPr>
              <a:spLocks/>
            </p:cNvSpPr>
            <p:nvPr/>
          </p:nvSpPr>
          <p:spPr bwMode="auto">
            <a:xfrm>
              <a:off x="3311" y="2190"/>
              <a:ext cx="690" cy="1643"/>
            </a:xfrm>
            <a:custGeom>
              <a:avLst/>
              <a:gdLst>
                <a:gd name="T0" fmla="*/ 109 w 594"/>
                <a:gd name="T1" fmla="*/ 0 h 1417"/>
                <a:gd name="T2" fmla="*/ 957 w 594"/>
                <a:gd name="T3" fmla="*/ 0 h 1417"/>
                <a:gd name="T4" fmla="*/ 969 w 594"/>
                <a:gd name="T5" fmla="*/ 49 h 1417"/>
                <a:gd name="T6" fmla="*/ 991 w 594"/>
                <a:gd name="T7" fmla="*/ 955 h 1417"/>
                <a:gd name="T8" fmla="*/ 977 w 594"/>
                <a:gd name="T9" fmla="*/ 1173 h 1417"/>
                <a:gd name="T10" fmla="*/ 950 w 594"/>
                <a:gd name="T11" fmla="*/ 1437 h 1417"/>
                <a:gd name="T12" fmla="*/ 853 w 594"/>
                <a:gd name="T13" fmla="*/ 2452 h 1417"/>
                <a:gd name="T14" fmla="*/ 565 w 594"/>
                <a:gd name="T15" fmla="*/ 2445 h 1417"/>
                <a:gd name="T16" fmla="*/ 565 w 594"/>
                <a:gd name="T17" fmla="*/ 1682 h 1417"/>
                <a:gd name="T18" fmla="*/ 540 w 594"/>
                <a:gd name="T19" fmla="*/ 1322 h 1417"/>
                <a:gd name="T20" fmla="*/ 520 w 594"/>
                <a:gd name="T21" fmla="*/ 892 h 1417"/>
                <a:gd name="T22" fmla="*/ 493 w 594"/>
                <a:gd name="T23" fmla="*/ 1360 h 1417"/>
                <a:gd name="T24" fmla="*/ 474 w 594"/>
                <a:gd name="T25" fmla="*/ 1672 h 1417"/>
                <a:gd name="T26" fmla="*/ 459 w 594"/>
                <a:gd name="T27" fmla="*/ 2450 h 1417"/>
                <a:gd name="T28" fmla="*/ 159 w 594"/>
                <a:gd name="T29" fmla="*/ 2471 h 1417"/>
                <a:gd name="T30" fmla="*/ 91 w 594"/>
                <a:gd name="T31" fmla="*/ 1553 h 1417"/>
                <a:gd name="T32" fmla="*/ 77 w 594"/>
                <a:gd name="T33" fmla="*/ 1303 h 1417"/>
                <a:gd name="T34" fmla="*/ 69 w 594"/>
                <a:gd name="T35" fmla="*/ 1078 h 1417"/>
                <a:gd name="T36" fmla="*/ 94 w 594"/>
                <a:gd name="T37" fmla="*/ 70 h 1417"/>
                <a:gd name="T38" fmla="*/ 109 w 594"/>
                <a:gd name="T39" fmla="*/ 0 h 1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4" h="1417">
                  <a:moveTo>
                    <a:pt x="60" y="0"/>
                  </a:moveTo>
                  <a:cubicBezTo>
                    <a:pt x="60" y="0"/>
                    <a:pt x="323" y="62"/>
                    <a:pt x="525" y="0"/>
                  </a:cubicBezTo>
                  <a:cubicBezTo>
                    <a:pt x="532" y="27"/>
                    <a:pt x="532" y="27"/>
                    <a:pt x="532" y="27"/>
                  </a:cubicBezTo>
                  <a:cubicBezTo>
                    <a:pt x="532" y="27"/>
                    <a:pt x="594" y="229"/>
                    <a:pt x="544" y="529"/>
                  </a:cubicBezTo>
                  <a:cubicBezTo>
                    <a:pt x="536" y="577"/>
                    <a:pt x="540" y="613"/>
                    <a:pt x="536" y="649"/>
                  </a:cubicBezTo>
                  <a:cubicBezTo>
                    <a:pt x="532" y="685"/>
                    <a:pt x="532" y="763"/>
                    <a:pt x="522" y="795"/>
                  </a:cubicBezTo>
                  <a:cubicBezTo>
                    <a:pt x="512" y="827"/>
                    <a:pt x="565" y="1286"/>
                    <a:pt x="468" y="1357"/>
                  </a:cubicBezTo>
                  <a:cubicBezTo>
                    <a:pt x="438" y="1379"/>
                    <a:pt x="326" y="1405"/>
                    <a:pt x="310" y="1353"/>
                  </a:cubicBezTo>
                  <a:cubicBezTo>
                    <a:pt x="294" y="1301"/>
                    <a:pt x="306" y="989"/>
                    <a:pt x="310" y="931"/>
                  </a:cubicBezTo>
                  <a:cubicBezTo>
                    <a:pt x="314" y="873"/>
                    <a:pt x="296" y="777"/>
                    <a:pt x="296" y="731"/>
                  </a:cubicBezTo>
                  <a:cubicBezTo>
                    <a:pt x="296" y="685"/>
                    <a:pt x="286" y="493"/>
                    <a:pt x="286" y="493"/>
                  </a:cubicBezTo>
                  <a:cubicBezTo>
                    <a:pt x="270" y="753"/>
                    <a:pt x="270" y="753"/>
                    <a:pt x="270" y="753"/>
                  </a:cubicBezTo>
                  <a:cubicBezTo>
                    <a:pt x="270" y="753"/>
                    <a:pt x="256" y="885"/>
                    <a:pt x="260" y="925"/>
                  </a:cubicBezTo>
                  <a:cubicBezTo>
                    <a:pt x="264" y="965"/>
                    <a:pt x="302" y="1293"/>
                    <a:pt x="252" y="1355"/>
                  </a:cubicBezTo>
                  <a:cubicBezTo>
                    <a:pt x="202" y="1417"/>
                    <a:pt x="129" y="1392"/>
                    <a:pt x="88" y="1367"/>
                  </a:cubicBezTo>
                  <a:cubicBezTo>
                    <a:pt x="30" y="1331"/>
                    <a:pt x="45" y="999"/>
                    <a:pt x="50" y="859"/>
                  </a:cubicBezTo>
                  <a:cubicBezTo>
                    <a:pt x="52" y="803"/>
                    <a:pt x="42" y="749"/>
                    <a:pt x="42" y="721"/>
                  </a:cubicBezTo>
                  <a:cubicBezTo>
                    <a:pt x="42" y="693"/>
                    <a:pt x="44" y="635"/>
                    <a:pt x="38" y="597"/>
                  </a:cubicBezTo>
                  <a:cubicBezTo>
                    <a:pt x="32" y="559"/>
                    <a:pt x="0" y="263"/>
                    <a:pt x="52" y="39"/>
                  </a:cubicBezTo>
                  <a:lnTo>
                    <a:pt x="60" y="0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4" name="Freeform 328"/>
            <p:cNvSpPr>
              <a:spLocks/>
            </p:cNvSpPr>
            <p:nvPr/>
          </p:nvSpPr>
          <p:spPr bwMode="auto">
            <a:xfrm>
              <a:off x="3587" y="2730"/>
              <a:ext cx="105" cy="40"/>
            </a:xfrm>
            <a:custGeom>
              <a:avLst/>
              <a:gdLst>
                <a:gd name="T0" fmla="*/ 0 w 90"/>
                <a:gd name="T1" fmla="*/ 0 h 34"/>
                <a:gd name="T2" fmla="*/ 168 w 90"/>
                <a:gd name="T3" fmla="*/ 9 h 34"/>
                <a:gd name="T4" fmla="*/ 29 w 90"/>
                <a:gd name="T5" fmla="*/ 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34">
                  <a:moveTo>
                    <a:pt x="0" y="0"/>
                  </a:moveTo>
                  <a:cubicBezTo>
                    <a:pt x="23" y="18"/>
                    <a:pt x="68" y="34"/>
                    <a:pt x="90" y="5"/>
                  </a:cubicBezTo>
                  <a:cubicBezTo>
                    <a:pt x="70" y="7"/>
                    <a:pt x="30" y="22"/>
                    <a:pt x="15" y="2"/>
                  </a:cubicBezTo>
                </a:path>
              </a:pathLst>
            </a:custGeom>
            <a:solidFill>
              <a:srgbClr val="A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5" name="Freeform 329"/>
            <p:cNvSpPr>
              <a:spLocks/>
            </p:cNvSpPr>
            <p:nvPr/>
          </p:nvSpPr>
          <p:spPr bwMode="auto">
            <a:xfrm>
              <a:off x="3388" y="3176"/>
              <a:ext cx="160" cy="147"/>
            </a:xfrm>
            <a:custGeom>
              <a:avLst/>
              <a:gdLst>
                <a:gd name="T0" fmla="*/ 1 w 138"/>
                <a:gd name="T1" fmla="*/ 0 h 127"/>
                <a:gd name="T2" fmla="*/ 60 w 138"/>
                <a:gd name="T3" fmla="*/ 68 h 127"/>
                <a:gd name="T4" fmla="*/ 140 w 138"/>
                <a:gd name="T5" fmla="*/ 68 h 127"/>
                <a:gd name="T6" fmla="*/ 199 w 138"/>
                <a:gd name="T7" fmla="*/ 130 h 127"/>
                <a:gd name="T8" fmla="*/ 250 w 138"/>
                <a:gd name="T9" fmla="*/ 227 h 127"/>
                <a:gd name="T10" fmla="*/ 137 w 138"/>
                <a:gd name="T11" fmla="*/ 117 h 127"/>
                <a:gd name="T12" fmla="*/ 1 w 138"/>
                <a:gd name="T13" fmla="*/ 23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127">
                  <a:moveTo>
                    <a:pt x="1" y="0"/>
                  </a:moveTo>
                  <a:cubicBezTo>
                    <a:pt x="6" y="15"/>
                    <a:pt x="18" y="32"/>
                    <a:pt x="34" y="38"/>
                  </a:cubicBezTo>
                  <a:cubicBezTo>
                    <a:pt x="49" y="43"/>
                    <a:pt x="65" y="34"/>
                    <a:pt x="78" y="38"/>
                  </a:cubicBezTo>
                  <a:cubicBezTo>
                    <a:pt x="95" y="42"/>
                    <a:pt x="103" y="59"/>
                    <a:pt x="110" y="73"/>
                  </a:cubicBezTo>
                  <a:cubicBezTo>
                    <a:pt x="118" y="91"/>
                    <a:pt x="131" y="108"/>
                    <a:pt x="138" y="126"/>
                  </a:cubicBezTo>
                  <a:cubicBezTo>
                    <a:pt x="113" y="127"/>
                    <a:pt x="101" y="74"/>
                    <a:pt x="76" y="65"/>
                  </a:cubicBezTo>
                  <a:cubicBezTo>
                    <a:pt x="50" y="55"/>
                    <a:pt x="0" y="53"/>
                    <a:pt x="1" y="13"/>
                  </a:cubicBezTo>
                </a:path>
              </a:pathLst>
            </a:custGeom>
            <a:solidFill>
              <a:srgbClr val="A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6" name="Freeform 330"/>
            <p:cNvSpPr>
              <a:spLocks/>
            </p:cNvSpPr>
            <p:nvPr/>
          </p:nvSpPr>
          <p:spPr bwMode="auto">
            <a:xfrm>
              <a:off x="3783" y="3152"/>
              <a:ext cx="118" cy="162"/>
            </a:xfrm>
            <a:custGeom>
              <a:avLst/>
              <a:gdLst>
                <a:gd name="T0" fmla="*/ 169 w 102"/>
                <a:gd name="T1" fmla="*/ 0 h 139"/>
                <a:gd name="T2" fmla="*/ 117 w 102"/>
                <a:gd name="T3" fmla="*/ 77 h 139"/>
                <a:gd name="T4" fmla="*/ 57 w 102"/>
                <a:gd name="T5" fmla="*/ 97 h 139"/>
                <a:gd name="T6" fmla="*/ 0 w 102"/>
                <a:gd name="T7" fmla="*/ 256 h 139"/>
                <a:gd name="T8" fmla="*/ 104 w 102"/>
                <a:gd name="T9" fmla="*/ 122 h 139"/>
                <a:gd name="T10" fmla="*/ 162 w 102"/>
                <a:gd name="T11" fmla="*/ 12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139">
                  <a:moveTo>
                    <a:pt x="94" y="0"/>
                  </a:moveTo>
                  <a:cubicBezTo>
                    <a:pt x="88" y="17"/>
                    <a:pt x="81" y="33"/>
                    <a:pt x="65" y="42"/>
                  </a:cubicBezTo>
                  <a:cubicBezTo>
                    <a:pt x="55" y="48"/>
                    <a:pt x="41" y="46"/>
                    <a:pt x="31" y="52"/>
                  </a:cubicBezTo>
                  <a:cubicBezTo>
                    <a:pt x="2" y="69"/>
                    <a:pt x="9" y="112"/>
                    <a:pt x="0" y="139"/>
                  </a:cubicBezTo>
                  <a:cubicBezTo>
                    <a:pt x="9" y="100"/>
                    <a:pt x="27" y="85"/>
                    <a:pt x="58" y="66"/>
                  </a:cubicBezTo>
                  <a:cubicBezTo>
                    <a:pt x="74" y="56"/>
                    <a:pt x="102" y="29"/>
                    <a:pt x="91" y="7"/>
                  </a:cubicBezTo>
                </a:path>
              </a:pathLst>
            </a:custGeom>
            <a:solidFill>
              <a:srgbClr val="A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7" name="Freeform 331"/>
            <p:cNvSpPr>
              <a:spLocks/>
            </p:cNvSpPr>
            <p:nvPr/>
          </p:nvSpPr>
          <p:spPr bwMode="auto">
            <a:xfrm>
              <a:off x="3377" y="3675"/>
              <a:ext cx="131" cy="106"/>
            </a:xfrm>
            <a:custGeom>
              <a:avLst/>
              <a:gdLst>
                <a:gd name="T0" fmla="*/ 19 w 113"/>
                <a:gd name="T1" fmla="*/ 0 h 91"/>
                <a:gd name="T2" fmla="*/ 204 w 113"/>
                <a:gd name="T3" fmla="*/ 167 h 91"/>
                <a:gd name="T4" fmla="*/ 22 w 113"/>
                <a:gd name="T5" fmla="*/ 3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91">
                  <a:moveTo>
                    <a:pt x="10" y="0"/>
                  </a:moveTo>
                  <a:cubicBezTo>
                    <a:pt x="0" y="68"/>
                    <a:pt x="61" y="85"/>
                    <a:pt x="113" y="91"/>
                  </a:cubicBezTo>
                  <a:cubicBezTo>
                    <a:pt x="72" y="90"/>
                    <a:pt x="26" y="53"/>
                    <a:pt x="12" y="17"/>
                  </a:cubicBezTo>
                </a:path>
              </a:pathLst>
            </a:custGeom>
            <a:solidFill>
              <a:srgbClr val="A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8" name="Freeform 332"/>
            <p:cNvSpPr>
              <a:spLocks/>
            </p:cNvSpPr>
            <p:nvPr/>
          </p:nvSpPr>
          <p:spPr bwMode="auto">
            <a:xfrm>
              <a:off x="3727" y="3637"/>
              <a:ext cx="167" cy="149"/>
            </a:xfrm>
            <a:custGeom>
              <a:avLst/>
              <a:gdLst>
                <a:gd name="T0" fmla="*/ 0 w 144"/>
                <a:gd name="T1" fmla="*/ 201 h 128"/>
                <a:gd name="T2" fmla="*/ 174 w 144"/>
                <a:gd name="T3" fmla="*/ 175 h 128"/>
                <a:gd name="T4" fmla="*/ 261 w 144"/>
                <a:gd name="T5" fmla="*/ 0 h 128"/>
                <a:gd name="T6" fmla="*/ 10 w 144"/>
                <a:gd name="T7" fmla="*/ 208 h 1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28">
                  <a:moveTo>
                    <a:pt x="0" y="110"/>
                  </a:moveTo>
                  <a:cubicBezTo>
                    <a:pt x="23" y="128"/>
                    <a:pt x="74" y="113"/>
                    <a:pt x="96" y="95"/>
                  </a:cubicBezTo>
                  <a:cubicBezTo>
                    <a:pt x="124" y="71"/>
                    <a:pt x="133" y="33"/>
                    <a:pt x="144" y="0"/>
                  </a:cubicBezTo>
                  <a:cubicBezTo>
                    <a:pt x="120" y="57"/>
                    <a:pt x="77" y="120"/>
                    <a:pt x="6" y="113"/>
                  </a:cubicBezTo>
                </a:path>
              </a:pathLst>
            </a:custGeom>
            <a:solidFill>
              <a:srgbClr val="A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9" name="Freeform 333"/>
            <p:cNvSpPr>
              <a:spLocks/>
            </p:cNvSpPr>
            <p:nvPr/>
          </p:nvSpPr>
          <p:spPr bwMode="auto">
            <a:xfrm>
              <a:off x="3385" y="3671"/>
              <a:ext cx="96" cy="104"/>
            </a:xfrm>
            <a:custGeom>
              <a:avLst/>
              <a:gdLst>
                <a:gd name="T0" fmla="*/ 0 w 82"/>
                <a:gd name="T1" fmla="*/ 0 h 90"/>
                <a:gd name="T2" fmla="*/ 19 w 82"/>
                <a:gd name="T3" fmla="*/ 50 h 90"/>
                <a:gd name="T4" fmla="*/ 43 w 82"/>
                <a:gd name="T5" fmla="*/ 92 h 90"/>
                <a:gd name="T6" fmla="*/ 153 w 82"/>
                <a:gd name="T7" fmla="*/ 161 h 90"/>
                <a:gd name="T8" fmla="*/ 87 w 82"/>
                <a:gd name="T9" fmla="*/ 119 h 90"/>
                <a:gd name="T10" fmla="*/ 43 w 82"/>
                <a:gd name="T11" fmla="*/ 81 h 90"/>
                <a:gd name="T12" fmla="*/ 18 w 82"/>
                <a:gd name="T13" fmla="*/ 42 h 90"/>
                <a:gd name="T14" fmla="*/ 1 w 82"/>
                <a:gd name="T15" fmla="*/ 9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90">
                  <a:moveTo>
                    <a:pt x="0" y="0"/>
                  </a:moveTo>
                  <a:cubicBezTo>
                    <a:pt x="0" y="9"/>
                    <a:pt x="6" y="20"/>
                    <a:pt x="10" y="28"/>
                  </a:cubicBezTo>
                  <a:cubicBezTo>
                    <a:pt x="14" y="37"/>
                    <a:pt x="17" y="45"/>
                    <a:pt x="23" y="52"/>
                  </a:cubicBezTo>
                  <a:cubicBezTo>
                    <a:pt x="39" y="72"/>
                    <a:pt x="59" y="81"/>
                    <a:pt x="82" y="90"/>
                  </a:cubicBezTo>
                  <a:cubicBezTo>
                    <a:pt x="70" y="87"/>
                    <a:pt x="56" y="75"/>
                    <a:pt x="46" y="67"/>
                  </a:cubicBezTo>
                  <a:cubicBezTo>
                    <a:pt x="38" y="61"/>
                    <a:pt x="30" y="54"/>
                    <a:pt x="23" y="46"/>
                  </a:cubicBezTo>
                  <a:cubicBezTo>
                    <a:pt x="18" y="39"/>
                    <a:pt x="13" y="31"/>
                    <a:pt x="9" y="23"/>
                  </a:cubicBezTo>
                  <a:cubicBezTo>
                    <a:pt x="5" y="18"/>
                    <a:pt x="4" y="10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0" name="Freeform 334"/>
            <p:cNvSpPr>
              <a:spLocks/>
            </p:cNvSpPr>
            <p:nvPr/>
          </p:nvSpPr>
          <p:spPr bwMode="auto">
            <a:xfrm>
              <a:off x="3751" y="3650"/>
              <a:ext cx="137" cy="117"/>
            </a:xfrm>
            <a:custGeom>
              <a:avLst/>
              <a:gdLst>
                <a:gd name="T0" fmla="*/ 215 w 118"/>
                <a:gd name="T1" fmla="*/ 0 h 101"/>
                <a:gd name="T2" fmla="*/ 132 w 118"/>
                <a:gd name="T3" fmla="*/ 124 h 101"/>
                <a:gd name="T4" fmla="*/ 66 w 118"/>
                <a:gd name="T5" fmla="*/ 167 h 101"/>
                <a:gd name="T6" fmla="*/ 36 w 118"/>
                <a:gd name="T7" fmla="*/ 178 h 101"/>
                <a:gd name="T8" fmla="*/ 0 w 118"/>
                <a:gd name="T9" fmla="*/ 180 h 101"/>
                <a:gd name="T10" fmla="*/ 84 w 118"/>
                <a:gd name="T11" fmla="*/ 145 h 101"/>
                <a:gd name="T12" fmla="*/ 145 w 118"/>
                <a:gd name="T13" fmla="*/ 90 h 101"/>
                <a:gd name="T14" fmla="*/ 182 w 118"/>
                <a:gd name="T15" fmla="*/ 49 h 101"/>
                <a:gd name="T16" fmla="*/ 210 w 118"/>
                <a:gd name="T17" fmla="*/ 9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01">
                  <a:moveTo>
                    <a:pt x="118" y="0"/>
                  </a:moveTo>
                  <a:cubicBezTo>
                    <a:pt x="112" y="25"/>
                    <a:pt x="89" y="50"/>
                    <a:pt x="72" y="68"/>
                  </a:cubicBezTo>
                  <a:cubicBezTo>
                    <a:pt x="61" y="78"/>
                    <a:pt x="50" y="86"/>
                    <a:pt x="36" y="92"/>
                  </a:cubicBezTo>
                  <a:cubicBezTo>
                    <a:pt x="31" y="95"/>
                    <a:pt x="25" y="97"/>
                    <a:pt x="20" y="99"/>
                  </a:cubicBezTo>
                  <a:cubicBezTo>
                    <a:pt x="14" y="101"/>
                    <a:pt x="7" y="100"/>
                    <a:pt x="0" y="100"/>
                  </a:cubicBezTo>
                  <a:cubicBezTo>
                    <a:pt x="16" y="94"/>
                    <a:pt x="33" y="90"/>
                    <a:pt x="46" y="80"/>
                  </a:cubicBezTo>
                  <a:cubicBezTo>
                    <a:pt x="59" y="71"/>
                    <a:pt x="69" y="61"/>
                    <a:pt x="80" y="50"/>
                  </a:cubicBezTo>
                  <a:cubicBezTo>
                    <a:pt x="87" y="43"/>
                    <a:pt x="94" y="35"/>
                    <a:pt x="100" y="27"/>
                  </a:cubicBezTo>
                  <a:cubicBezTo>
                    <a:pt x="105" y="21"/>
                    <a:pt x="113" y="13"/>
                    <a:pt x="11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1" name="Freeform 335"/>
            <p:cNvSpPr>
              <a:spLocks/>
            </p:cNvSpPr>
            <p:nvPr/>
          </p:nvSpPr>
          <p:spPr bwMode="auto">
            <a:xfrm>
              <a:off x="3368" y="3231"/>
              <a:ext cx="146" cy="575"/>
            </a:xfrm>
            <a:custGeom>
              <a:avLst/>
              <a:gdLst>
                <a:gd name="T0" fmla="*/ 10 w 126"/>
                <a:gd name="T1" fmla="*/ 0 h 496"/>
                <a:gd name="T2" fmla="*/ 0 w 126"/>
                <a:gd name="T3" fmla="*/ 362 h 496"/>
                <a:gd name="T4" fmla="*/ 10 w 126"/>
                <a:gd name="T5" fmla="*/ 570 h 496"/>
                <a:gd name="T6" fmla="*/ 59 w 126"/>
                <a:gd name="T7" fmla="*/ 770 h 496"/>
                <a:gd name="T8" fmla="*/ 217 w 126"/>
                <a:gd name="T9" fmla="*/ 820 h 496"/>
                <a:gd name="T10" fmla="*/ 180 w 126"/>
                <a:gd name="T11" fmla="*/ 706 h 496"/>
                <a:gd name="T12" fmla="*/ 127 w 126"/>
                <a:gd name="T13" fmla="*/ 568 h 496"/>
                <a:gd name="T14" fmla="*/ 136 w 126"/>
                <a:gd name="T15" fmla="*/ 246 h 496"/>
                <a:gd name="T16" fmla="*/ 111 w 126"/>
                <a:gd name="T17" fmla="*/ 75 h 496"/>
                <a:gd name="T18" fmla="*/ 48 w 126"/>
                <a:gd name="T19" fmla="*/ 2 h 4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496">
                  <a:moveTo>
                    <a:pt x="6" y="0"/>
                  </a:moveTo>
                  <a:cubicBezTo>
                    <a:pt x="16" y="66"/>
                    <a:pt x="0" y="134"/>
                    <a:pt x="0" y="200"/>
                  </a:cubicBezTo>
                  <a:cubicBezTo>
                    <a:pt x="0" y="239"/>
                    <a:pt x="4" y="277"/>
                    <a:pt x="6" y="316"/>
                  </a:cubicBezTo>
                  <a:cubicBezTo>
                    <a:pt x="7" y="354"/>
                    <a:pt x="11" y="394"/>
                    <a:pt x="33" y="426"/>
                  </a:cubicBezTo>
                  <a:cubicBezTo>
                    <a:pt x="47" y="446"/>
                    <a:pt x="109" y="496"/>
                    <a:pt x="120" y="454"/>
                  </a:cubicBezTo>
                  <a:cubicBezTo>
                    <a:pt x="126" y="434"/>
                    <a:pt x="109" y="408"/>
                    <a:pt x="100" y="391"/>
                  </a:cubicBezTo>
                  <a:cubicBezTo>
                    <a:pt x="87" y="366"/>
                    <a:pt x="76" y="344"/>
                    <a:pt x="71" y="315"/>
                  </a:cubicBezTo>
                  <a:cubicBezTo>
                    <a:pt x="61" y="254"/>
                    <a:pt x="71" y="197"/>
                    <a:pt x="75" y="136"/>
                  </a:cubicBezTo>
                  <a:cubicBezTo>
                    <a:pt x="78" y="102"/>
                    <a:pt x="79" y="71"/>
                    <a:pt x="62" y="41"/>
                  </a:cubicBezTo>
                  <a:cubicBezTo>
                    <a:pt x="52" y="23"/>
                    <a:pt x="40" y="17"/>
                    <a:pt x="26" y="2"/>
                  </a:cubicBezTo>
                </a:path>
              </a:pathLst>
            </a:custGeom>
            <a:solidFill>
              <a:srgbClr val="D7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2" name="Freeform 336"/>
            <p:cNvSpPr>
              <a:spLocks/>
            </p:cNvSpPr>
            <p:nvPr/>
          </p:nvSpPr>
          <p:spPr bwMode="auto">
            <a:xfrm>
              <a:off x="3341" y="2253"/>
              <a:ext cx="177" cy="942"/>
            </a:xfrm>
            <a:custGeom>
              <a:avLst/>
              <a:gdLst>
                <a:gd name="T0" fmla="*/ 80 w 152"/>
                <a:gd name="T1" fmla="*/ 2 h 813"/>
                <a:gd name="T2" fmla="*/ 14 w 152"/>
                <a:gd name="T3" fmla="*/ 304 h 813"/>
                <a:gd name="T4" fmla="*/ 19 w 152"/>
                <a:gd name="T5" fmla="*/ 578 h 813"/>
                <a:gd name="T6" fmla="*/ 58 w 152"/>
                <a:gd name="T7" fmla="*/ 1102 h 813"/>
                <a:gd name="T8" fmla="*/ 108 w 152"/>
                <a:gd name="T9" fmla="*/ 1400 h 813"/>
                <a:gd name="T10" fmla="*/ 220 w 152"/>
                <a:gd name="T11" fmla="*/ 1452 h 813"/>
                <a:gd name="T12" fmla="*/ 270 w 152"/>
                <a:gd name="T13" fmla="*/ 1363 h 813"/>
                <a:gd name="T14" fmla="*/ 165 w 152"/>
                <a:gd name="T15" fmla="*/ 1137 h 813"/>
                <a:gd name="T16" fmla="*/ 176 w 152"/>
                <a:gd name="T17" fmla="*/ 958 h 813"/>
                <a:gd name="T18" fmla="*/ 180 w 152"/>
                <a:gd name="T19" fmla="*/ 736 h 813"/>
                <a:gd name="T20" fmla="*/ 171 w 152"/>
                <a:gd name="T21" fmla="*/ 485 h 813"/>
                <a:gd name="T22" fmla="*/ 199 w 152"/>
                <a:gd name="T23" fmla="*/ 262 h 813"/>
                <a:gd name="T24" fmla="*/ 146 w 152"/>
                <a:gd name="T25" fmla="*/ 0 h 8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813">
                  <a:moveTo>
                    <a:pt x="44" y="2"/>
                  </a:moveTo>
                  <a:cubicBezTo>
                    <a:pt x="39" y="59"/>
                    <a:pt x="16" y="112"/>
                    <a:pt x="8" y="168"/>
                  </a:cubicBezTo>
                  <a:cubicBezTo>
                    <a:pt x="0" y="220"/>
                    <a:pt x="8" y="270"/>
                    <a:pt x="10" y="321"/>
                  </a:cubicBezTo>
                  <a:cubicBezTo>
                    <a:pt x="13" y="419"/>
                    <a:pt x="20" y="515"/>
                    <a:pt x="32" y="612"/>
                  </a:cubicBezTo>
                  <a:cubicBezTo>
                    <a:pt x="39" y="670"/>
                    <a:pt x="25" y="727"/>
                    <a:pt x="59" y="777"/>
                  </a:cubicBezTo>
                  <a:cubicBezTo>
                    <a:pt x="72" y="798"/>
                    <a:pt x="94" y="813"/>
                    <a:pt x="119" y="805"/>
                  </a:cubicBezTo>
                  <a:cubicBezTo>
                    <a:pt x="140" y="799"/>
                    <a:pt x="152" y="778"/>
                    <a:pt x="147" y="756"/>
                  </a:cubicBezTo>
                  <a:cubicBezTo>
                    <a:pt x="135" y="712"/>
                    <a:pt x="99" y="678"/>
                    <a:pt x="90" y="631"/>
                  </a:cubicBezTo>
                  <a:cubicBezTo>
                    <a:pt x="84" y="597"/>
                    <a:pt x="91" y="567"/>
                    <a:pt x="96" y="532"/>
                  </a:cubicBezTo>
                  <a:cubicBezTo>
                    <a:pt x="102" y="491"/>
                    <a:pt x="101" y="449"/>
                    <a:pt x="98" y="408"/>
                  </a:cubicBezTo>
                  <a:cubicBezTo>
                    <a:pt x="95" y="362"/>
                    <a:pt x="91" y="315"/>
                    <a:pt x="93" y="269"/>
                  </a:cubicBezTo>
                  <a:cubicBezTo>
                    <a:pt x="95" y="227"/>
                    <a:pt x="106" y="187"/>
                    <a:pt x="108" y="145"/>
                  </a:cubicBezTo>
                  <a:cubicBezTo>
                    <a:pt x="109" y="107"/>
                    <a:pt x="126" y="19"/>
                    <a:pt x="79" y="0"/>
                  </a:cubicBezTo>
                </a:path>
              </a:pathLst>
            </a:custGeom>
            <a:solidFill>
              <a:srgbClr val="D7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3" name="Freeform 337"/>
            <p:cNvSpPr>
              <a:spLocks/>
            </p:cNvSpPr>
            <p:nvPr/>
          </p:nvSpPr>
          <p:spPr bwMode="auto">
            <a:xfrm>
              <a:off x="3318" y="2282"/>
              <a:ext cx="55" cy="605"/>
            </a:xfrm>
            <a:custGeom>
              <a:avLst/>
              <a:gdLst>
                <a:gd name="T0" fmla="*/ 88 w 47"/>
                <a:gd name="T1" fmla="*/ 0 h 522"/>
                <a:gd name="T2" fmla="*/ 85 w 47"/>
                <a:gd name="T3" fmla="*/ 941 h 522"/>
                <a:gd name="T4" fmla="*/ 88 w 47"/>
                <a:gd name="T5" fmla="*/ 0 h 5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22">
                  <a:moveTo>
                    <a:pt x="47" y="0"/>
                  </a:moveTo>
                  <a:cubicBezTo>
                    <a:pt x="47" y="0"/>
                    <a:pt x="0" y="301"/>
                    <a:pt x="45" y="522"/>
                  </a:cubicBezTo>
                  <a:cubicBezTo>
                    <a:pt x="45" y="522"/>
                    <a:pt x="22" y="10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4" name="Freeform 338"/>
            <p:cNvSpPr>
              <a:spLocks/>
            </p:cNvSpPr>
            <p:nvPr/>
          </p:nvSpPr>
          <p:spPr bwMode="auto">
            <a:xfrm>
              <a:off x="3659" y="2669"/>
              <a:ext cx="212" cy="608"/>
            </a:xfrm>
            <a:custGeom>
              <a:avLst/>
              <a:gdLst>
                <a:gd name="T0" fmla="*/ 191 w 182"/>
                <a:gd name="T1" fmla="*/ 0 h 524"/>
                <a:gd name="T2" fmla="*/ 71 w 182"/>
                <a:gd name="T3" fmla="*/ 166 h 524"/>
                <a:gd name="T4" fmla="*/ 30 w 182"/>
                <a:gd name="T5" fmla="*/ 398 h 524"/>
                <a:gd name="T6" fmla="*/ 51 w 182"/>
                <a:gd name="T7" fmla="*/ 717 h 524"/>
                <a:gd name="T8" fmla="*/ 112 w 182"/>
                <a:gd name="T9" fmla="*/ 949 h 524"/>
                <a:gd name="T10" fmla="*/ 191 w 182"/>
                <a:gd name="T11" fmla="*/ 506 h 524"/>
                <a:gd name="T12" fmla="*/ 280 w 182"/>
                <a:gd name="T13" fmla="*/ 30 h 5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" h="524">
                  <a:moveTo>
                    <a:pt x="104" y="0"/>
                  </a:moveTo>
                  <a:cubicBezTo>
                    <a:pt x="96" y="48"/>
                    <a:pt x="69" y="60"/>
                    <a:pt x="39" y="91"/>
                  </a:cubicBezTo>
                  <a:cubicBezTo>
                    <a:pt x="0" y="130"/>
                    <a:pt x="8" y="167"/>
                    <a:pt x="16" y="220"/>
                  </a:cubicBezTo>
                  <a:cubicBezTo>
                    <a:pt x="24" y="278"/>
                    <a:pt x="24" y="339"/>
                    <a:pt x="28" y="396"/>
                  </a:cubicBezTo>
                  <a:cubicBezTo>
                    <a:pt x="31" y="436"/>
                    <a:pt x="17" y="507"/>
                    <a:pt x="60" y="524"/>
                  </a:cubicBezTo>
                  <a:cubicBezTo>
                    <a:pt x="132" y="444"/>
                    <a:pt x="82" y="366"/>
                    <a:pt x="104" y="279"/>
                  </a:cubicBezTo>
                  <a:cubicBezTo>
                    <a:pt x="125" y="196"/>
                    <a:pt x="182" y="104"/>
                    <a:pt x="152" y="16"/>
                  </a:cubicBezTo>
                </a:path>
              </a:pathLst>
            </a:custGeom>
            <a:solidFill>
              <a:srgbClr val="D7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5" name="Freeform 339"/>
            <p:cNvSpPr>
              <a:spLocks/>
            </p:cNvSpPr>
            <p:nvPr/>
          </p:nvSpPr>
          <p:spPr bwMode="auto">
            <a:xfrm>
              <a:off x="3683" y="3332"/>
              <a:ext cx="147" cy="449"/>
            </a:xfrm>
            <a:custGeom>
              <a:avLst/>
              <a:gdLst>
                <a:gd name="T0" fmla="*/ 50 w 127"/>
                <a:gd name="T1" fmla="*/ 0 h 387"/>
                <a:gd name="T2" fmla="*/ 189 w 127"/>
                <a:gd name="T3" fmla="*/ 137 h 387"/>
                <a:gd name="T4" fmla="*/ 201 w 127"/>
                <a:gd name="T5" fmla="*/ 420 h 387"/>
                <a:gd name="T6" fmla="*/ 52 w 127"/>
                <a:gd name="T7" fmla="*/ 694 h 387"/>
                <a:gd name="T8" fmla="*/ 22 w 127"/>
                <a:gd name="T9" fmla="*/ 71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387">
                  <a:moveTo>
                    <a:pt x="28" y="0"/>
                  </a:moveTo>
                  <a:cubicBezTo>
                    <a:pt x="32" y="41"/>
                    <a:pt x="86" y="45"/>
                    <a:pt x="105" y="76"/>
                  </a:cubicBezTo>
                  <a:cubicBezTo>
                    <a:pt x="127" y="112"/>
                    <a:pt x="112" y="191"/>
                    <a:pt x="112" y="232"/>
                  </a:cubicBezTo>
                  <a:cubicBezTo>
                    <a:pt x="112" y="271"/>
                    <a:pt x="81" y="387"/>
                    <a:pt x="29" y="383"/>
                  </a:cubicBezTo>
                  <a:cubicBezTo>
                    <a:pt x="0" y="272"/>
                    <a:pt x="24" y="156"/>
                    <a:pt x="12" y="40"/>
                  </a:cubicBezTo>
                </a:path>
              </a:pathLst>
            </a:custGeom>
            <a:solidFill>
              <a:srgbClr val="D7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6" name="Freeform 340"/>
            <p:cNvSpPr>
              <a:spLocks/>
            </p:cNvSpPr>
            <p:nvPr/>
          </p:nvSpPr>
          <p:spPr bwMode="auto">
            <a:xfrm>
              <a:off x="3535" y="2719"/>
              <a:ext cx="101" cy="483"/>
            </a:xfrm>
            <a:custGeom>
              <a:avLst/>
              <a:gdLst>
                <a:gd name="T0" fmla="*/ 41 w 87"/>
                <a:gd name="T1" fmla="*/ 0 h 417"/>
                <a:gd name="T2" fmla="*/ 116 w 87"/>
                <a:gd name="T3" fmla="*/ 66 h 417"/>
                <a:gd name="T4" fmla="*/ 153 w 87"/>
                <a:gd name="T5" fmla="*/ 126 h 417"/>
                <a:gd name="T6" fmla="*/ 123 w 87"/>
                <a:gd name="T7" fmla="*/ 418 h 417"/>
                <a:gd name="T8" fmla="*/ 92 w 87"/>
                <a:gd name="T9" fmla="*/ 697 h 417"/>
                <a:gd name="T10" fmla="*/ 31 w 87"/>
                <a:gd name="T11" fmla="*/ 673 h 417"/>
                <a:gd name="T12" fmla="*/ 49 w 87"/>
                <a:gd name="T13" fmla="*/ 587 h 417"/>
                <a:gd name="T14" fmla="*/ 59 w 87"/>
                <a:gd name="T15" fmla="*/ 471 h 417"/>
                <a:gd name="T16" fmla="*/ 33 w 87"/>
                <a:gd name="T17" fmla="*/ 168 h 417"/>
                <a:gd name="T18" fmla="*/ 23 w 87"/>
                <a:gd name="T19" fmla="*/ 8 h 4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17">
                  <a:moveTo>
                    <a:pt x="22" y="0"/>
                  </a:moveTo>
                  <a:cubicBezTo>
                    <a:pt x="30" y="18"/>
                    <a:pt x="47" y="29"/>
                    <a:pt x="64" y="36"/>
                  </a:cubicBezTo>
                  <a:cubicBezTo>
                    <a:pt x="83" y="42"/>
                    <a:pt x="87" y="49"/>
                    <a:pt x="84" y="70"/>
                  </a:cubicBezTo>
                  <a:cubicBezTo>
                    <a:pt x="76" y="124"/>
                    <a:pt x="72" y="178"/>
                    <a:pt x="67" y="232"/>
                  </a:cubicBezTo>
                  <a:cubicBezTo>
                    <a:pt x="63" y="284"/>
                    <a:pt x="66" y="338"/>
                    <a:pt x="51" y="388"/>
                  </a:cubicBezTo>
                  <a:cubicBezTo>
                    <a:pt x="41" y="417"/>
                    <a:pt x="17" y="400"/>
                    <a:pt x="17" y="374"/>
                  </a:cubicBezTo>
                  <a:cubicBezTo>
                    <a:pt x="17" y="358"/>
                    <a:pt x="24" y="343"/>
                    <a:pt x="27" y="326"/>
                  </a:cubicBezTo>
                  <a:cubicBezTo>
                    <a:pt x="30" y="305"/>
                    <a:pt x="32" y="283"/>
                    <a:pt x="33" y="262"/>
                  </a:cubicBezTo>
                  <a:cubicBezTo>
                    <a:pt x="35" y="205"/>
                    <a:pt x="29" y="148"/>
                    <a:pt x="18" y="93"/>
                  </a:cubicBezTo>
                  <a:cubicBezTo>
                    <a:pt x="13" y="69"/>
                    <a:pt x="0" y="28"/>
                    <a:pt x="13" y="4"/>
                  </a:cubicBezTo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7" name="Freeform 341"/>
            <p:cNvSpPr>
              <a:spLocks/>
            </p:cNvSpPr>
            <p:nvPr/>
          </p:nvSpPr>
          <p:spPr bwMode="auto">
            <a:xfrm>
              <a:off x="3520" y="3242"/>
              <a:ext cx="95" cy="556"/>
            </a:xfrm>
            <a:custGeom>
              <a:avLst/>
              <a:gdLst>
                <a:gd name="T0" fmla="*/ 56 w 82"/>
                <a:gd name="T1" fmla="*/ 3 h 480"/>
                <a:gd name="T2" fmla="*/ 107 w 82"/>
                <a:gd name="T3" fmla="*/ 68 h 480"/>
                <a:gd name="T4" fmla="*/ 116 w 82"/>
                <a:gd name="T5" fmla="*/ 200 h 480"/>
                <a:gd name="T6" fmla="*/ 139 w 82"/>
                <a:gd name="T7" fmla="*/ 487 h 480"/>
                <a:gd name="T8" fmla="*/ 125 w 82"/>
                <a:gd name="T9" fmla="*/ 718 h 480"/>
                <a:gd name="T10" fmla="*/ 20 w 82"/>
                <a:gd name="T11" fmla="*/ 822 h 480"/>
                <a:gd name="T12" fmla="*/ 52 w 82"/>
                <a:gd name="T13" fmla="*/ 773 h 480"/>
                <a:gd name="T14" fmla="*/ 88 w 82"/>
                <a:gd name="T15" fmla="*/ 670 h 480"/>
                <a:gd name="T16" fmla="*/ 111 w 82"/>
                <a:gd name="T17" fmla="*/ 414 h 480"/>
                <a:gd name="T18" fmla="*/ 90 w 82"/>
                <a:gd name="T19" fmla="*/ 214 h 480"/>
                <a:gd name="T20" fmla="*/ 0 w 82"/>
                <a:gd name="T21" fmla="*/ 144 h 480"/>
                <a:gd name="T22" fmla="*/ 58 w 82"/>
                <a:gd name="T23" fmla="*/ 129 h 480"/>
                <a:gd name="T24" fmla="*/ 56 w 82"/>
                <a:gd name="T25" fmla="*/ 3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480">
                  <a:moveTo>
                    <a:pt x="30" y="3"/>
                  </a:moveTo>
                  <a:cubicBezTo>
                    <a:pt x="53" y="0"/>
                    <a:pt x="59" y="20"/>
                    <a:pt x="59" y="38"/>
                  </a:cubicBezTo>
                  <a:cubicBezTo>
                    <a:pt x="60" y="62"/>
                    <a:pt x="61" y="87"/>
                    <a:pt x="64" y="111"/>
                  </a:cubicBezTo>
                  <a:cubicBezTo>
                    <a:pt x="71" y="163"/>
                    <a:pt x="72" y="217"/>
                    <a:pt x="78" y="270"/>
                  </a:cubicBezTo>
                  <a:cubicBezTo>
                    <a:pt x="82" y="314"/>
                    <a:pt x="79" y="356"/>
                    <a:pt x="69" y="399"/>
                  </a:cubicBezTo>
                  <a:cubicBezTo>
                    <a:pt x="65" y="415"/>
                    <a:pt x="37" y="480"/>
                    <a:pt x="11" y="457"/>
                  </a:cubicBezTo>
                  <a:cubicBezTo>
                    <a:pt x="15" y="448"/>
                    <a:pt x="24" y="439"/>
                    <a:pt x="29" y="429"/>
                  </a:cubicBezTo>
                  <a:cubicBezTo>
                    <a:pt x="39" y="411"/>
                    <a:pt x="45" y="393"/>
                    <a:pt x="49" y="372"/>
                  </a:cubicBezTo>
                  <a:cubicBezTo>
                    <a:pt x="58" y="326"/>
                    <a:pt x="62" y="277"/>
                    <a:pt x="62" y="230"/>
                  </a:cubicBezTo>
                  <a:cubicBezTo>
                    <a:pt x="62" y="198"/>
                    <a:pt x="72" y="147"/>
                    <a:pt x="50" y="119"/>
                  </a:cubicBezTo>
                  <a:cubicBezTo>
                    <a:pt x="37" y="103"/>
                    <a:pt x="6" y="100"/>
                    <a:pt x="0" y="79"/>
                  </a:cubicBezTo>
                  <a:cubicBezTo>
                    <a:pt x="11" y="73"/>
                    <a:pt x="24" y="88"/>
                    <a:pt x="32" y="72"/>
                  </a:cubicBezTo>
                  <a:cubicBezTo>
                    <a:pt x="39" y="58"/>
                    <a:pt x="23" y="33"/>
                    <a:pt x="30" y="21"/>
                  </a:cubicBezTo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8" name="Freeform 342"/>
            <p:cNvSpPr>
              <a:spLocks/>
            </p:cNvSpPr>
            <p:nvPr/>
          </p:nvSpPr>
          <p:spPr bwMode="auto">
            <a:xfrm>
              <a:off x="3819" y="3207"/>
              <a:ext cx="90" cy="510"/>
            </a:xfrm>
            <a:custGeom>
              <a:avLst/>
              <a:gdLst>
                <a:gd name="T0" fmla="*/ 127 w 78"/>
                <a:gd name="T1" fmla="*/ 0 h 440"/>
                <a:gd name="T2" fmla="*/ 133 w 78"/>
                <a:gd name="T3" fmla="*/ 188 h 440"/>
                <a:gd name="T4" fmla="*/ 130 w 78"/>
                <a:gd name="T5" fmla="*/ 364 h 440"/>
                <a:gd name="T6" fmla="*/ 102 w 78"/>
                <a:gd name="T7" fmla="*/ 657 h 440"/>
                <a:gd name="T8" fmla="*/ 63 w 78"/>
                <a:gd name="T9" fmla="*/ 717 h 440"/>
                <a:gd name="T10" fmla="*/ 2 w 78"/>
                <a:gd name="T11" fmla="*/ 751 h 440"/>
                <a:gd name="T12" fmla="*/ 46 w 78"/>
                <a:gd name="T13" fmla="*/ 656 h 440"/>
                <a:gd name="T14" fmla="*/ 84 w 78"/>
                <a:gd name="T15" fmla="*/ 501 h 440"/>
                <a:gd name="T16" fmla="*/ 96 w 78"/>
                <a:gd name="T17" fmla="*/ 228 h 440"/>
                <a:gd name="T18" fmla="*/ 118 w 78"/>
                <a:gd name="T19" fmla="*/ 32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440">
                  <a:moveTo>
                    <a:pt x="71" y="0"/>
                  </a:moveTo>
                  <a:cubicBezTo>
                    <a:pt x="78" y="31"/>
                    <a:pt x="76" y="71"/>
                    <a:pt x="75" y="104"/>
                  </a:cubicBezTo>
                  <a:cubicBezTo>
                    <a:pt x="74" y="136"/>
                    <a:pt x="77" y="169"/>
                    <a:pt x="74" y="202"/>
                  </a:cubicBezTo>
                  <a:cubicBezTo>
                    <a:pt x="69" y="255"/>
                    <a:pt x="75" y="314"/>
                    <a:pt x="57" y="364"/>
                  </a:cubicBezTo>
                  <a:cubicBezTo>
                    <a:pt x="53" y="376"/>
                    <a:pt x="45" y="388"/>
                    <a:pt x="36" y="398"/>
                  </a:cubicBezTo>
                  <a:cubicBezTo>
                    <a:pt x="30" y="407"/>
                    <a:pt x="6" y="440"/>
                    <a:pt x="2" y="416"/>
                  </a:cubicBezTo>
                  <a:cubicBezTo>
                    <a:pt x="0" y="402"/>
                    <a:pt x="22" y="377"/>
                    <a:pt x="26" y="363"/>
                  </a:cubicBezTo>
                  <a:cubicBezTo>
                    <a:pt x="36" y="335"/>
                    <a:pt x="43" y="307"/>
                    <a:pt x="48" y="278"/>
                  </a:cubicBezTo>
                  <a:cubicBezTo>
                    <a:pt x="56" y="228"/>
                    <a:pt x="50" y="177"/>
                    <a:pt x="54" y="127"/>
                  </a:cubicBezTo>
                  <a:cubicBezTo>
                    <a:pt x="57" y="90"/>
                    <a:pt x="60" y="54"/>
                    <a:pt x="66" y="18"/>
                  </a:cubicBezTo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9" name="Freeform 343"/>
            <p:cNvSpPr>
              <a:spLocks/>
            </p:cNvSpPr>
            <p:nvPr/>
          </p:nvSpPr>
          <p:spPr bwMode="auto">
            <a:xfrm>
              <a:off x="3649" y="2532"/>
              <a:ext cx="146" cy="216"/>
            </a:xfrm>
            <a:custGeom>
              <a:avLst/>
              <a:gdLst>
                <a:gd name="T0" fmla="*/ 0 w 126"/>
                <a:gd name="T1" fmla="*/ 311 h 186"/>
                <a:gd name="T2" fmla="*/ 175 w 126"/>
                <a:gd name="T3" fmla="*/ 89 h 186"/>
                <a:gd name="T4" fmla="*/ 218 w 126"/>
                <a:gd name="T5" fmla="*/ 48 h 186"/>
                <a:gd name="T6" fmla="*/ 195 w 126"/>
                <a:gd name="T7" fmla="*/ 178 h 186"/>
                <a:gd name="T8" fmla="*/ 98 w 126"/>
                <a:gd name="T9" fmla="*/ 304 h 186"/>
                <a:gd name="T10" fmla="*/ 48 w 126"/>
                <a:gd name="T11" fmla="*/ 336 h 186"/>
                <a:gd name="T12" fmla="*/ 2 w 126"/>
                <a:gd name="T13" fmla="*/ 326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" h="186">
                  <a:moveTo>
                    <a:pt x="0" y="171"/>
                  </a:moveTo>
                  <a:cubicBezTo>
                    <a:pt x="57" y="157"/>
                    <a:pt x="76" y="98"/>
                    <a:pt x="97" y="49"/>
                  </a:cubicBezTo>
                  <a:cubicBezTo>
                    <a:pt x="101" y="38"/>
                    <a:pt x="115" y="0"/>
                    <a:pt x="121" y="26"/>
                  </a:cubicBezTo>
                  <a:cubicBezTo>
                    <a:pt x="126" y="46"/>
                    <a:pt x="113" y="79"/>
                    <a:pt x="108" y="98"/>
                  </a:cubicBezTo>
                  <a:cubicBezTo>
                    <a:pt x="98" y="134"/>
                    <a:pt x="83" y="147"/>
                    <a:pt x="54" y="168"/>
                  </a:cubicBezTo>
                  <a:cubicBezTo>
                    <a:pt x="46" y="173"/>
                    <a:pt x="36" y="182"/>
                    <a:pt x="26" y="184"/>
                  </a:cubicBezTo>
                  <a:cubicBezTo>
                    <a:pt x="18" y="186"/>
                    <a:pt x="4" y="179"/>
                    <a:pt x="2" y="179"/>
                  </a:cubicBezTo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0" name="Freeform 344"/>
            <p:cNvSpPr>
              <a:spLocks/>
            </p:cNvSpPr>
            <p:nvPr/>
          </p:nvSpPr>
          <p:spPr bwMode="auto">
            <a:xfrm>
              <a:off x="3850" y="2268"/>
              <a:ext cx="109" cy="660"/>
            </a:xfrm>
            <a:custGeom>
              <a:avLst/>
              <a:gdLst>
                <a:gd name="T0" fmla="*/ 92 w 94"/>
                <a:gd name="T1" fmla="*/ 0 h 569"/>
                <a:gd name="T2" fmla="*/ 117 w 94"/>
                <a:gd name="T3" fmla="*/ 86 h 569"/>
                <a:gd name="T4" fmla="*/ 145 w 94"/>
                <a:gd name="T5" fmla="*/ 217 h 569"/>
                <a:gd name="T6" fmla="*/ 167 w 94"/>
                <a:gd name="T7" fmla="*/ 386 h 569"/>
                <a:gd name="T8" fmla="*/ 166 w 94"/>
                <a:gd name="T9" fmla="*/ 596 h 569"/>
                <a:gd name="T10" fmla="*/ 135 w 94"/>
                <a:gd name="T11" fmla="*/ 814 h 569"/>
                <a:gd name="T12" fmla="*/ 121 w 94"/>
                <a:gd name="T13" fmla="*/ 931 h 569"/>
                <a:gd name="T14" fmla="*/ 116 w 94"/>
                <a:gd name="T15" fmla="*/ 1031 h 569"/>
                <a:gd name="T16" fmla="*/ 78 w 94"/>
                <a:gd name="T17" fmla="*/ 914 h 569"/>
                <a:gd name="T18" fmla="*/ 41 w 94"/>
                <a:gd name="T19" fmla="*/ 641 h 569"/>
                <a:gd name="T20" fmla="*/ 12 w 94"/>
                <a:gd name="T21" fmla="*/ 340 h 569"/>
                <a:gd name="T22" fmla="*/ 48 w 94"/>
                <a:gd name="T23" fmla="*/ 71 h 5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569">
                  <a:moveTo>
                    <a:pt x="51" y="0"/>
                  </a:moveTo>
                  <a:cubicBezTo>
                    <a:pt x="60" y="13"/>
                    <a:pt x="61" y="32"/>
                    <a:pt x="65" y="47"/>
                  </a:cubicBezTo>
                  <a:cubicBezTo>
                    <a:pt x="71" y="71"/>
                    <a:pt x="75" y="96"/>
                    <a:pt x="80" y="120"/>
                  </a:cubicBezTo>
                  <a:cubicBezTo>
                    <a:pt x="87" y="152"/>
                    <a:pt x="91" y="181"/>
                    <a:pt x="92" y="213"/>
                  </a:cubicBezTo>
                  <a:cubicBezTo>
                    <a:pt x="94" y="252"/>
                    <a:pt x="93" y="290"/>
                    <a:pt x="91" y="329"/>
                  </a:cubicBezTo>
                  <a:cubicBezTo>
                    <a:pt x="89" y="370"/>
                    <a:pt x="82" y="410"/>
                    <a:pt x="74" y="450"/>
                  </a:cubicBezTo>
                  <a:cubicBezTo>
                    <a:pt x="70" y="471"/>
                    <a:pt x="68" y="493"/>
                    <a:pt x="67" y="515"/>
                  </a:cubicBezTo>
                  <a:cubicBezTo>
                    <a:pt x="67" y="531"/>
                    <a:pt x="68" y="554"/>
                    <a:pt x="64" y="569"/>
                  </a:cubicBezTo>
                  <a:cubicBezTo>
                    <a:pt x="49" y="559"/>
                    <a:pt x="47" y="520"/>
                    <a:pt x="43" y="504"/>
                  </a:cubicBezTo>
                  <a:cubicBezTo>
                    <a:pt x="31" y="455"/>
                    <a:pt x="26" y="404"/>
                    <a:pt x="22" y="354"/>
                  </a:cubicBezTo>
                  <a:cubicBezTo>
                    <a:pt x="18" y="299"/>
                    <a:pt x="15" y="243"/>
                    <a:pt x="7" y="188"/>
                  </a:cubicBezTo>
                  <a:cubicBezTo>
                    <a:pt x="0" y="142"/>
                    <a:pt x="0" y="81"/>
                    <a:pt x="26" y="40"/>
                  </a:cubicBezTo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1" name="Freeform 345"/>
            <p:cNvSpPr>
              <a:spLocks/>
            </p:cNvSpPr>
            <p:nvPr/>
          </p:nvSpPr>
          <p:spPr bwMode="auto">
            <a:xfrm>
              <a:off x="3801" y="2696"/>
              <a:ext cx="126" cy="462"/>
            </a:xfrm>
            <a:custGeom>
              <a:avLst/>
              <a:gdLst>
                <a:gd name="T0" fmla="*/ 201 w 108"/>
                <a:gd name="T1" fmla="*/ 287 h 399"/>
                <a:gd name="T2" fmla="*/ 187 w 108"/>
                <a:gd name="T3" fmla="*/ 406 h 399"/>
                <a:gd name="T4" fmla="*/ 169 w 108"/>
                <a:gd name="T5" fmla="*/ 553 h 399"/>
                <a:gd name="T6" fmla="*/ 124 w 108"/>
                <a:gd name="T7" fmla="*/ 670 h 399"/>
                <a:gd name="T8" fmla="*/ 78 w 108"/>
                <a:gd name="T9" fmla="*/ 688 h 399"/>
                <a:gd name="T10" fmla="*/ 37 w 108"/>
                <a:gd name="T11" fmla="*/ 717 h 399"/>
                <a:gd name="T12" fmla="*/ 50 w 108"/>
                <a:gd name="T13" fmla="*/ 594 h 399"/>
                <a:gd name="T14" fmla="*/ 100 w 108"/>
                <a:gd name="T15" fmla="*/ 410 h 399"/>
                <a:gd name="T16" fmla="*/ 120 w 108"/>
                <a:gd name="T17" fmla="*/ 204 h 399"/>
                <a:gd name="T18" fmla="*/ 124 w 108"/>
                <a:gd name="T19" fmla="*/ 79 h 399"/>
                <a:gd name="T20" fmla="*/ 146 w 108"/>
                <a:gd name="T21" fmla="*/ 0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8" h="399">
                  <a:moveTo>
                    <a:pt x="108" y="160"/>
                  </a:moveTo>
                  <a:cubicBezTo>
                    <a:pt x="102" y="180"/>
                    <a:pt x="102" y="205"/>
                    <a:pt x="100" y="226"/>
                  </a:cubicBezTo>
                  <a:cubicBezTo>
                    <a:pt x="97" y="254"/>
                    <a:pt x="96" y="281"/>
                    <a:pt x="91" y="308"/>
                  </a:cubicBezTo>
                  <a:cubicBezTo>
                    <a:pt x="87" y="326"/>
                    <a:pt x="81" y="359"/>
                    <a:pt x="67" y="373"/>
                  </a:cubicBezTo>
                  <a:cubicBezTo>
                    <a:pt x="60" y="380"/>
                    <a:pt x="51" y="379"/>
                    <a:pt x="42" y="383"/>
                  </a:cubicBezTo>
                  <a:cubicBezTo>
                    <a:pt x="32" y="386"/>
                    <a:pt x="27" y="393"/>
                    <a:pt x="20" y="399"/>
                  </a:cubicBezTo>
                  <a:cubicBezTo>
                    <a:pt x="0" y="388"/>
                    <a:pt x="20" y="345"/>
                    <a:pt x="27" y="331"/>
                  </a:cubicBezTo>
                  <a:cubicBezTo>
                    <a:pt x="42" y="298"/>
                    <a:pt x="50" y="264"/>
                    <a:pt x="54" y="228"/>
                  </a:cubicBezTo>
                  <a:cubicBezTo>
                    <a:pt x="59" y="190"/>
                    <a:pt x="60" y="151"/>
                    <a:pt x="64" y="113"/>
                  </a:cubicBezTo>
                  <a:cubicBezTo>
                    <a:pt x="66" y="90"/>
                    <a:pt x="63" y="67"/>
                    <a:pt x="67" y="44"/>
                  </a:cubicBezTo>
                  <a:cubicBezTo>
                    <a:pt x="69" y="29"/>
                    <a:pt x="77" y="15"/>
                    <a:pt x="79" y="0"/>
                  </a:cubicBezTo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2" name="Freeform 346"/>
            <p:cNvSpPr>
              <a:spLocks/>
            </p:cNvSpPr>
            <p:nvPr/>
          </p:nvSpPr>
          <p:spPr bwMode="auto">
            <a:xfrm>
              <a:off x="3591" y="2734"/>
              <a:ext cx="109" cy="51"/>
            </a:xfrm>
            <a:custGeom>
              <a:avLst/>
              <a:gdLst>
                <a:gd name="T0" fmla="*/ 0 w 94"/>
                <a:gd name="T1" fmla="*/ 0 h 44"/>
                <a:gd name="T2" fmla="*/ 169 w 94"/>
                <a:gd name="T3" fmla="*/ 10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44">
                  <a:moveTo>
                    <a:pt x="0" y="0"/>
                  </a:moveTo>
                  <a:cubicBezTo>
                    <a:pt x="0" y="0"/>
                    <a:pt x="38" y="44"/>
                    <a:pt x="94" y="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3" name="Freeform 347"/>
            <p:cNvSpPr>
              <a:spLocks/>
            </p:cNvSpPr>
            <p:nvPr/>
          </p:nvSpPr>
          <p:spPr bwMode="auto">
            <a:xfrm>
              <a:off x="3750" y="2780"/>
              <a:ext cx="51" cy="241"/>
            </a:xfrm>
            <a:custGeom>
              <a:avLst/>
              <a:gdLst>
                <a:gd name="T0" fmla="*/ 14 w 44"/>
                <a:gd name="T1" fmla="*/ 0 h 208"/>
                <a:gd name="T2" fmla="*/ 67 w 44"/>
                <a:gd name="T3" fmla="*/ 185 h 208"/>
                <a:gd name="T4" fmla="*/ 78 w 44"/>
                <a:gd name="T5" fmla="*/ 374 h 208"/>
                <a:gd name="T6" fmla="*/ 43 w 44"/>
                <a:gd name="T7" fmla="*/ 204 h 208"/>
                <a:gd name="T8" fmla="*/ 0 w 44"/>
                <a:gd name="T9" fmla="*/ 42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08">
                  <a:moveTo>
                    <a:pt x="8" y="0"/>
                  </a:moveTo>
                  <a:cubicBezTo>
                    <a:pt x="9" y="36"/>
                    <a:pt x="29" y="68"/>
                    <a:pt x="37" y="103"/>
                  </a:cubicBezTo>
                  <a:cubicBezTo>
                    <a:pt x="44" y="137"/>
                    <a:pt x="43" y="173"/>
                    <a:pt x="43" y="208"/>
                  </a:cubicBezTo>
                  <a:cubicBezTo>
                    <a:pt x="40" y="177"/>
                    <a:pt x="34" y="143"/>
                    <a:pt x="24" y="113"/>
                  </a:cubicBezTo>
                  <a:cubicBezTo>
                    <a:pt x="14" y="84"/>
                    <a:pt x="3" y="54"/>
                    <a:pt x="0" y="23"/>
                  </a:cubicBezTo>
                </a:path>
              </a:pathLst>
            </a:custGeom>
            <a:solidFill>
              <a:srgbClr val="D7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4" name="Freeform 348"/>
            <p:cNvSpPr>
              <a:spLocks/>
            </p:cNvSpPr>
            <p:nvPr/>
          </p:nvSpPr>
          <p:spPr bwMode="auto">
            <a:xfrm>
              <a:off x="3206" y="1295"/>
              <a:ext cx="897" cy="1113"/>
            </a:xfrm>
            <a:custGeom>
              <a:avLst/>
              <a:gdLst>
                <a:gd name="T0" fmla="*/ 521 w 772"/>
                <a:gd name="T1" fmla="*/ 9 h 960"/>
                <a:gd name="T2" fmla="*/ 914 w 772"/>
                <a:gd name="T3" fmla="*/ 0 h 960"/>
                <a:gd name="T4" fmla="*/ 948 w 772"/>
                <a:gd name="T5" fmla="*/ 35 h 960"/>
                <a:gd name="T6" fmla="*/ 1257 w 772"/>
                <a:gd name="T7" fmla="*/ 137 h 960"/>
                <a:gd name="T8" fmla="*/ 1407 w 772"/>
                <a:gd name="T9" fmla="*/ 634 h 960"/>
                <a:gd name="T10" fmla="*/ 1167 w 772"/>
                <a:gd name="T11" fmla="*/ 745 h 960"/>
                <a:gd name="T12" fmla="*/ 1161 w 772"/>
                <a:gd name="T13" fmla="*/ 706 h 960"/>
                <a:gd name="T14" fmla="*/ 1127 w 772"/>
                <a:gd name="T15" fmla="*/ 1032 h 960"/>
                <a:gd name="T16" fmla="*/ 1134 w 772"/>
                <a:gd name="T17" fmla="*/ 1534 h 960"/>
                <a:gd name="T18" fmla="*/ 251 w 772"/>
                <a:gd name="T19" fmla="*/ 1534 h 960"/>
                <a:gd name="T20" fmla="*/ 249 w 772"/>
                <a:gd name="T21" fmla="*/ 1087 h 960"/>
                <a:gd name="T22" fmla="*/ 249 w 772"/>
                <a:gd name="T23" fmla="*/ 740 h 960"/>
                <a:gd name="T24" fmla="*/ 235 w 772"/>
                <a:gd name="T25" fmla="*/ 770 h 960"/>
                <a:gd name="T26" fmla="*/ 0 w 772"/>
                <a:gd name="T27" fmla="*/ 613 h 960"/>
                <a:gd name="T28" fmla="*/ 149 w 772"/>
                <a:gd name="T29" fmla="*/ 151 h 960"/>
                <a:gd name="T30" fmla="*/ 486 w 772"/>
                <a:gd name="T31" fmla="*/ 36 h 960"/>
                <a:gd name="T32" fmla="*/ 521 w 772"/>
                <a:gd name="T33" fmla="*/ 9 h 9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2" h="960">
                  <a:moveTo>
                    <a:pt x="286" y="5"/>
                  </a:moveTo>
                  <a:cubicBezTo>
                    <a:pt x="286" y="5"/>
                    <a:pt x="405" y="73"/>
                    <a:pt x="502" y="0"/>
                  </a:cubicBezTo>
                  <a:cubicBezTo>
                    <a:pt x="520" y="19"/>
                    <a:pt x="520" y="19"/>
                    <a:pt x="520" y="19"/>
                  </a:cubicBezTo>
                  <a:cubicBezTo>
                    <a:pt x="520" y="19"/>
                    <a:pt x="673" y="63"/>
                    <a:pt x="689" y="76"/>
                  </a:cubicBezTo>
                  <a:cubicBezTo>
                    <a:pt x="705" y="90"/>
                    <a:pt x="772" y="113"/>
                    <a:pt x="772" y="351"/>
                  </a:cubicBezTo>
                  <a:cubicBezTo>
                    <a:pt x="772" y="351"/>
                    <a:pt x="696" y="401"/>
                    <a:pt x="640" y="413"/>
                  </a:cubicBezTo>
                  <a:cubicBezTo>
                    <a:pt x="637" y="391"/>
                    <a:pt x="637" y="391"/>
                    <a:pt x="637" y="391"/>
                  </a:cubicBezTo>
                  <a:cubicBezTo>
                    <a:pt x="637" y="391"/>
                    <a:pt x="622" y="508"/>
                    <a:pt x="619" y="571"/>
                  </a:cubicBezTo>
                  <a:cubicBezTo>
                    <a:pt x="617" y="633"/>
                    <a:pt x="652" y="795"/>
                    <a:pt x="622" y="849"/>
                  </a:cubicBezTo>
                  <a:cubicBezTo>
                    <a:pt x="622" y="849"/>
                    <a:pt x="458" y="960"/>
                    <a:pt x="138" y="849"/>
                  </a:cubicBezTo>
                  <a:cubicBezTo>
                    <a:pt x="138" y="849"/>
                    <a:pt x="95" y="817"/>
                    <a:pt x="136" y="602"/>
                  </a:cubicBezTo>
                  <a:cubicBezTo>
                    <a:pt x="153" y="516"/>
                    <a:pt x="136" y="409"/>
                    <a:pt x="136" y="409"/>
                  </a:cubicBezTo>
                  <a:cubicBezTo>
                    <a:pt x="129" y="426"/>
                    <a:pt x="129" y="426"/>
                    <a:pt x="129" y="426"/>
                  </a:cubicBezTo>
                  <a:cubicBezTo>
                    <a:pt x="129" y="426"/>
                    <a:pt x="27" y="403"/>
                    <a:pt x="0" y="339"/>
                  </a:cubicBezTo>
                  <a:cubicBezTo>
                    <a:pt x="0" y="339"/>
                    <a:pt x="40" y="120"/>
                    <a:pt x="82" y="84"/>
                  </a:cubicBezTo>
                  <a:cubicBezTo>
                    <a:pt x="82" y="84"/>
                    <a:pt x="94" y="53"/>
                    <a:pt x="267" y="20"/>
                  </a:cubicBezTo>
                  <a:lnTo>
                    <a:pt x="286" y="5"/>
                  </a:lnTo>
                  <a:close/>
                </a:path>
              </a:pathLst>
            </a:custGeom>
            <a:solidFill>
              <a:srgbClr val="84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5" name="Freeform 349"/>
            <p:cNvSpPr>
              <a:spLocks/>
            </p:cNvSpPr>
            <p:nvPr/>
          </p:nvSpPr>
          <p:spPr bwMode="auto">
            <a:xfrm>
              <a:off x="3794" y="1342"/>
              <a:ext cx="277" cy="377"/>
            </a:xfrm>
            <a:custGeom>
              <a:avLst/>
              <a:gdLst>
                <a:gd name="T0" fmla="*/ 0 w 238"/>
                <a:gd name="T1" fmla="*/ 22 h 326"/>
                <a:gd name="T2" fmla="*/ 126 w 238"/>
                <a:gd name="T3" fmla="*/ 23 h 326"/>
                <a:gd name="T4" fmla="*/ 199 w 238"/>
                <a:gd name="T5" fmla="*/ 58 h 326"/>
                <a:gd name="T6" fmla="*/ 265 w 238"/>
                <a:gd name="T7" fmla="*/ 91 h 326"/>
                <a:gd name="T8" fmla="*/ 355 w 238"/>
                <a:gd name="T9" fmla="*/ 162 h 326"/>
                <a:gd name="T10" fmla="*/ 412 w 238"/>
                <a:gd name="T11" fmla="*/ 267 h 326"/>
                <a:gd name="T12" fmla="*/ 432 w 238"/>
                <a:gd name="T13" fmla="*/ 402 h 326"/>
                <a:gd name="T14" fmla="*/ 433 w 238"/>
                <a:gd name="T15" fmla="*/ 503 h 326"/>
                <a:gd name="T16" fmla="*/ 398 w 238"/>
                <a:gd name="T17" fmla="*/ 567 h 326"/>
                <a:gd name="T18" fmla="*/ 363 w 238"/>
                <a:gd name="T19" fmla="*/ 459 h 326"/>
                <a:gd name="T20" fmla="*/ 340 w 238"/>
                <a:gd name="T21" fmla="*/ 249 h 326"/>
                <a:gd name="T22" fmla="*/ 298 w 238"/>
                <a:gd name="T23" fmla="*/ 170 h 326"/>
                <a:gd name="T24" fmla="*/ 215 w 238"/>
                <a:gd name="T25" fmla="*/ 117 h 326"/>
                <a:gd name="T26" fmla="*/ 77 w 238"/>
                <a:gd name="T27" fmla="*/ 58 h 326"/>
                <a:gd name="T28" fmla="*/ 3 w 238"/>
                <a:gd name="T29" fmla="*/ 32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8" h="326">
                  <a:moveTo>
                    <a:pt x="0" y="12"/>
                  </a:moveTo>
                  <a:cubicBezTo>
                    <a:pt x="24" y="0"/>
                    <a:pt x="44" y="2"/>
                    <a:pt x="69" y="13"/>
                  </a:cubicBezTo>
                  <a:cubicBezTo>
                    <a:pt x="82" y="20"/>
                    <a:pt x="94" y="27"/>
                    <a:pt x="108" y="32"/>
                  </a:cubicBezTo>
                  <a:cubicBezTo>
                    <a:pt x="121" y="36"/>
                    <a:pt x="133" y="44"/>
                    <a:pt x="144" y="51"/>
                  </a:cubicBezTo>
                  <a:cubicBezTo>
                    <a:pt x="163" y="62"/>
                    <a:pt x="179" y="73"/>
                    <a:pt x="193" y="91"/>
                  </a:cubicBezTo>
                  <a:cubicBezTo>
                    <a:pt x="207" y="109"/>
                    <a:pt x="216" y="129"/>
                    <a:pt x="224" y="150"/>
                  </a:cubicBezTo>
                  <a:cubicBezTo>
                    <a:pt x="233" y="175"/>
                    <a:pt x="234" y="199"/>
                    <a:pt x="235" y="225"/>
                  </a:cubicBezTo>
                  <a:cubicBezTo>
                    <a:pt x="236" y="243"/>
                    <a:pt x="238" y="262"/>
                    <a:pt x="236" y="281"/>
                  </a:cubicBezTo>
                  <a:cubicBezTo>
                    <a:pt x="234" y="293"/>
                    <a:pt x="231" y="312"/>
                    <a:pt x="217" y="317"/>
                  </a:cubicBezTo>
                  <a:cubicBezTo>
                    <a:pt x="194" y="326"/>
                    <a:pt x="198" y="268"/>
                    <a:pt x="198" y="257"/>
                  </a:cubicBezTo>
                  <a:cubicBezTo>
                    <a:pt x="198" y="218"/>
                    <a:pt x="201" y="176"/>
                    <a:pt x="186" y="139"/>
                  </a:cubicBezTo>
                  <a:cubicBezTo>
                    <a:pt x="180" y="122"/>
                    <a:pt x="174" y="108"/>
                    <a:pt x="162" y="95"/>
                  </a:cubicBezTo>
                  <a:cubicBezTo>
                    <a:pt x="150" y="82"/>
                    <a:pt x="134" y="73"/>
                    <a:pt x="118" y="65"/>
                  </a:cubicBezTo>
                  <a:cubicBezTo>
                    <a:pt x="93" y="54"/>
                    <a:pt x="67" y="44"/>
                    <a:pt x="42" y="32"/>
                  </a:cubicBezTo>
                  <a:cubicBezTo>
                    <a:pt x="30" y="26"/>
                    <a:pt x="15" y="25"/>
                    <a:pt x="3" y="18"/>
                  </a:cubicBezTo>
                </a:path>
              </a:pathLst>
            </a:custGeom>
            <a:solidFill>
              <a:srgbClr val="74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6" name="Freeform 350"/>
            <p:cNvSpPr>
              <a:spLocks/>
            </p:cNvSpPr>
            <p:nvPr/>
          </p:nvSpPr>
          <p:spPr bwMode="auto">
            <a:xfrm>
              <a:off x="3799" y="1609"/>
              <a:ext cx="120" cy="687"/>
            </a:xfrm>
            <a:custGeom>
              <a:avLst/>
              <a:gdLst>
                <a:gd name="T0" fmla="*/ 171 w 103"/>
                <a:gd name="T1" fmla="*/ 19 h 592"/>
                <a:gd name="T2" fmla="*/ 181 w 103"/>
                <a:gd name="T3" fmla="*/ 240 h 592"/>
                <a:gd name="T4" fmla="*/ 137 w 103"/>
                <a:gd name="T5" fmla="*/ 455 h 592"/>
                <a:gd name="T6" fmla="*/ 158 w 103"/>
                <a:gd name="T7" fmla="*/ 874 h 592"/>
                <a:gd name="T8" fmla="*/ 142 w 103"/>
                <a:gd name="T9" fmla="*/ 1001 h 592"/>
                <a:gd name="T10" fmla="*/ 26 w 103"/>
                <a:gd name="T11" fmla="*/ 1029 h 592"/>
                <a:gd name="T12" fmla="*/ 19 w 103"/>
                <a:gd name="T13" fmla="*/ 883 h 592"/>
                <a:gd name="T14" fmla="*/ 36 w 103"/>
                <a:gd name="T15" fmla="*/ 708 h 592"/>
                <a:gd name="T16" fmla="*/ 80 w 103"/>
                <a:gd name="T17" fmla="*/ 400 h 592"/>
                <a:gd name="T18" fmla="*/ 137 w 103"/>
                <a:gd name="T19" fmla="*/ 0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592">
                  <a:moveTo>
                    <a:pt x="93" y="10"/>
                  </a:moveTo>
                  <a:cubicBezTo>
                    <a:pt x="90" y="50"/>
                    <a:pt x="103" y="91"/>
                    <a:pt x="98" y="132"/>
                  </a:cubicBezTo>
                  <a:cubicBezTo>
                    <a:pt x="93" y="172"/>
                    <a:pt x="82" y="211"/>
                    <a:pt x="75" y="251"/>
                  </a:cubicBezTo>
                  <a:cubicBezTo>
                    <a:pt x="64" y="327"/>
                    <a:pt x="73" y="408"/>
                    <a:pt x="86" y="482"/>
                  </a:cubicBezTo>
                  <a:cubicBezTo>
                    <a:pt x="90" y="508"/>
                    <a:pt x="92" y="529"/>
                    <a:pt x="77" y="552"/>
                  </a:cubicBezTo>
                  <a:cubicBezTo>
                    <a:pt x="65" y="571"/>
                    <a:pt x="30" y="592"/>
                    <a:pt x="14" y="567"/>
                  </a:cubicBezTo>
                  <a:cubicBezTo>
                    <a:pt x="0" y="546"/>
                    <a:pt x="9" y="509"/>
                    <a:pt x="10" y="487"/>
                  </a:cubicBezTo>
                  <a:cubicBezTo>
                    <a:pt x="11" y="454"/>
                    <a:pt x="15" y="422"/>
                    <a:pt x="20" y="390"/>
                  </a:cubicBezTo>
                  <a:cubicBezTo>
                    <a:pt x="30" y="334"/>
                    <a:pt x="40" y="277"/>
                    <a:pt x="44" y="221"/>
                  </a:cubicBezTo>
                  <a:cubicBezTo>
                    <a:pt x="49" y="153"/>
                    <a:pt x="36" y="59"/>
                    <a:pt x="75" y="0"/>
                  </a:cubicBezTo>
                </a:path>
              </a:pathLst>
            </a:custGeom>
            <a:solidFill>
              <a:srgbClr val="74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7" name="Freeform 351"/>
            <p:cNvSpPr>
              <a:spLocks/>
            </p:cNvSpPr>
            <p:nvPr/>
          </p:nvSpPr>
          <p:spPr bwMode="auto">
            <a:xfrm>
              <a:off x="3223" y="1330"/>
              <a:ext cx="304" cy="428"/>
            </a:xfrm>
            <a:custGeom>
              <a:avLst/>
              <a:gdLst>
                <a:gd name="T0" fmla="*/ 0 w 262"/>
                <a:gd name="T1" fmla="*/ 553 h 369"/>
                <a:gd name="T2" fmla="*/ 49 w 262"/>
                <a:gd name="T3" fmla="*/ 350 h 369"/>
                <a:gd name="T4" fmla="*/ 149 w 262"/>
                <a:gd name="T5" fmla="*/ 121 h 369"/>
                <a:gd name="T6" fmla="*/ 369 w 262"/>
                <a:gd name="T7" fmla="*/ 26 h 369"/>
                <a:gd name="T8" fmla="*/ 448 w 262"/>
                <a:gd name="T9" fmla="*/ 12 h 369"/>
                <a:gd name="T10" fmla="*/ 476 w 262"/>
                <a:gd name="T11" fmla="*/ 56 h 369"/>
                <a:gd name="T12" fmla="*/ 411 w 262"/>
                <a:gd name="T13" fmla="*/ 95 h 369"/>
                <a:gd name="T14" fmla="*/ 94 w 262"/>
                <a:gd name="T15" fmla="*/ 457 h 369"/>
                <a:gd name="T16" fmla="*/ 3 w 262"/>
                <a:gd name="T17" fmla="*/ 574 h 3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369">
                  <a:moveTo>
                    <a:pt x="0" y="305"/>
                  </a:moveTo>
                  <a:cubicBezTo>
                    <a:pt x="0" y="267"/>
                    <a:pt x="17" y="229"/>
                    <a:pt x="27" y="193"/>
                  </a:cubicBezTo>
                  <a:cubicBezTo>
                    <a:pt x="39" y="152"/>
                    <a:pt x="57" y="102"/>
                    <a:pt x="82" y="67"/>
                  </a:cubicBezTo>
                  <a:cubicBezTo>
                    <a:pt x="110" y="30"/>
                    <a:pt x="162" y="28"/>
                    <a:pt x="203" y="14"/>
                  </a:cubicBezTo>
                  <a:cubicBezTo>
                    <a:pt x="218" y="9"/>
                    <a:pt x="231" y="0"/>
                    <a:pt x="247" y="7"/>
                  </a:cubicBezTo>
                  <a:cubicBezTo>
                    <a:pt x="256" y="11"/>
                    <a:pt x="262" y="20"/>
                    <a:pt x="262" y="30"/>
                  </a:cubicBezTo>
                  <a:cubicBezTo>
                    <a:pt x="262" y="46"/>
                    <a:pt x="241" y="47"/>
                    <a:pt x="227" y="53"/>
                  </a:cubicBezTo>
                  <a:cubicBezTo>
                    <a:pt x="139" y="89"/>
                    <a:pt x="75" y="163"/>
                    <a:pt x="52" y="253"/>
                  </a:cubicBezTo>
                  <a:cubicBezTo>
                    <a:pt x="48" y="269"/>
                    <a:pt x="32" y="369"/>
                    <a:pt x="3" y="317"/>
                  </a:cubicBezTo>
                </a:path>
              </a:pathLst>
            </a:custGeom>
            <a:solidFill>
              <a:srgbClr val="CC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8" name="Freeform 352"/>
            <p:cNvSpPr>
              <a:spLocks/>
            </p:cNvSpPr>
            <p:nvPr/>
          </p:nvSpPr>
          <p:spPr bwMode="auto">
            <a:xfrm>
              <a:off x="3354" y="1620"/>
              <a:ext cx="144" cy="673"/>
            </a:xfrm>
            <a:custGeom>
              <a:avLst/>
              <a:gdLst>
                <a:gd name="T0" fmla="*/ 59 w 124"/>
                <a:gd name="T1" fmla="*/ 32 h 581"/>
                <a:gd name="T2" fmla="*/ 69 w 124"/>
                <a:gd name="T3" fmla="*/ 137 h 581"/>
                <a:gd name="T4" fmla="*/ 57 w 124"/>
                <a:gd name="T5" fmla="*/ 247 h 581"/>
                <a:gd name="T6" fmla="*/ 66 w 124"/>
                <a:gd name="T7" fmla="*/ 387 h 581"/>
                <a:gd name="T8" fmla="*/ 56 w 124"/>
                <a:gd name="T9" fmla="*/ 548 h 581"/>
                <a:gd name="T10" fmla="*/ 10 w 124"/>
                <a:gd name="T11" fmla="*/ 878 h 581"/>
                <a:gd name="T12" fmla="*/ 86 w 124"/>
                <a:gd name="T13" fmla="*/ 1000 h 581"/>
                <a:gd name="T14" fmla="*/ 221 w 124"/>
                <a:gd name="T15" fmla="*/ 959 h 581"/>
                <a:gd name="T16" fmla="*/ 149 w 124"/>
                <a:gd name="T17" fmla="*/ 825 h 581"/>
                <a:gd name="T18" fmla="*/ 93 w 124"/>
                <a:gd name="T19" fmla="*/ 680 h 581"/>
                <a:gd name="T20" fmla="*/ 135 w 124"/>
                <a:gd name="T21" fmla="*/ 351 h 581"/>
                <a:gd name="T22" fmla="*/ 135 w 124"/>
                <a:gd name="T23" fmla="*/ 67 h 581"/>
                <a:gd name="T24" fmla="*/ 66 w 124"/>
                <a:gd name="T25" fmla="*/ 32 h 5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581">
                  <a:moveTo>
                    <a:pt x="33" y="18"/>
                  </a:moveTo>
                  <a:cubicBezTo>
                    <a:pt x="32" y="37"/>
                    <a:pt x="40" y="57"/>
                    <a:pt x="38" y="76"/>
                  </a:cubicBezTo>
                  <a:cubicBezTo>
                    <a:pt x="36" y="97"/>
                    <a:pt x="31" y="116"/>
                    <a:pt x="31" y="137"/>
                  </a:cubicBezTo>
                  <a:cubicBezTo>
                    <a:pt x="31" y="163"/>
                    <a:pt x="38" y="188"/>
                    <a:pt x="36" y="215"/>
                  </a:cubicBezTo>
                  <a:cubicBezTo>
                    <a:pt x="35" y="244"/>
                    <a:pt x="34" y="275"/>
                    <a:pt x="30" y="304"/>
                  </a:cubicBezTo>
                  <a:cubicBezTo>
                    <a:pt x="22" y="365"/>
                    <a:pt x="0" y="425"/>
                    <a:pt x="6" y="488"/>
                  </a:cubicBezTo>
                  <a:cubicBezTo>
                    <a:pt x="8" y="514"/>
                    <a:pt x="25" y="540"/>
                    <a:pt x="47" y="555"/>
                  </a:cubicBezTo>
                  <a:cubicBezTo>
                    <a:pt x="75" y="573"/>
                    <a:pt x="124" y="581"/>
                    <a:pt x="121" y="533"/>
                  </a:cubicBezTo>
                  <a:cubicBezTo>
                    <a:pt x="118" y="505"/>
                    <a:pt x="95" y="482"/>
                    <a:pt x="82" y="458"/>
                  </a:cubicBezTo>
                  <a:cubicBezTo>
                    <a:pt x="68" y="431"/>
                    <a:pt x="54" y="409"/>
                    <a:pt x="51" y="378"/>
                  </a:cubicBezTo>
                  <a:cubicBezTo>
                    <a:pt x="45" y="315"/>
                    <a:pt x="64" y="257"/>
                    <a:pt x="74" y="195"/>
                  </a:cubicBezTo>
                  <a:cubicBezTo>
                    <a:pt x="82" y="147"/>
                    <a:pt x="90" y="84"/>
                    <a:pt x="74" y="37"/>
                  </a:cubicBezTo>
                  <a:cubicBezTo>
                    <a:pt x="69" y="20"/>
                    <a:pt x="53" y="0"/>
                    <a:pt x="36" y="18"/>
                  </a:cubicBezTo>
                </a:path>
              </a:pathLst>
            </a:custGeom>
            <a:solidFill>
              <a:srgbClr val="CC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9" name="Freeform 353"/>
            <p:cNvSpPr>
              <a:spLocks noEditPoints="1"/>
            </p:cNvSpPr>
            <p:nvPr/>
          </p:nvSpPr>
          <p:spPr bwMode="auto">
            <a:xfrm>
              <a:off x="3206" y="1295"/>
              <a:ext cx="897" cy="1053"/>
            </a:xfrm>
            <a:custGeom>
              <a:avLst/>
              <a:gdLst>
                <a:gd name="T0" fmla="*/ 216 w 772"/>
                <a:gd name="T1" fmla="*/ 1334 h 908"/>
                <a:gd name="T2" fmla="*/ 1153 w 772"/>
                <a:gd name="T3" fmla="*/ 1334 h 908"/>
                <a:gd name="T4" fmla="*/ 1144 w 772"/>
                <a:gd name="T5" fmla="*/ 1239 h 908"/>
                <a:gd name="T6" fmla="*/ 224 w 772"/>
                <a:gd name="T7" fmla="*/ 1239 h 908"/>
                <a:gd name="T8" fmla="*/ 216 w 772"/>
                <a:gd name="T9" fmla="*/ 1334 h 908"/>
                <a:gd name="T10" fmla="*/ 235 w 772"/>
                <a:gd name="T11" fmla="*/ 771 h 908"/>
                <a:gd name="T12" fmla="*/ 249 w 772"/>
                <a:gd name="T13" fmla="*/ 740 h 908"/>
                <a:gd name="T14" fmla="*/ 256 w 772"/>
                <a:gd name="T15" fmla="*/ 794 h 908"/>
                <a:gd name="T16" fmla="*/ 1150 w 772"/>
                <a:gd name="T17" fmla="*/ 794 h 908"/>
                <a:gd name="T18" fmla="*/ 1161 w 772"/>
                <a:gd name="T19" fmla="*/ 706 h 908"/>
                <a:gd name="T20" fmla="*/ 1167 w 772"/>
                <a:gd name="T21" fmla="*/ 747 h 908"/>
                <a:gd name="T22" fmla="*/ 1286 w 772"/>
                <a:gd name="T23" fmla="*/ 702 h 908"/>
                <a:gd name="T24" fmla="*/ 78 w 772"/>
                <a:gd name="T25" fmla="*/ 702 h 908"/>
                <a:gd name="T26" fmla="*/ 235 w 772"/>
                <a:gd name="T27" fmla="*/ 771 h 908"/>
                <a:gd name="T28" fmla="*/ 249 w 772"/>
                <a:gd name="T29" fmla="*/ 1088 h 908"/>
                <a:gd name="T30" fmla="*/ 236 w 772"/>
                <a:gd name="T31" fmla="*/ 1154 h 908"/>
                <a:gd name="T32" fmla="*/ 1135 w 772"/>
                <a:gd name="T33" fmla="*/ 1154 h 908"/>
                <a:gd name="T34" fmla="*/ 1127 w 772"/>
                <a:gd name="T35" fmla="*/ 1061 h 908"/>
                <a:gd name="T36" fmla="*/ 253 w 772"/>
                <a:gd name="T37" fmla="*/ 1061 h 908"/>
                <a:gd name="T38" fmla="*/ 249 w 772"/>
                <a:gd name="T39" fmla="*/ 1088 h 908"/>
                <a:gd name="T40" fmla="*/ 1133 w 772"/>
                <a:gd name="T41" fmla="*/ 975 h 908"/>
                <a:gd name="T42" fmla="*/ 1141 w 772"/>
                <a:gd name="T43" fmla="*/ 881 h 908"/>
                <a:gd name="T44" fmla="*/ 260 w 772"/>
                <a:gd name="T45" fmla="*/ 881 h 908"/>
                <a:gd name="T46" fmla="*/ 260 w 772"/>
                <a:gd name="T47" fmla="*/ 975 h 908"/>
                <a:gd name="T48" fmla="*/ 1133 w 772"/>
                <a:gd name="T49" fmla="*/ 975 h 908"/>
                <a:gd name="T50" fmla="*/ 236 w 772"/>
                <a:gd name="T51" fmla="*/ 1513 h 908"/>
                <a:gd name="T52" fmla="*/ 1143 w 772"/>
                <a:gd name="T53" fmla="*/ 1513 h 908"/>
                <a:gd name="T54" fmla="*/ 1156 w 772"/>
                <a:gd name="T55" fmla="*/ 1417 h 908"/>
                <a:gd name="T56" fmla="*/ 216 w 772"/>
                <a:gd name="T57" fmla="*/ 1417 h 908"/>
                <a:gd name="T58" fmla="*/ 236 w 772"/>
                <a:gd name="T59" fmla="*/ 1513 h 908"/>
                <a:gd name="T60" fmla="*/ 948 w 772"/>
                <a:gd name="T61" fmla="*/ 35 h 908"/>
                <a:gd name="T62" fmla="*/ 914 w 772"/>
                <a:gd name="T63" fmla="*/ 0 h 908"/>
                <a:gd name="T64" fmla="*/ 521 w 772"/>
                <a:gd name="T65" fmla="*/ 9 h 908"/>
                <a:gd name="T66" fmla="*/ 486 w 772"/>
                <a:gd name="T67" fmla="*/ 36 h 908"/>
                <a:gd name="T68" fmla="*/ 302 w 772"/>
                <a:gd name="T69" fmla="*/ 79 h 908"/>
                <a:gd name="T70" fmla="*/ 1095 w 772"/>
                <a:gd name="T71" fmla="*/ 79 h 908"/>
                <a:gd name="T72" fmla="*/ 948 w 772"/>
                <a:gd name="T73" fmla="*/ 35 h 908"/>
                <a:gd name="T74" fmla="*/ 1404 w 772"/>
                <a:gd name="T75" fmla="*/ 522 h 908"/>
                <a:gd name="T76" fmla="*/ 19 w 772"/>
                <a:gd name="T77" fmla="*/ 522 h 908"/>
                <a:gd name="T78" fmla="*/ 0 w 772"/>
                <a:gd name="T79" fmla="*/ 613 h 908"/>
                <a:gd name="T80" fmla="*/ 1 w 772"/>
                <a:gd name="T81" fmla="*/ 616 h 908"/>
                <a:gd name="T82" fmla="*/ 1407 w 772"/>
                <a:gd name="T83" fmla="*/ 616 h 908"/>
                <a:gd name="T84" fmla="*/ 1404 w 772"/>
                <a:gd name="T85" fmla="*/ 522 h 908"/>
                <a:gd name="T86" fmla="*/ 973 w 772"/>
                <a:gd name="T87" fmla="*/ 1598 h 908"/>
                <a:gd name="T88" fmla="*/ 481 w 772"/>
                <a:gd name="T89" fmla="*/ 1598 h 908"/>
                <a:gd name="T90" fmla="*/ 973 w 772"/>
                <a:gd name="T91" fmla="*/ 1598 h 908"/>
                <a:gd name="T92" fmla="*/ 1379 w 772"/>
                <a:gd name="T93" fmla="*/ 343 h 908"/>
                <a:gd name="T94" fmla="*/ 65 w 772"/>
                <a:gd name="T95" fmla="*/ 343 h 908"/>
                <a:gd name="T96" fmla="*/ 38 w 772"/>
                <a:gd name="T97" fmla="*/ 438 h 908"/>
                <a:gd name="T98" fmla="*/ 1395 w 772"/>
                <a:gd name="T99" fmla="*/ 438 h 908"/>
                <a:gd name="T100" fmla="*/ 1379 w 772"/>
                <a:gd name="T101" fmla="*/ 343 h 908"/>
                <a:gd name="T102" fmla="*/ 1291 w 772"/>
                <a:gd name="T103" fmla="*/ 166 h 908"/>
                <a:gd name="T104" fmla="*/ 138 w 772"/>
                <a:gd name="T105" fmla="*/ 166 h 908"/>
                <a:gd name="T106" fmla="*/ 91 w 772"/>
                <a:gd name="T107" fmla="*/ 260 h 908"/>
                <a:gd name="T108" fmla="*/ 1352 w 772"/>
                <a:gd name="T109" fmla="*/ 260 h 908"/>
                <a:gd name="T110" fmla="*/ 1291 w 772"/>
                <a:gd name="T111" fmla="*/ 166 h 9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72" h="908">
                  <a:moveTo>
                    <a:pt x="119" y="737"/>
                  </a:moveTo>
                  <a:cubicBezTo>
                    <a:pt x="633" y="737"/>
                    <a:pt x="633" y="737"/>
                    <a:pt x="633" y="737"/>
                  </a:cubicBezTo>
                  <a:cubicBezTo>
                    <a:pt x="632" y="720"/>
                    <a:pt x="630" y="702"/>
                    <a:pt x="628" y="685"/>
                  </a:cubicBezTo>
                  <a:cubicBezTo>
                    <a:pt x="123" y="685"/>
                    <a:pt x="123" y="685"/>
                    <a:pt x="123" y="685"/>
                  </a:cubicBezTo>
                  <a:cubicBezTo>
                    <a:pt x="121" y="705"/>
                    <a:pt x="120" y="722"/>
                    <a:pt x="119" y="737"/>
                  </a:cubicBezTo>
                  <a:close/>
                  <a:moveTo>
                    <a:pt x="129" y="426"/>
                  </a:moveTo>
                  <a:cubicBezTo>
                    <a:pt x="136" y="409"/>
                    <a:pt x="136" y="409"/>
                    <a:pt x="136" y="409"/>
                  </a:cubicBezTo>
                  <a:cubicBezTo>
                    <a:pt x="136" y="409"/>
                    <a:pt x="138" y="421"/>
                    <a:pt x="140" y="440"/>
                  </a:cubicBezTo>
                  <a:cubicBezTo>
                    <a:pt x="631" y="440"/>
                    <a:pt x="631" y="440"/>
                    <a:pt x="631" y="440"/>
                  </a:cubicBezTo>
                  <a:cubicBezTo>
                    <a:pt x="635" y="412"/>
                    <a:pt x="637" y="391"/>
                    <a:pt x="637" y="391"/>
                  </a:cubicBezTo>
                  <a:cubicBezTo>
                    <a:pt x="640" y="413"/>
                    <a:pt x="640" y="413"/>
                    <a:pt x="640" y="413"/>
                  </a:cubicBezTo>
                  <a:cubicBezTo>
                    <a:pt x="661" y="408"/>
                    <a:pt x="685" y="399"/>
                    <a:pt x="706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82" y="415"/>
                    <a:pt x="129" y="426"/>
                    <a:pt x="129" y="426"/>
                  </a:cubicBezTo>
                  <a:close/>
                  <a:moveTo>
                    <a:pt x="136" y="602"/>
                  </a:moveTo>
                  <a:cubicBezTo>
                    <a:pt x="134" y="615"/>
                    <a:pt x="132" y="627"/>
                    <a:pt x="130" y="638"/>
                  </a:cubicBezTo>
                  <a:cubicBezTo>
                    <a:pt x="623" y="638"/>
                    <a:pt x="623" y="638"/>
                    <a:pt x="623" y="638"/>
                  </a:cubicBezTo>
                  <a:cubicBezTo>
                    <a:pt x="621" y="619"/>
                    <a:pt x="620" y="601"/>
                    <a:pt x="619" y="586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38" y="592"/>
                    <a:pt x="137" y="597"/>
                    <a:pt x="136" y="602"/>
                  </a:cubicBezTo>
                  <a:close/>
                  <a:moveTo>
                    <a:pt x="621" y="539"/>
                  </a:moveTo>
                  <a:cubicBezTo>
                    <a:pt x="623" y="522"/>
                    <a:pt x="624" y="505"/>
                    <a:pt x="626" y="487"/>
                  </a:cubicBezTo>
                  <a:cubicBezTo>
                    <a:pt x="143" y="487"/>
                    <a:pt x="143" y="487"/>
                    <a:pt x="143" y="487"/>
                  </a:cubicBezTo>
                  <a:cubicBezTo>
                    <a:pt x="144" y="503"/>
                    <a:pt x="144" y="521"/>
                    <a:pt x="143" y="539"/>
                  </a:cubicBezTo>
                  <a:lnTo>
                    <a:pt x="621" y="539"/>
                  </a:lnTo>
                  <a:close/>
                  <a:moveTo>
                    <a:pt x="130" y="836"/>
                  </a:moveTo>
                  <a:cubicBezTo>
                    <a:pt x="627" y="836"/>
                    <a:pt x="627" y="836"/>
                    <a:pt x="627" y="836"/>
                  </a:cubicBezTo>
                  <a:cubicBezTo>
                    <a:pt x="632" y="822"/>
                    <a:pt x="634" y="804"/>
                    <a:pt x="634" y="784"/>
                  </a:cubicBezTo>
                  <a:cubicBezTo>
                    <a:pt x="119" y="784"/>
                    <a:pt x="119" y="784"/>
                    <a:pt x="119" y="784"/>
                  </a:cubicBezTo>
                  <a:cubicBezTo>
                    <a:pt x="121" y="810"/>
                    <a:pt x="126" y="826"/>
                    <a:pt x="130" y="836"/>
                  </a:cubicBezTo>
                  <a:close/>
                  <a:moveTo>
                    <a:pt x="520" y="19"/>
                  </a:moveTo>
                  <a:cubicBezTo>
                    <a:pt x="502" y="0"/>
                    <a:pt x="502" y="0"/>
                    <a:pt x="502" y="0"/>
                  </a:cubicBezTo>
                  <a:cubicBezTo>
                    <a:pt x="405" y="73"/>
                    <a:pt x="286" y="5"/>
                    <a:pt x="286" y="5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24" y="28"/>
                    <a:pt x="191" y="36"/>
                    <a:pt x="166" y="44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560" y="31"/>
                    <a:pt x="520" y="19"/>
                    <a:pt x="520" y="19"/>
                  </a:cubicBezTo>
                  <a:close/>
                  <a:moveTo>
                    <a:pt x="770" y="289"/>
                  </a:moveTo>
                  <a:cubicBezTo>
                    <a:pt x="10" y="289"/>
                    <a:pt x="10" y="289"/>
                    <a:pt x="10" y="289"/>
                  </a:cubicBezTo>
                  <a:cubicBezTo>
                    <a:pt x="4" y="319"/>
                    <a:pt x="0" y="339"/>
                    <a:pt x="0" y="339"/>
                  </a:cubicBezTo>
                  <a:cubicBezTo>
                    <a:pt x="0" y="340"/>
                    <a:pt x="1" y="340"/>
                    <a:pt x="1" y="341"/>
                  </a:cubicBezTo>
                  <a:cubicBezTo>
                    <a:pt x="772" y="341"/>
                    <a:pt x="772" y="341"/>
                    <a:pt x="772" y="341"/>
                  </a:cubicBezTo>
                  <a:cubicBezTo>
                    <a:pt x="772" y="322"/>
                    <a:pt x="771" y="305"/>
                    <a:pt x="770" y="289"/>
                  </a:cubicBezTo>
                  <a:close/>
                  <a:moveTo>
                    <a:pt x="534" y="883"/>
                  </a:moveTo>
                  <a:cubicBezTo>
                    <a:pt x="263" y="883"/>
                    <a:pt x="263" y="883"/>
                    <a:pt x="263" y="883"/>
                  </a:cubicBezTo>
                  <a:cubicBezTo>
                    <a:pt x="384" y="908"/>
                    <a:pt x="474" y="898"/>
                    <a:pt x="534" y="883"/>
                  </a:cubicBezTo>
                  <a:close/>
                  <a:moveTo>
                    <a:pt x="757" y="190"/>
                  </a:moveTo>
                  <a:cubicBezTo>
                    <a:pt x="35" y="190"/>
                    <a:pt x="35" y="190"/>
                    <a:pt x="35" y="190"/>
                  </a:cubicBezTo>
                  <a:cubicBezTo>
                    <a:pt x="30" y="207"/>
                    <a:pt x="25" y="225"/>
                    <a:pt x="21" y="242"/>
                  </a:cubicBezTo>
                  <a:cubicBezTo>
                    <a:pt x="766" y="242"/>
                    <a:pt x="766" y="242"/>
                    <a:pt x="766" y="242"/>
                  </a:cubicBezTo>
                  <a:cubicBezTo>
                    <a:pt x="764" y="222"/>
                    <a:pt x="761" y="205"/>
                    <a:pt x="757" y="190"/>
                  </a:cubicBezTo>
                  <a:close/>
                  <a:moveTo>
                    <a:pt x="708" y="91"/>
                  </a:moveTo>
                  <a:cubicBezTo>
                    <a:pt x="76" y="91"/>
                    <a:pt x="76" y="91"/>
                    <a:pt x="76" y="91"/>
                  </a:cubicBezTo>
                  <a:cubicBezTo>
                    <a:pt x="67" y="102"/>
                    <a:pt x="58" y="121"/>
                    <a:pt x="50" y="143"/>
                  </a:cubicBezTo>
                  <a:cubicBezTo>
                    <a:pt x="742" y="143"/>
                    <a:pt x="742" y="143"/>
                    <a:pt x="742" y="143"/>
                  </a:cubicBezTo>
                  <a:cubicBezTo>
                    <a:pt x="731" y="116"/>
                    <a:pt x="719" y="101"/>
                    <a:pt x="708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0" name="Freeform 354"/>
            <p:cNvSpPr>
              <a:spLocks/>
            </p:cNvSpPr>
            <p:nvPr/>
          </p:nvSpPr>
          <p:spPr bwMode="auto">
            <a:xfrm>
              <a:off x="3206" y="1295"/>
              <a:ext cx="897" cy="1113"/>
            </a:xfrm>
            <a:custGeom>
              <a:avLst/>
              <a:gdLst>
                <a:gd name="T0" fmla="*/ 521 w 772"/>
                <a:gd name="T1" fmla="*/ 9 h 960"/>
                <a:gd name="T2" fmla="*/ 914 w 772"/>
                <a:gd name="T3" fmla="*/ 0 h 960"/>
                <a:gd name="T4" fmla="*/ 948 w 772"/>
                <a:gd name="T5" fmla="*/ 36 h 960"/>
                <a:gd name="T6" fmla="*/ 1257 w 772"/>
                <a:gd name="T7" fmla="*/ 138 h 960"/>
                <a:gd name="T8" fmla="*/ 1407 w 772"/>
                <a:gd name="T9" fmla="*/ 635 h 960"/>
                <a:gd name="T10" fmla="*/ 1167 w 772"/>
                <a:gd name="T11" fmla="*/ 745 h 960"/>
                <a:gd name="T12" fmla="*/ 1161 w 772"/>
                <a:gd name="T13" fmla="*/ 707 h 960"/>
                <a:gd name="T14" fmla="*/ 1127 w 772"/>
                <a:gd name="T15" fmla="*/ 1032 h 960"/>
                <a:gd name="T16" fmla="*/ 1134 w 772"/>
                <a:gd name="T17" fmla="*/ 1534 h 960"/>
                <a:gd name="T18" fmla="*/ 251 w 772"/>
                <a:gd name="T19" fmla="*/ 1534 h 960"/>
                <a:gd name="T20" fmla="*/ 249 w 772"/>
                <a:gd name="T21" fmla="*/ 1089 h 960"/>
                <a:gd name="T22" fmla="*/ 249 w 772"/>
                <a:gd name="T23" fmla="*/ 740 h 960"/>
                <a:gd name="T24" fmla="*/ 235 w 772"/>
                <a:gd name="T25" fmla="*/ 770 h 960"/>
                <a:gd name="T26" fmla="*/ 0 w 772"/>
                <a:gd name="T27" fmla="*/ 613 h 960"/>
                <a:gd name="T28" fmla="*/ 149 w 772"/>
                <a:gd name="T29" fmla="*/ 154 h 960"/>
                <a:gd name="T30" fmla="*/ 486 w 772"/>
                <a:gd name="T31" fmla="*/ 36 h 960"/>
                <a:gd name="T32" fmla="*/ 521 w 772"/>
                <a:gd name="T33" fmla="*/ 9 h 9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2" h="960">
                  <a:moveTo>
                    <a:pt x="286" y="5"/>
                  </a:moveTo>
                  <a:cubicBezTo>
                    <a:pt x="286" y="5"/>
                    <a:pt x="405" y="73"/>
                    <a:pt x="502" y="0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20" y="20"/>
                    <a:pt x="673" y="63"/>
                    <a:pt x="689" y="77"/>
                  </a:cubicBezTo>
                  <a:cubicBezTo>
                    <a:pt x="705" y="90"/>
                    <a:pt x="772" y="114"/>
                    <a:pt x="772" y="352"/>
                  </a:cubicBezTo>
                  <a:cubicBezTo>
                    <a:pt x="772" y="352"/>
                    <a:pt x="696" y="401"/>
                    <a:pt x="640" y="413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37" y="392"/>
                    <a:pt x="622" y="509"/>
                    <a:pt x="619" y="571"/>
                  </a:cubicBezTo>
                  <a:cubicBezTo>
                    <a:pt x="617" y="633"/>
                    <a:pt x="652" y="795"/>
                    <a:pt x="622" y="849"/>
                  </a:cubicBezTo>
                  <a:cubicBezTo>
                    <a:pt x="622" y="849"/>
                    <a:pt x="458" y="960"/>
                    <a:pt x="138" y="849"/>
                  </a:cubicBezTo>
                  <a:cubicBezTo>
                    <a:pt x="138" y="849"/>
                    <a:pt x="95" y="817"/>
                    <a:pt x="136" y="603"/>
                  </a:cubicBezTo>
                  <a:cubicBezTo>
                    <a:pt x="153" y="517"/>
                    <a:pt x="136" y="409"/>
                    <a:pt x="136" y="409"/>
                  </a:cubicBezTo>
                  <a:cubicBezTo>
                    <a:pt x="129" y="426"/>
                    <a:pt x="129" y="426"/>
                    <a:pt x="129" y="426"/>
                  </a:cubicBezTo>
                  <a:cubicBezTo>
                    <a:pt x="129" y="426"/>
                    <a:pt x="27" y="403"/>
                    <a:pt x="0" y="339"/>
                  </a:cubicBezTo>
                  <a:cubicBezTo>
                    <a:pt x="0" y="339"/>
                    <a:pt x="40" y="120"/>
                    <a:pt x="82" y="85"/>
                  </a:cubicBezTo>
                  <a:cubicBezTo>
                    <a:pt x="82" y="85"/>
                    <a:pt x="94" y="53"/>
                    <a:pt x="267" y="20"/>
                  </a:cubicBezTo>
                  <a:lnTo>
                    <a:pt x="286" y="5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1" name="Freeform 355"/>
            <p:cNvSpPr>
              <a:spLocks/>
            </p:cNvSpPr>
            <p:nvPr/>
          </p:nvSpPr>
          <p:spPr bwMode="auto">
            <a:xfrm>
              <a:off x="3364" y="1624"/>
              <a:ext cx="12" cy="151"/>
            </a:xfrm>
            <a:custGeom>
              <a:avLst/>
              <a:gdLst>
                <a:gd name="T0" fmla="*/ 0 w 10"/>
                <a:gd name="T1" fmla="*/ 236 h 130"/>
                <a:gd name="T2" fmla="*/ 14 w 10"/>
                <a:gd name="T3" fmla="*/ 116 h 130"/>
                <a:gd name="T4" fmla="*/ 20 w 10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0">
                  <a:moveTo>
                    <a:pt x="0" y="130"/>
                  </a:moveTo>
                  <a:cubicBezTo>
                    <a:pt x="0" y="108"/>
                    <a:pt x="4" y="86"/>
                    <a:pt x="7" y="64"/>
                  </a:cubicBezTo>
                  <a:cubicBezTo>
                    <a:pt x="10" y="43"/>
                    <a:pt x="8" y="22"/>
                    <a:pt x="1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2" name="Freeform 356"/>
            <p:cNvSpPr>
              <a:spLocks/>
            </p:cNvSpPr>
            <p:nvPr/>
          </p:nvSpPr>
          <p:spPr bwMode="auto">
            <a:xfrm>
              <a:off x="3335" y="1605"/>
              <a:ext cx="39" cy="85"/>
            </a:xfrm>
            <a:custGeom>
              <a:avLst/>
              <a:gdLst>
                <a:gd name="T0" fmla="*/ 64 w 33"/>
                <a:gd name="T1" fmla="*/ 130 h 74"/>
                <a:gd name="T2" fmla="*/ 35 w 33"/>
                <a:gd name="T3" fmla="*/ 86 h 74"/>
                <a:gd name="T4" fmla="*/ 0 w 33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74">
                  <a:moveTo>
                    <a:pt x="33" y="74"/>
                  </a:moveTo>
                  <a:cubicBezTo>
                    <a:pt x="30" y="64"/>
                    <a:pt x="25" y="58"/>
                    <a:pt x="18" y="50"/>
                  </a:cubicBezTo>
                  <a:cubicBezTo>
                    <a:pt x="7" y="34"/>
                    <a:pt x="6" y="17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3" name="Freeform 357"/>
            <p:cNvSpPr>
              <a:spLocks/>
            </p:cNvSpPr>
            <p:nvPr/>
          </p:nvSpPr>
          <p:spPr bwMode="auto">
            <a:xfrm>
              <a:off x="3935" y="1592"/>
              <a:ext cx="10" cy="163"/>
            </a:xfrm>
            <a:custGeom>
              <a:avLst/>
              <a:gdLst>
                <a:gd name="T0" fmla="*/ 13 w 9"/>
                <a:gd name="T1" fmla="*/ 251 h 141"/>
                <a:gd name="T2" fmla="*/ 10 w 9"/>
                <a:gd name="T3" fmla="*/ 135 h 141"/>
                <a:gd name="T4" fmla="*/ 0 w 9"/>
                <a:gd name="T5" fmla="*/ 0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41">
                  <a:moveTo>
                    <a:pt x="9" y="141"/>
                  </a:moveTo>
                  <a:cubicBezTo>
                    <a:pt x="8" y="119"/>
                    <a:pt x="9" y="97"/>
                    <a:pt x="6" y="75"/>
                  </a:cubicBezTo>
                  <a:cubicBezTo>
                    <a:pt x="2" y="50"/>
                    <a:pt x="3" y="2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4" name="Freeform 358"/>
            <p:cNvSpPr>
              <a:spLocks/>
            </p:cNvSpPr>
            <p:nvPr/>
          </p:nvSpPr>
          <p:spPr bwMode="auto">
            <a:xfrm>
              <a:off x="3937" y="1587"/>
              <a:ext cx="35" cy="68"/>
            </a:xfrm>
            <a:custGeom>
              <a:avLst/>
              <a:gdLst>
                <a:gd name="T0" fmla="*/ 0 w 30"/>
                <a:gd name="T1" fmla="*/ 110 h 58"/>
                <a:gd name="T2" fmla="*/ 56 w 30"/>
                <a:gd name="T3" fmla="*/ 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8">
                  <a:moveTo>
                    <a:pt x="0" y="58"/>
                  </a:moveTo>
                  <a:cubicBezTo>
                    <a:pt x="10" y="38"/>
                    <a:pt x="25" y="22"/>
                    <a:pt x="3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5" name="Freeform 359"/>
            <p:cNvSpPr>
              <a:spLocks/>
            </p:cNvSpPr>
            <p:nvPr/>
          </p:nvSpPr>
          <p:spPr bwMode="auto">
            <a:xfrm>
              <a:off x="3428" y="2001"/>
              <a:ext cx="323" cy="172"/>
            </a:xfrm>
            <a:custGeom>
              <a:avLst/>
              <a:gdLst>
                <a:gd name="T0" fmla="*/ 0 w 278"/>
                <a:gd name="T1" fmla="*/ 1 h 148"/>
                <a:gd name="T2" fmla="*/ 65 w 278"/>
                <a:gd name="T3" fmla="*/ 93 h 148"/>
                <a:gd name="T4" fmla="*/ 167 w 278"/>
                <a:gd name="T5" fmla="*/ 206 h 148"/>
                <a:gd name="T6" fmla="*/ 225 w 278"/>
                <a:gd name="T7" fmla="*/ 218 h 148"/>
                <a:gd name="T8" fmla="*/ 236 w 278"/>
                <a:gd name="T9" fmla="*/ 184 h 148"/>
                <a:gd name="T10" fmla="*/ 293 w 278"/>
                <a:gd name="T11" fmla="*/ 210 h 148"/>
                <a:gd name="T12" fmla="*/ 379 w 278"/>
                <a:gd name="T13" fmla="*/ 258 h 148"/>
                <a:gd name="T14" fmla="*/ 507 w 278"/>
                <a:gd name="T15" fmla="*/ 230 h 148"/>
                <a:gd name="T16" fmla="*/ 379 w 278"/>
                <a:gd name="T17" fmla="*/ 223 h 148"/>
                <a:gd name="T18" fmla="*/ 235 w 278"/>
                <a:gd name="T19" fmla="*/ 157 h 148"/>
                <a:gd name="T20" fmla="*/ 191 w 278"/>
                <a:gd name="T21" fmla="*/ 182 h 148"/>
                <a:gd name="T22" fmla="*/ 125 w 278"/>
                <a:gd name="T23" fmla="*/ 148 h 148"/>
                <a:gd name="T24" fmla="*/ 31 w 278"/>
                <a:gd name="T25" fmla="*/ 20 h 148"/>
                <a:gd name="T26" fmla="*/ 3 w 278"/>
                <a:gd name="T27" fmla="*/ 0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8" h="148">
                  <a:moveTo>
                    <a:pt x="0" y="1"/>
                  </a:moveTo>
                  <a:cubicBezTo>
                    <a:pt x="10" y="18"/>
                    <a:pt x="24" y="35"/>
                    <a:pt x="35" y="51"/>
                  </a:cubicBezTo>
                  <a:cubicBezTo>
                    <a:pt x="51" y="75"/>
                    <a:pt x="67" y="98"/>
                    <a:pt x="92" y="113"/>
                  </a:cubicBezTo>
                  <a:cubicBezTo>
                    <a:pt x="101" y="119"/>
                    <a:pt x="116" y="130"/>
                    <a:pt x="124" y="120"/>
                  </a:cubicBezTo>
                  <a:cubicBezTo>
                    <a:pt x="128" y="114"/>
                    <a:pt x="122" y="104"/>
                    <a:pt x="130" y="101"/>
                  </a:cubicBezTo>
                  <a:cubicBezTo>
                    <a:pt x="136" y="98"/>
                    <a:pt x="155" y="112"/>
                    <a:pt x="161" y="115"/>
                  </a:cubicBezTo>
                  <a:cubicBezTo>
                    <a:pt x="176" y="123"/>
                    <a:pt x="191" y="135"/>
                    <a:pt x="208" y="141"/>
                  </a:cubicBezTo>
                  <a:cubicBezTo>
                    <a:pt x="226" y="148"/>
                    <a:pt x="267" y="143"/>
                    <a:pt x="278" y="126"/>
                  </a:cubicBezTo>
                  <a:cubicBezTo>
                    <a:pt x="255" y="131"/>
                    <a:pt x="230" y="127"/>
                    <a:pt x="208" y="122"/>
                  </a:cubicBezTo>
                  <a:cubicBezTo>
                    <a:pt x="178" y="116"/>
                    <a:pt x="157" y="95"/>
                    <a:pt x="129" y="86"/>
                  </a:cubicBezTo>
                  <a:cubicBezTo>
                    <a:pt x="110" y="79"/>
                    <a:pt x="114" y="91"/>
                    <a:pt x="104" y="100"/>
                  </a:cubicBezTo>
                  <a:cubicBezTo>
                    <a:pt x="92" y="110"/>
                    <a:pt x="77" y="91"/>
                    <a:pt x="69" y="81"/>
                  </a:cubicBezTo>
                  <a:cubicBezTo>
                    <a:pt x="52" y="57"/>
                    <a:pt x="36" y="32"/>
                    <a:pt x="17" y="11"/>
                  </a:cubicBezTo>
                  <a:cubicBezTo>
                    <a:pt x="13" y="6"/>
                    <a:pt x="7" y="3"/>
                    <a:pt x="3" y="0"/>
                  </a:cubicBezTo>
                </a:path>
              </a:pathLst>
            </a:custGeom>
            <a:solidFill>
              <a:srgbClr val="7BC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6" name="Freeform 360"/>
            <p:cNvSpPr>
              <a:spLocks/>
            </p:cNvSpPr>
            <p:nvPr/>
          </p:nvSpPr>
          <p:spPr bwMode="auto">
            <a:xfrm>
              <a:off x="3330" y="1623"/>
              <a:ext cx="34" cy="159"/>
            </a:xfrm>
            <a:custGeom>
              <a:avLst/>
              <a:gdLst>
                <a:gd name="T0" fmla="*/ 33 w 30"/>
                <a:gd name="T1" fmla="*/ 250 h 137"/>
                <a:gd name="T2" fmla="*/ 48 w 30"/>
                <a:gd name="T3" fmla="*/ 198 h 137"/>
                <a:gd name="T4" fmla="*/ 50 w 30"/>
                <a:gd name="T5" fmla="*/ 136 h 137"/>
                <a:gd name="T6" fmla="*/ 48 w 30"/>
                <a:gd name="T7" fmla="*/ 110 h 137"/>
                <a:gd name="T8" fmla="*/ 33 w 30"/>
                <a:gd name="T9" fmla="*/ 81 h 137"/>
                <a:gd name="T10" fmla="*/ 12 w 30"/>
                <a:gd name="T11" fmla="*/ 41 h 137"/>
                <a:gd name="T12" fmla="*/ 0 w 30"/>
                <a:gd name="T13" fmla="*/ 0 h 137"/>
                <a:gd name="T14" fmla="*/ 14 w 30"/>
                <a:gd name="T15" fmla="*/ 59 h 137"/>
                <a:gd name="T16" fmla="*/ 29 w 30"/>
                <a:gd name="T17" fmla="*/ 123 h 137"/>
                <a:gd name="T18" fmla="*/ 25 w 30"/>
                <a:gd name="T19" fmla="*/ 185 h 137"/>
                <a:gd name="T20" fmla="*/ 23 w 30"/>
                <a:gd name="T21" fmla="*/ 215 h 137"/>
                <a:gd name="T22" fmla="*/ 25 w 30"/>
                <a:gd name="T23" fmla="*/ 234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137">
                  <a:moveTo>
                    <a:pt x="20" y="137"/>
                  </a:moveTo>
                  <a:cubicBezTo>
                    <a:pt x="26" y="129"/>
                    <a:pt x="28" y="118"/>
                    <a:pt x="29" y="109"/>
                  </a:cubicBezTo>
                  <a:cubicBezTo>
                    <a:pt x="30" y="98"/>
                    <a:pt x="29" y="86"/>
                    <a:pt x="30" y="75"/>
                  </a:cubicBezTo>
                  <a:cubicBezTo>
                    <a:pt x="30" y="70"/>
                    <a:pt x="30" y="66"/>
                    <a:pt x="29" y="61"/>
                  </a:cubicBezTo>
                  <a:cubicBezTo>
                    <a:pt x="27" y="55"/>
                    <a:pt x="23" y="50"/>
                    <a:pt x="20" y="45"/>
                  </a:cubicBezTo>
                  <a:cubicBezTo>
                    <a:pt x="16" y="38"/>
                    <a:pt x="12" y="30"/>
                    <a:pt x="8" y="22"/>
                  </a:cubicBezTo>
                  <a:cubicBezTo>
                    <a:pt x="5" y="15"/>
                    <a:pt x="3" y="7"/>
                    <a:pt x="0" y="0"/>
                  </a:cubicBezTo>
                  <a:cubicBezTo>
                    <a:pt x="2" y="11"/>
                    <a:pt x="6" y="22"/>
                    <a:pt x="9" y="33"/>
                  </a:cubicBezTo>
                  <a:cubicBezTo>
                    <a:pt x="13" y="45"/>
                    <a:pt x="18" y="55"/>
                    <a:pt x="18" y="67"/>
                  </a:cubicBezTo>
                  <a:cubicBezTo>
                    <a:pt x="19" y="79"/>
                    <a:pt x="17" y="90"/>
                    <a:pt x="15" y="102"/>
                  </a:cubicBezTo>
                  <a:cubicBezTo>
                    <a:pt x="14" y="107"/>
                    <a:pt x="14" y="113"/>
                    <a:pt x="14" y="118"/>
                  </a:cubicBezTo>
                  <a:cubicBezTo>
                    <a:pt x="14" y="121"/>
                    <a:pt x="14" y="126"/>
                    <a:pt x="15" y="129"/>
                  </a:cubicBezTo>
                </a:path>
              </a:pathLst>
            </a:custGeom>
            <a:solidFill>
              <a:srgbClr val="7BC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7" name="Freeform 361"/>
            <p:cNvSpPr>
              <a:spLocks/>
            </p:cNvSpPr>
            <p:nvPr/>
          </p:nvSpPr>
          <p:spPr bwMode="auto">
            <a:xfrm>
              <a:off x="3369" y="1626"/>
              <a:ext cx="21" cy="110"/>
            </a:xfrm>
            <a:custGeom>
              <a:avLst/>
              <a:gdLst>
                <a:gd name="T0" fmla="*/ 25 w 18"/>
                <a:gd name="T1" fmla="*/ 0 h 95"/>
                <a:gd name="T2" fmla="*/ 22 w 18"/>
                <a:gd name="T3" fmla="*/ 8 h 95"/>
                <a:gd name="T4" fmla="*/ 18 w 18"/>
                <a:gd name="T5" fmla="*/ 32 h 95"/>
                <a:gd name="T6" fmla="*/ 15 w 18"/>
                <a:gd name="T7" fmla="*/ 87 h 95"/>
                <a:gd name="T8" fmla="*/ 8 w 18"/>
                <a:gd name="T9" fmla="*/ 138 h 95"/>
                <a:gd name="T10" fmla="*/ 1 w 18"/>
                <a:gd name="T11" fmla="*/ 170 h 95"/>
                <a:gd name="T12" fmla="*/ 13 w 18"/>
                <a:gd name="T13" fmla="*/ 149 h 95"/>
                <a:gd name="T14" fmla="*/ 30 w 18"/>
                <a:gd name="T15" fmla="*/ 91 h 95"/>
                <a:gd name="T16" fmla="*/ 32 w 18"/>
                <a:gd name="T17" fmla="*/ 34 h 95"/>
                <a:gd name="T18" fmla="*/ 29 w 18"/>
                <a:gd name="T19" fmla="*/ 1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95">
                  <a:moveTo>
                    <a:pt x="13" y="0"/>
                  </a:moveTo>
                  <a:cubicBezTo>
                    <a:pt x="12" y="0"/>
                    <a:pt x="12" y="3"/>
                    <a:pt x="12" y="4"/>
                  </a:cubicBezTo>
                  <a:cubicBezTo>
                    <a:pt x="11" y="8"/>
                    <a:pt x="10" y="13"/>
                    <a:pt x="9" y="18"/>
                  </a:cubicBezTo>
                  <a:cubicBezTo>
                    <a:pt x="8" y="28"/>
                    <a:pt x="9" y="38"/>
                    <a:pt x="8" y="48"/>
                  </a:cubicBezTo>
                  <a:cubicBezTo>
                    <a:pt x="7" y="58"/>
                    <a:pt x="5" y="67"/>
                    <a:pt x="4" y="77"/>
                  </a:cubicBezTo>
                  <a:cubicBezTo>
                    <a:pt x="2" y="82"/>
                    <a:pt x="0" y="90"/>
                    <a:pt x="1" y="95"/>
                  </a:cubicBezTo>
                  <a:cubicBezTo>
                    <a:pt x="4" y="93"/>
                    <a:pt x="6" y="86"/>
                    <a:pt x="7" y="83"/>
                  </a:cubicBezTo>
                  <a:cubicBezTo>
                    <a:pt x="11" y="73"/>
                    <a:pt x="15" y="62"/>
                    <a:pt x="16" y="51"/>
                  </a:cubicBezTo>
                  <a:cubicBezTo>
                    <a:pt x="17" y="41"/>
                    <a:pt x="18" y="30"/>
                    <a:pt x="17" y="19"/>
                  </a:cubicBezTo>
                  <a:cubicBezTo>
                    <a:pt x="17" y="14"/>
                    <a:pt x="17" y="6"/>
                    <a:pt x="15" y="1"/>
                  </a:cubicBezTo>
                </a:path>
              </a:pathLst>
            </a:custGeom>
            <a:solidFill>
              <a:srgbClr val="7BC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8" name="Freeform 362"/>
            <p:cNvSpPr>
              <a:spLocks/>
            </p:cNvSpPr>
            <p:nvPr/>
          </p:nvSpPr>
          <p:spPr bwMode="auto">
            <a:xfrm>
              <a:off x="3944" y="1594"/>
              <a:ext cx="33" cy="171"/>
            </a:xfrm>
            <a:custGeom>
              <a:avLst/>
              <a:gdLst>
                <a:gd name="T0" fmla="*/ 54 w 28"/>
                <a:gd name="T1" fmla="*/ 0 h 147"/>
                <a:gd name="T2" fmla="*/ 18 w 28"/>
                <a:gd name="T3" fmla="*/ 74 h 147"/>
                <a:gd name="T4" fmla="*/ 1 w 28"/>
                <a:gd name="T5" fmla="*/ 126 h 147"/>
                <a:gd name="T6" fmla="*/ 15 w 28"/>
                <a:gd name="T7" fmla="*/ 195 h 147"/>
                <a:gd name="T8" fmla="*/ 25 w 28"/>
                <a:gd name="T9" fmla="*/ 269 h 147"/>
                <a:gd name="T10" fmla="*/ 28 w 28"/>
                <a:gd name="T11" fmla="*/ 181 h 147"/>
                <a:gd name="T12" fmla="*/ 25 w 28"/>
                <a:gd name="T13" fmla="*/ 116 h 147"/>
                <a:gd name="T14" fmla="*/ 45 w 28"/>
                <a:gd name="T15" fmla="*/ 19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47">
                  <a:moveTo>
                    <a:pt x="28" y="0"/>
                  </a:moveTo>
                  <a:cubicBezTo>
                    <a:pt x="22" y="14"/>
                    <a:pt x="17" y="27"/>
                    <a:pt x="9" y="40"/>
                  </a:cubicBezTo>
                  <a:cubicBezTo>
                    <a:pt x="3" y="49"/>
                    <a:pt x="0" y="58"/>
                    <a:pt x="1" y="69"/>
                  </a:cubicBezTo>
                  <a:cubicBezTo>
                    <a:pt x="2" y="82"/>
                    <a:pt x="6" y="94"/>
                    <a:pt x="8" y="107"/>
                  </a:cubicBezTo>
                  <a:cubicBezTo>
                    <a:pt x="10" y="120"/>
                    <a:pt x="8" y="134"/>
                    <a:pt x="13" y="147"/>
                  </a:cubicBezTo>
                  <a:cubicBezTo>
                    <a:pt x="13" y="131"/>
                    <a:pt x="16" y="115"/>
                    <a:pt x="14" y="99"/>
                  </a:cubicBezTo>
                  <a:cubicBezTo>
                    <a:pt x="13" y="87"/>
                    <a:pt x="12" y="75"/>
                    <a:pt x="13" y="64"/>
                  </a:cubicBezTo>
                  <a:cubicBezTo>
                    <a:pt x="14" y="47"/>
                    <a:pt x="17" y="24"/>
                    <a:pt x="23" y="10"/>
                  </a:cubicBezTo>
                </a:path>
              </a:pathLst>
            </a:custGeom>
            <a:solidFill>
              <a:srgbClr val="7BC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9" name="Freeform 363"/>
            <p:cNvSpPr>
              <a:spLocks/>
            </p:cNvSpPr>
            <p:nvPr/>
          </p:nvSpPr>
          <p:spPr bwMode="auto">
            <a:xfrm>
              <a:off x="3937" y="1583"/>
              <a:ext cx="12" cy="47"/>
            </a:xfrm>
            <a:custGeom>
              <a:avLst/>
              <a:gdLst>
                <a:gd name="T0" fmla="*/ 1 w 10"/>
                <a:gd name="T1" fmla="*/ 0 h 41"/>
                <a:gd name="T2" fmla="*/ 10 w 10"/>
                <a:gd name="T3" fmla="*/ 71 h 41"/>
                <a:gd name="T4" fmla="*/ 12 w 10"/>
                <a:gd name="T5" fmla="*/ 10 h 41"/>
                <a:gd name="T6" fmla="*/ 8 w 10"/>
                <a:gd name="T7" fmla="*/ 9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1">
                  <a:moveTo>
                    <a:pt x="1" y="0"/>
                  </a:moveTo>
                  <a:cubicBezTo>
                    <a:pt x="4" y="12"/>
                    <a:pt x="0" y="31"/>
                    <a:pt x="5" y="41"/>
                  </a:cubicBezTo>
                  <a:cubicBezTo>
                    <a:pt x="10" y="34"/>
                    <a:pt x="7" y="15"/>
                    <a:pt x="6" y="6"/>
                  </a:cubicBezTo>
                  <a:cubicBezTo>
                    <a:pt x="4" y="6"/>
                    <a:pt x="5" y="6"/>
                    <a:pt x="4" y="5"/>
                  </a:cubicBezTo>
                </a:path>
              </a:pathLst>
            </a:custGeom>
            <a:solidFill>
              <a:srgbClr val="7BC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0" name="Freeform 364"/>
            <p:cNvSpPr>
              <a:spLocks/>
            </p:cNvSpPr>
            <p:nvPr/>
          </p:nvSpPr>
          <p:spPr bwMode="auto">
            <a:xfrm>
              <a:off x="3520" y="1317"/>
              <a:ext cx="242" cy="72"/>
            </a:xfrm>
            <a:custGeom>
              <a:avLst/>
              <a:gdLst>
                <a:gd name="T0" fmla="*/ 0 w 208"/>
                <a:gd name="T1" fmla="*/ 0 h 62"/>
                <a:gd name="T2" fmla="*/ 382 w 208"/>
                <a:gd name="T3" fmla="*/ 42 h 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8" h="62">
                  <a:moveTo>
                    <a:pt x="0" y="0"/>
                  </a:moveTo>
                  <a:cubicBezTo>
                    <a:pt x="0" y="0"/>
                    <a:pt x="95" y="62"/>
                    <a:pt x="208" y="2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1" name="Freeform 365"/>
            <p:cNvSpPr>
              <a:spLocks/>
            </p:cNvSpPr>
            <p:nvPr/>
          </p:nvSpPr>
          <p:spPr bwMode="auto">
            <a:xfrm>
              <a:off x="3449" y="2035"/>
              <a:ext cx="238" cy="124"/>
            </a:xfrm>
            <a:custGeom>
              <a:avLst/>
              <a:gdLst>
                <a:gd name="T0" fmla="*/ 0 w 205"/>
                <a:gd name="T1" fmla="*/ 0 h 107"/>
                <a:gd name="T2" fmla="*/ 100 w 205"/>
                <a:gd name="T3" fmla="*/ 116 h 107"/>
                <a:gd name="T4" fmla="*/ 168 w 205"/>
                <a:gd name="T5" fmla="*/ 185 h 107"/>
                <a:gd name="T6" fmla="*/ 210 w 205"/>
                <a:gd name="T7" fmla="*/ 136 h 107"/>
                <a:gd name="T8" fmla="*/ 271 w 205"/>
                <a:gd name="T9" fmla="*/ 167 h 107"/>
                <a:gd name="T10" fmla="*/ 372 w 205"/>
                <a:gd name="T11" fmla="*/ 194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" h="107">
                  <a:moveTo>
                    <a:pt x="0" y="0"/>
                  </a:moveTo>
                  <a:cubicBezTo>
                    <a:pt x="22" y="9"/>
                    <a:pt x="40" y="46"/>
                    <a:pt x="55" y="64"/>
                  </a:cubicBezTo>
                  <a:cubicBezTo>
                    <a:pt x="66" y="76"/>
                    <a:pt x="78" y="97"/>
                    <a:pt x="93" y="103"/>
                  </a:cubicBezTo>
                  <a:cubicBezTo>
                    <a:pt x="97" y="91"/>
                    <a:pt x="101" y="77"/>
                    <a:pt x="115" y="75"/>
                  </a:cubicBezTo>
                  <a:cubicBezTo>
                    <a:pt x="127" y="74"/>
                    <a:pt x="139" y="86"/>
                    <a:pt x="149" y="92"/>
                  </a:cubicBezTo>
                  <a:cubicBezTo>
                    <a:pt x="167" y="103"/>
                    <a:pt x="184" y="107"/>
                    <a:pt x="205" y="10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sp>
        <p:nvSpPr>
          <p:cNvPr id="362" name="ZoneTexte 361"/>
          <p:cNvSpPr txBox="1"/>
          <p:nvPr/>
        </p:nvSpPr>
        <p:spPr>
          <a:xfrm>
            <a:off x="1" y="6034514"/>
            <a:ext cx="450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Collaboration: 	</a:t>
            </a:r>
            <a:r>
              <a:rPr lang="fr-FR" dirty="0" err="1" smtClean="0"/>
              <a:t>T</a:t>
            </a:r>
            <a:r>
              <a:rPr lang="fr-FR" dirty="0" smtClean="0"/>
              <a:t>. Edouard, Hôpital des enfants</a:t>
            </a:r>
          </a:p>
          <a:p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err="1" smtClean="0"/>
              <a:t>P.Froguel</a:t>
            </a:r>
            <a:r>
              <a:rPr lang="fr-FR" dirty="0" smtClean="0"/>
              <a:t>/J. Weill, CHU Lille</a:t>
            </a:r>
            <a:endParaRPr lang="fr-FR" dirty="0"/>
          </a:p>
        </p:txBody>
      </p:sp>
      <p:sp>
        <p:nvSpPr>
          <p:cNvPr id="363" name="Titre 365"/>
          <p:cNvSpPr>
            <a:spLocks noGrp="1"/>
          </p:cNvSpPr>
          <p:nvPr>
            <p:ph type="title"/>
          </p:nvPr>
        </p:nvSpPr>
        <p:spPr>
          <a:xfrm>
            <a:off x="-336168" y="18665"/>
            <a:ext cx="10112564" cy="416691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Altération du métabolisme du glucidique chez les patients </a:t>
            </a:r>
            <a:r>
              <a:rPr lang="fr-FR" sz="2400" b="1" dirty="0" smtClean="0"/>
              <a:t>NS</a:t>
            </a:r>
            <a:endParaRPr lang="fr-FR" sz="2400" b="1" dirty="0"/>
          </a:p>
        </p:txBody>
      </p:sp>
      <p:pic>
        <p:nvPicPr>
          <p:cNvPr id="364" name="Image 363"/>
          <p:cNvPicPr>
            <a:picLocks noChangeAspect="1"/>
          </p:cNvPicPr>
          <p:nvPr/>
        </p:nvPicPr>
        <p:blipFill rotWithShape="1">
          <a:blip r:embed="rId2" cstate="print"/>
          <a:srcRect r="66006"/>
          <a:stretch/>
        </p:blipFill>
        <p:spPr>
          <a:xfrm>
            <a:off x="783737" y="1809691"/>
            <a:ext cx="4106548" cy="3455880"/>
          </a:xfrm>
          <a:prstGeom prst="rect">
            <a:avLst/>
          </a:prstGeom>
        </p:spPr>
      </p:pic>
      <p:sp>
        <p:nvSpPr>
          <p:cNvPr id="365" name="ZoneTexte 364"/>
          <p:cNvSpPr txBox="1"/>
          <p:nvPr/>
        </p:nvSpPr>
        <p:spPr>
          <a:xfrm>
            <a:off x="983200" y="725006"/>
            <a:ext cx="795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Cohorte de 25 patients avec confirmation génétique (mutation SHP2) appariés en âge et en genre à des patients obèses et de poids normaux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26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66"/>
          <p:cNvSpPr>
            <a:spLocks noGrp="1"/>
          </p:cNvSpPr>
          <p:nvPr>
            <p:ph type="title"/>
          </p:nvPr>
        </p:nvSpPr>
        <p:spPr>
          <a:xfrm>
            <a:off x="-298816" y="56021"/>
            <a:ext cx="10112564" cy="4166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/>
              <a:t>Altération du métabolisme glucidique </a:t>
            </a:r>
            <a:r>
              <a:rPr lang="fr-FR" sz="2800" b="1" dirty="0" smtClean="0"/>
              <a:t>chez la souris </a:t>
            </a:r>
            <a:r>
              <a:rPr lang="fr-FR" sz="2800" b="1" dirty="0" smtClean="0"/>
              <a:t>NS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" y="1553927"/>
            <a:ext cx="3577128" cy="25220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92058" y="663650"/>
            <a:ext cx="113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Shp2</a:t>
            </a:r>
            <a:r>
              <a:rPr lang="fr-FR" baseline="30000" dirty="0" smtClean="0"/>
              <a:t>D61G/+</a:t>
            </a:r>
            <a:endParaRPr lang="fr-FR" baseline="30000" dirty="0"/>
          </a:p>
        </p:txBody>
      </p:sp>
      <p:grpSp>
        <p:nvGrpSpPr>
          <p:cNvPr id="7" name="Group 445"/>
          <p:cNvGrpSpPr>
            <a:grpSpLocks/>
          </p:cNvGrpSpPr>
          <p:nvPr/>
        </p:nvGrpSpPr>
        <p:grpSpPr bwMode="auto">
          <a:xfrm>
            <a:off x="189256" y="812415"/>
            <a:ext cx="1022437" cy="879435"/>
            <a:chOff x="1115" y="736"/>
            <a:chExt cx="1337" cy="1150"/>
          </a:xfrm>
        </p:grpSpPr>
        <p:sp>
          <p:nvSpPr>
            <p:cNvPr id="8" name="Freeform 383"/>
            <p:cNvSpPr>
              <a:spLocks/>
            </p:cNvSpPr>
            <p:nvPr/>
          </p:nvSpPr>
          <p:spPr bwMode="auto">
            <a:xfrm>
              <a:off x="1140" y="736"/>
              <a:ext cx="1312" cy="1150"/>
            </a:xfrm>
            <a:custGeom>
              <a:avLst/>
              <a:gdLst>
                <a:gd name="T0" fmla="*/ 3309 w 525"/>
                <a:gd name="T1" fmla="*/ 5083 h 460"/>
                <a:gd name="T2" fmla="*/ 2449 w 525"/>
                <a:gd name="T3" fmla="*/ 8363 h 460"/>
                <a:gd name="T4" fmla="*/ 312 w 525"/>
                <a:gd name="T5" fmla="*/ 12000 h 460"/>
                <a:gd name="T6" fmla="*/ 4871 w 525"/>
                <a:gd name="T7" fmla="*/ 15595 h 460"/>
                <a:gd name="T8" fmla="*/ 13035 w 525"/>
                <a:gd name="T9" fmla="*/ 15988 h 460"/>
                <a:gd name="T10" fmla="*/ 20477 w 525"/>
                <a:gd name="T11" fmla="*/ 17970 h 460"/>
                <a:gd name="T12" fmla="*/ 13452 w 525"/>
                <a:gd name="T13" fmla="*/ 15595 h 460"/>
                <a:gd name="T14" fmla="*/ 5620 w 525"/>
                <a:gd name="T15" fmla="*/ 15000 h 460"/>
                <a:gd name="T16" fmla="*/ 1354 w 525"/>
                <a:gd name="T17" fmla="*/ 12083 h 460"/>
                <a:gd name="T18" fmla="*/ 2841 w 525"/>
                <a:gd name="T19" fmla="*/ 10208 h 460"/>
                <a:gd name="T20" fmla="*/ 4008 w 525"/>
                <a:gd name="T21" fmla="*/ 10083 h 460"/>
                <a:gd name="T22" fmla="*/ 6508 w 525"/>
                <a:gd name="T23" fmla="*/ 10863 h 460"/>
                <a:gd name="T24" fmla="*/ 9206 w 525"/>
                <a:gd name="T25" fmla="*/ 10783 h 460"/>
                <a:gd name="T26" fmla="*/ 11578 w 525"/>
                <a:gd name="T27" fmla="*/ 10708 h 460"/>
                <a:gd name="T28" fmla="*/ 12753 w 525"/>
                <a:gd name="T29" fmla="*/ 11613 h 460"/>
                <a:gd name="T30" fmla="*/ 13920 w 525"/>
                <a:gd name="T31" fmla="*/ 12395 h 460"/>
                <a:gd name="T32" fmla="*/ 14232 w 525"/>
                <a:gd name="T33" fmla="*/ 12783 h 460"/>
                <a:gd name="T34" fmla="*/ 14439 w 525"/>
                <a:gd name="T35" fmla="*/ 12938 h 460"/>
                <a:gd name="T36" fmla="*/ 14390 w 525"/>
                <a:gd name="T37" fmla="*/ 12738 h 460"/>
                <a:gd name="T38" fmla="*/ 14357 w 525"/>
                <a:gd name="T39" fmla="*/ 12345 h 460"/>
                <a:gd name="T40" fmla="*/ 14752 w 525"/>
                <a:gd name="T41" fmla="*/ 12500 h 460"/>
                <a:gd name="T42" fmla="*/ 14982 w 525"/>
                <a:gd name="T43" fmla="*/ 12583 h 460"/>
                <a:gd name="T44" fmla="*/ 15064 w 525"/>
                <a:gd name="T45" fmla="*/ 12658 h 460"/>
                <a:gd name="T46" fmla="*/ 14982 w 525"/>
                <a:gd name="T47" fmla="*/ 12313 h 460"/>
                <a:gd name="T48" fmla="*/ 15064 w 525"/>
                <a:gd name="T49" fmla="*/ 12345 h 460"/>
                <a:gd name="T50" fmla="*/ 15169 w 525"/>
                <a:gd name="T51" fmla="*/ 12395 h 460"/>
                <a:gd name="T52" fmla="*/ 15094 w 525"/>
                <a:gd name="T53" fmla="*/ 12158 h 460"/>
                <a:gd name="T54" fmla="*/ 14982 w 525"/>
                <a:gd name="T55" fmla="*/ 11875 h 460"/>
                <a:gd name="T56" fmla="*/ 14669 w 525"/>
                <a:gd name="T57" fmla="*/ 11770 h 460"/>
                <a:gd name="T58" fmla="*/ 14594 w 525"/>
                <a:gd name="T59" fmla="*/ 11645 h 460"/>
                <a:gd name="T60" fmla="*/ 14045 w 525"/>
                <a:gd name="T61" fmla="*/ 11613 h 460"/>
                <a:gd name="T62" fmla="*/ 13420 w 525"/>
                <a:gd name="T63" fmla="*/ 11020 h 460"/>
                <a:gd name="T64" fmla="*/ 13532 w 525"/>
                <a:gd name="T65" fmla="*/ 10750 h 460"/>
                <a:gd name="T66" fmla="*/ 13970 w 525"/>
                <a:gd name="T67" fmla="*/ 10988 h 460"/>
                <a:gd name="T68" fmla="*/ 14282 w 525"/>
                <a:gd name="T69" fmla="*/ 11300 h 460"/>
                <a:gd name="T70" fmla="*/ 14390 w 525"/>
                <a:gd name="T71" fmla="*/ 11408 h 460"/>
                <a:gd name="T72" fmla="*/ 14390 w 525"/>
                <a:gd name="T73" fmla="*/ 11175 h 460"/>
                <a:gd name="T74" fmla="*/ 14594 w 525"/>
                <a:gd name="T75" fmla="*/ 11175 h 460"/>
                <a:gd name="T76" fmla="*/ 14827 w 525"/>
                <a:gd name="T77" fmla="*/ 11300 h 460"/>
                <a:gd name="T78" fmla="*/ 14907 w 525"/>
                <a:gd name="T79" fmla="*/ 11408 h 460"/>
                <a:gd name="T80" fmla="*/ 14752 w 525"/>
                <a:gd name="T81" fmla="*/ 10863 h 460"/>
                <a:gd name="T82" fmla="*/ 14982 w 525"/>
                <a:gd name="T83" fmla="*/ 10938 h 460"/>
                <a:gd name="T84" fmla="*/ 14669 w 525"/>
                <a:gd name="T85" fmla="*/ 10438 h 460"/>
                <a:gd name="T86" fmla="*/ 14202 w 525"/>
                <a:gd name="T87" fmla="*/ 10283 h 460"/>
                <a:gd name="T88" fmla="*/ 13765 w 525"/>
                <a:gd name="T89" fmla="*/ 10083 h 460"/>
                <a:gd name="T90" fmla="*/ 13532 w 525"/>
                <a:gd name="T91" fmla="*/ 9770 h 460"/>
                <a:gd name="T92" fmla="*/ 13607 w 525"/>
                <a:gd name="T93" fmla="*/ 9533 h 460"/>
                <a:gd name="T94" fmla="*/ 13532 w 525"/>
                <a:gd name="T95" fmla="*/ 9613 h 460"/>
                <a:gd name="T96" fmla="*/ 15014 w 525"/>
                <a:gd name="T97" fmla="*/ 8833 h 460"/>
                <a:gd name="T98" fmla="*/ 15719 w 525"/>
                <a:gd name="T99" fmla="*/ 8833 h 460"/>
                <a:gd name="T100" fmla="*/ 17044 w 525"/>
                <a:gd name="T101" fmla="*/ 9270 h 460"/>
                <a:gd name="T102" fmla="*/ 18136 w 525"/>
                <a:gd name="T103" fmla="*/ 9063 h 460"/>
                <a:gd name="T104" fmla="*/ 18805 w 525"/>
                <a:gd name="T105" fmla="*/ 8645 h 460"/>
                <a:gd name="T106" fmla="*/ 18418 w 525"/>
                <a:gd name="T107" fmla="*/ 7395 h 460"/>
                <a:gd name="T108" fmla="*/ 17823 w 525"/>
                <a:gd name="T109" fmla="*/ 6145 h 460"/>
                <a:gd name="T110" fmla="*/ 17398 w 525"/>
                <a:gd name="T111" fmla="*/ 5158 h 460"/>
                <a:gd name="T112" fmla="*/ 16699 w 525"/>
                <a:gd name="T113" fmla="*/ 4188 h 460"/>
                <a:gd name="T114" fmla="*/ 15951 w 525"/>
                <a:gd name="T115" fmla="*/ 3050 h 460"/>
                <a:gd name="T116" fmla="*/ 15094 w 525"/>
                <a:gd name="T117" fmla="*/ 1063 h 460"/>
                <a:gd name="T118" fmla="*/ 14077 w 525"/>
                <a:gd name="T119" fmla="*/ 1220 h 460"/>
                <a:gd name="T120" fmla="*/ 14232 w 525"/>
                <a:gd name="T121" fmla="*/ 2345 h 460"/>
                <a:gd name="T122" fmla="*/ 13657 w 525"/>
                <a:gd name="T123" fmla="*/ 2863 h 460"/>
                <a:gd name="T124" fmla="*/ 3309 w 525"/>
                <a:gd name="T125" fmla="*/ 5083 h 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60">
                  <a:moveTo>
                    <a:pt x="85" y="130"/>
                  </a:moveTo>
                  <a:cubicBezTo>
                    <a:pt x="68" y="184"/>
                    <a:pt x="69" y="196"/>
                    <a:pt x="63" y="214"/>
                  </a:cubicBezTo>
                  <a:cubicBezTo>
                    <a:pt x="56" y="231"/>
                    <a:pt x="19" y="255"/>
                    <a:pt x="8" y="307"/>
                  </a:cubicBezTo>
                  <a:cubicBezTo>
                    <a:pt x="0" y="341"/>
                    <a:pt x="24" y="378"/>
                    <a:pt x="125" y="399"/>
                  </a:cubicBezTo>
                  <a:cubicBezTo>
                    <a:pt x="227" y="420"/>
                    <a:pt x="284" y="407"/>
                    <a:pt x="334" y="409"/>
                  </a:cubicBezTo>
                  <a:cubicBezTo>
                    <a:pt x="385" y="411"/>
                    <a:pt x="490" y="410"/>
                    <a:pt x="525" y="460"/>
                  </a:cubicBezTo>
                  <a:cubicBezTo>
                    <a:pt x="490" y="410"/>
                    <a:pt x="396" y="401"/>
                    <a:pt x="345" y="399"/>
                  </a:cubicBezTo>
                  <a:cubicBezTo>
                    <a:pt x="295" y="396"/>
                    <a:pt x="246" y="405"/>
                    <a:pt x="144" y="384"/>
                  </a:cubicBezTo>
                  <a:cubicBezTo>
                    <a:pt x="60" y="363"/>
                    <a:pt x="28" y="343"/>
                    <a:pt x="35" y="309"/>
                  </a:cubicBezTo>
                  <a:cubicBezTo>
                    <a:pt x="40" y="287"/>
                    <a:pt x="68" y="264"/>
                    <a:pt x="73" y="261"/>
                  </a:cubicBezTo>
                  <a:cubicBezTo>
                    <a:pt x="82" y="254"/>
                    <a:pt x="92" y="253"/>
                    <a:pt x="103" y="258"/>
                  </a:cubicBezTo>
                  <a:cubicBezTo>
                    <a:pt x="121" y="267"/>
                    <a:pt x="156" y="278"/>
                    <a:pt x="167" y="278"/>
                  </a:cubicBezTo>
                  <a:cubicBezTo>
                    <a:pt x="179" y="278"/>
                    <a:pt x="214" y="280"/>
                    <a:pt x="236" y="276"/>
                  </a:cubicBezTo>
                  <a:cubicBezTo>
                    <a:pt x="259" y="271"/>
                    <a:pt x="277" y="258"/>
                    <a:pt x="297" y="274"/>
                  </a:cubicBezTo>
                  <a:cubicBezTo>
                    <a:pt x="305" y="281"/>
                    <a:pt x="318" y="291"/>
                    <a:pt x="327" y="297"/>
                  </a:cubicBezTo>
                  <a:cubicBezTo>
                    <a:pt x="335" y="303"/>
                    <a:pt x="354" y="313"/>
                    <a:pt x="357" y="317"/>
                  </a:cubicBezTo>
                  <a:cubicBezTo>
                    <a:pt x="359" y="321"/>
                    <a:pt x="364" y="325"/>
                    <a:pt x="365" y="327"/>
                  </a:cubicBezTo>
                  <a:cubicBezTo>
                    <a:pt x="367" y="328"/>
                    <a:pt x="367" y="331"/>
                    <a:pt x="370" y="331"/>
                  </a:cubicBezTo>
                  <a:cubicBezTo>
                    <a:pt x="372" y="330"/>
                    <a:pt x="369" y="328"/>
                    <a:pt x="369" y="326"/>
                  </a:cubicBezTo>
                  <a:cubicBezTo>
                    <a:pt x="369" y="324"/>
                    <a:pt x="370" y="319"/>
                    <a:pt x="368" y="316"/>
                  </a:cubicBezTo>
                  <a:cubicBezTo>
                    <a:pt x="370" y="317"/>
                    <a:pt x="375" y="320"/>
                    <a:pt x="378" y="320"/>
                  </a:cubicBezTo>
                  <a:cubicBezTo>
                    <a:pt x="381" y="321"/>
                    <a:pt x="382" y="321"/>
                    <a:pt x="384" y="322"/>
                  </a:cubicBezTo>
                  <a:cubicBezTo>
                    <a:pt x="385" y="323"/>
                    <a:pt x="385" y="325"/>
                    <a:pt x="386" y="324"/>
                  </a:cubicBezTo>
                  <a:cubicBezTo>
                    <a:pt x="388" y="322"/>
                    <a:pt x="387" y="320"/>
                    <a:pt x="384" y="315"/>
                  </a:cubicBezTo>
                  <a:cubicBezTo>
                    <a:pt x="384" y="315"/>
                    <a:pt x="385" y="315"/>
                    <a:pt x="386" y="316"/>
                  </a:cubicBezTo>
                  <a:cubicBezTo>
                    <a:pt x="387" y="318"/>
                    <a:pt x="389" y="317"/>
                    <a:pt x="389" y="317"/>
                  </a:cubicBezTo>
                  <a:cubicBezTo>
                    <a:pt x="389" y="317"/>
                    <a:pt x="388" y="314"/>
                    <a:pt x="387" y="311"/>
                  </a:cubicBezTo>
                  <a:cubicBezTo>
                    <a:pt x="386" y="308"/>
                    <a:pt x="385" y="306"/>
                    <a:pt x="384" y="304"/>
                  </a:cubicBezTo>
                  <a:cubicBezTo>
                    <a:pt x="382" y="302"/>
                    <a:pt x="376" y="301"/>
                    <a:pt x="376" y="301"/>
                  </a:cubicBezTo>
                  <a:cubicBezTo>
                    <a:pt x="376" y="301"/>
                    <a:pt x="375" y="300"/>
                    <a:pt x="374" y="298"/>
                  </a:cubicBezTo>
                  <a:cubicBezTo>
                    <a:pt x="372" y="297"/>
                    <a:pt x="361" y="298"/>
                    <a:pt x="360" y="297"/>
                  </a:cubicBezTo>
                  <a:cubicBezTo>
                    <a:pt x="359" y="297"/>
                    <a:pt x="345" y="285"/>
                    <a:pt x="344" y="282"/>
                  </a:cubicBezTo>
                  <a:cubicBezTo>
                    <a:pt x="342" y="280"/>
                    <a:pt x="345" y="274"/>
                    <a:pt x="347" y="275"/>
                  </a:cubicBezTo>
                  <a:cubicBezTo>
                    <a:pt x="349" y="276"/>
                    <a:pt x="355" y="277"/>
                    <a:pt x="358" y="281"/>
                  </a:cubicBezTo>
                  <a:cubicBezTo>
                    <a:pt x="360" y="283"/>
                    <a:pt x="364" y="287"/>
                    <a:pt x="366" y="289"/>
                  </a:cubicBezTo>
                  <a:cubicBezTo>
                    <a:pt x="369" y="291"/>
                    <a:pt x="367" y="292"/>
                    <a:pt x="369" y="292"/>
                  </a:cubicBezTo>
                  <a:cubicBezTo>
                    <a:pt x="370" y="291"/>
                    <a:pt x="371" y="289"/>
                    <a:pt x="369" y="286"/>
                  </a:cubicBezTo>
                  <a:cubicBezTo>
                    <a:pt x="369" y="286"/>
                    <a:pt x="371" y="286"/>
                    <a:pt x="374" y="286"/>
                  </a:cubicBezTo>
                  <a:cubicBezTo>
                    <a:pt x="376" y="287"/>
                    <a:pt x="379" y="287"/>
                    <a:pt x="380" y="289"/>
                  </a:cubicBezTo>
                  <a:cubicBezTo>
                    <a:pt x="381" y="291"/>
                    <a:pt x="381" y="293"/>
                    <a:pt x="382" y="292"/>
                  </a:cubicBezTo>
                  <a:cubicBezTo>
                    <a:pt x="383" y="290"/>
                    <a:pt x="383" y="285"/>
                    <a:pt x="378" y="278"/>
                  </a:cubicBezTo>
                  <a:cubicBezTo>
                    <a:pt x="378" y="278"/>
                    <a:pt x="382" y="278"/>
                    <a:pt x="384" y="280"/>
                  </a:cubicBezTo>
                  <a:cubicBezTo>
                    <a:pt x="385" y="278"/>
                    <a:pt x="380" y="270"/>
                    <a:pt x="376" y="267"/>
                  </a:cubicBezTo>
                  <a:cubicBezTo>
                    <a:pt x="373" y="265"/>
                    <a:pt x="366" y="264"/>
                    <a:pt x="364" y="263"/>
                  </a:cubicBezTo>
                  <a:cubicBezTo>
                    <a:pt x="361" y="261"/>
                    <a:pt x="358" y="259"/>
                    <a:pt x="353" y="258"/>
                  </a:cubicBezTo>
                  <a:cubicBezTo>
                    <a:pt x="348" y="256"/>
                    <a:pt x="350" y="256"/>
                    <a:pt x="347" y="250"/>
                  </a:cubicBezTo>
                  <a:cubicBezTo>
                    <a:pt x="347" y="248"/>
                    <a:pt x="347" y="246"/>
                    <a:pt x="349" y="244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350" y="239"/>
                    <a:pt x="362" y="225"/>
                    <a:pt x="385" y="226"/>
                  </a:cubicBezTo>
                  <a:cubicBezTo>
                    <a:pt x="385" y="226"/>
                    <a:pt x="391" y="228"/>
                    <a:pt x="403" y="226"/>
                  </a:cubicBezTo>
                  <a:cubicBezTo>
                    <a:pt x="416" y="224"/>
                    <a:pt x="430" y="234"/>
                    <a:pt x="437" y="237"/>
                  </a:cubicBezTo>
                  <a:cubicBezTo>
                    <a:pt x="445" y="240"/>
                    <a:pt x="459" y="233"/>
                    <a:pt x="465" y="232"/>
                  </a:cubicBezTo>
                  <a:cubicBezTo>
                    <a:pt x="470" y="230"/>
                    <a:pt x="478" y="228"/>
                    <a:pt x="482" y="221"/>
                  </a:cubicBezTo>
                  <a:cubicBezTo>
                    <a:pt x="487" y="213"/>
                    <a:pt x="478" y="202"/>
                    <a:pt x="472" y="189"/>
                  </a:cubicBezTo>
                  <a:cubicBezTo>
                    <a:pt x="467" y="176"/>
                    <a:pt x="459" y="166"/>
                    <a:pt x="457" y="157"/>
                  </a:cubicBezTo>
                  <a:cubicBezTo>
                    <a:pt x="458" y="135"/>
                    <a:pt x="446" y="132"/>
                    <a:pt x="446" y="132"/>
                  </a:cubicBezTo>
                  <a:cubicBezTo>
                    <a:pt x="446" y="132"/>
                    <a:pt x="434" y="121"/>
                    <a:pt x="428" y="107"/>
                  </a:cubicBezTo>
                  <a:cubicBezTo>
                    <a:pt x="421" y="93"/>
                    <a:pt x="417" y="88"/>
                    <a:pt x="409" y="78"/>
                  </a:cubicBezTo>
                  <a:cubicBezTo>
                    <a:pt x="409" y="78"/>
                    <a:pt x="411" y="47"/>
                    <a:pt x="387" y="27"/>
                  </a:cubicBezTo>
                  <a:cubicBezTo>
                    <a:pt x="363" y="7"/>
                    <a:pt x="357" y="16"/>
                    <a:pt x="361" y="31"/>
                  </a:cubicBezTo>
                  <a:cubicBezTo>
                    <a:pt x="364" y="47"/>
                    <a:pt x="365" y="60"/>
                    <a:pt x="365" y="60"/>
                  </a:cubicBezTo>
                  <a:cubicBezTo>
                    <a:pt x="365" y="60"/>
                    <a:pt x="361" y="79"/>
                    <a:pt x="350" y="73"/>
                  </a:cubicBezTo>
                  <a:cubicBezTo>
                    <a:pt x="184" y="0"/>
                    <a:pt x="98" y="86"/>
                    <a:pt x="85" y="130"/>
                  </a:cubicBez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384"/>
            <p:cNvSpPr>
              <a:spLocks/>
            </p:cNvSpPr>
            <p:nvPr/>
          </p:nvSpPr>
          <p:spPr bwMode="auto">
            <a:xfrm>
              <a:off x="1482" y="1011"/>
              <a:ext cx="497" cy="380"/>
            </a:xfrm>
            <a:custGeom>
              <a:avLst/>
              <a:gdLst>
                <a:gd name="T0" fmla="*/ 0 w 199"/>
                <a:gd name="T1" fmla="*/ 5158 h 152"/>
                <a:gd name="T2" fmla="*/ 2183 w 199"/>
                <a:gd name="T3" fmla="*/ 5208 h 152"/>
                <a:gd name="T4" fmla="*/ 4860 w 199"/>
                <a:gd name="T5" fmla="*/ 3520 h 152"/>
                <a:gd name="T6" fmla="*/ 6001 w 199"/>
                <a:gd name="T7" fmla="*/ 0 h 152"/>
                <a:gd name="T8" fmla="*/ 6543 w 199"/>
                <a:gd name="T9" fmla="*/ 675 h 152"/>
                <a:gd name="T10" fmla="*/ 7430 w 199"/>
                <a:gd name="T11" fmla="*/ 1800 h 152"/>
                <a:gd name="T12" fmla="*/ 6461 w 199"/>
                <a:gd name="T13" fmla="*/ 4300 h 152"/>
                <a:gd name="T14" fmla="*/ 4673 w 199"/>
                <a:gd name="T15" fmla="*/ 5438 h 152"/>
                <a:gd name="T16" fmla="*/ 2650 w 199"/>
                <a:gd name="T17" fmla="*/ 5833 h 152"/>
                <a:gd name="T18" fmla="*/ 312 w 199"/>
                <a:gd name="T19" fmla="*/ 555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152">
                  <a:moveTo>
                    <a:pt x="0" y="132"/>
                  </a:moveTo>
                  <a:cubicBezTo>
                    <a:pt x="9" y="138"/>
                    <a:pt x="46" y="135"/>
                    <a:pt x="56" y="133"/>
                  </a:cubicBezTo>
                  <a:cubicBezTo>
                    <a:pt x="83" y="126"/>
                    <a:pt x="107" y="111"/>
                    <a:pt x="125" y="90"/>
                  </a:cubicBezTo>
                  <a:cubicBezTo>
                    <a:pt x="144" y="66"/>
                    <a:pt x="155" y="31"/>
                    <a:pt x="154" y="0"/>
                  </a:cubicBezTo>
                  <a:cubicBezTo>
                    <a:pt x="155" y="6"/>
                    <a:pt x="164" y="13"/>
                    <a:pt x="168" y="17"/>
                  </a:cubicBezTo>
                  <a:cubicBezTo>
                    <a:pt x="177" y="26"/>
                    <a:pt x="186" y="33"/>
                    <a:pt x="191" y="46"/>
                  </a:cubicBezTo>
                  <a:cubicBezTo>
                    <a:pt x="199" y="66"/>
                    <a:pt x="180" y="96"/>
                    <a:pt x="166" y="110"/>
                  </a:cubicBezTo>
                  <a:cubicBezTo>
                    <a:pt x="153" y="123"/>
                    <a:pt x="138" y="133"/>
                    <a:pt x="120" y="139"/>
                  </a:cubicBezTo>
                  <a:cubicBezTo>
                    <a:pt x="104" y="143"/>
                    <a:pt x="85" y="147"/>
                    <a:pt x="68" y="149"/>
                  </a:cubicBezTo>
                  <a:cubicBezTo>
                    <a:pt x="46" y="152"/>
                    <a:pt x="29" y="146"/>
                    <a:pt x="8" y="142"/>
                  </a:cubicBezTo>
                </a:path>
              </a:pathLst>
            </a:custGeom>
            <a:solidFill>
              <a:srgbClr val="E1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385"/>
            <p:cNvSpPr>
              <a:spLocks/>
            </p:cNvSpPr>
            <p:nvPr/>
          </p:nvSpPr>
          <p:spPr bwMode="auto">
            <a:xfrm>
              <a:off x="1470" y="1408"/>
              <a:ext cx="237" cy="103"/>
            </a:xfrm>
            <a:custGeom>
              <a:avLst/>
              <a:gdLst>
                <a:gd name="T0" fmla="*/ 0 w 95"/>
                <a:gd name="T1" fmla="*/ 0 h 41"/>
                <a:gd name="T2" fmla="*/ 187 w 95"/>
                <a:gd name="T3" fmla="*/ 158 h 41"/>
                <a:gd name="T4" fmla="*/ 1165 w 95"/>
                <a:gd name="T5" fmla="*/ 555 h 41"/>
                <a:gd name="T6" fmla="*/ 1549 w 95"/>
                <a:gd name="T7" fmla="*/ 1156 h 41"/>
                <a:gd name="T8" fmla="*/ 1632 w 95"/>
                <a:gd name="T9" fmla="*/ 1236 h 41"/>
                <a:gd name="T10" fmla="*/ 1661 w 95"/>
                <a:gd name="T11" fmla="*/ 1352 h 41"/>
                <a:gd name="T12" fmla="*/ 1706 w 95"/>
                <a:gd name="T13" fmla="*/ 1269 h 41"/>
                <a:gd name="T14" fmla="*/ 1736 w 95"/>
                <a:gd name="T15" fmla="*/ 1110 h 41"/>
                <a:gd name="T16" fmla="*/ 1661 w 95"/>
                <a:gd name="T17" fmla="*/ 764 h 41"/>
                <a:gd name="T18" fmla="*/ 2253 w 95"/>
                <a:gd name="T19" fmla="*/ 872 h 41"/>
                <a:gd name="T20" fmla="*/ 2639 w 95"/>
                <a:gd name="T21" fmla="*/ 1352 h 41"/>
                <a:gd name="T22" fmla="*/ 2827 w 95"/>
                <a:gd name="T23" fmla="*/ 1507 h 41"/>
                <a:gd name="T24" fmla="*/ 2906 w 95"/>
                <a:gd name="T25" fmla="*/ 1635 h 41"/>
                <a:gd name="T26" fmla="*/ 2906 w 95"/>
                <a:gd name="T27" fmla="*/ 1507 h 41"/>
                <a:gd name="T28" fmla="*/ 2876 w 95"/>
                <a:gd name="T29" fmla="*/ 1080 h 41"/>
                <a:gd name="T30" fmla="*/ 3136 w 95"/>
                <a:gd name="T31" fmla="*/ 1156 h 41"/>
                <a:gd name="T32" fmla="*/ 3368 w 95"/>
                <a:gd name="T33" fmla="*/ 1236 h 41"/>
                <a:gd name="T34" fmla="*/ 3448 w 95"/>
                <a:gd name="T35" fmla="*/ 1269 h 41"/>
                <a:gd name="T36" fmla="*/ 3448 w 95"/>
                <a:gd name="T37" fmla="*/ 1156 h 41"/>
                <a:gd name="T38" fmla="*/ 3368 w 95"/>
                <a:gd name="T39" fmla="*/ 997 h 41"/>
                <a:gd name="T40" fmla="*/ 3572 w 95"/>
                <a:gd name="T41" fmla="*/ 997 h 41"/>
                <a:gd name="T42" fmla="*/ 3677 w 95"/>
                <a:gd name="T43" fmla="*/ 997 h 41"/>
                <a:gd name="T44" fmla="*/ 3602 w 95"/>
                <a:gd name="T45" fmla="*/ 922 h 41"/>
                <a:gd name="T46" fmla="*/ 3293 w 95"/>
                <a:gd name="T47" fmla="*/ 600 h 41"/>
                <a:gd name="T48" fmla="*/ 2794 w 95"/>
                <a:gd name="T49" fmla="*/ 397 h 41"/>
                <a:gd name="T50" fmla="*/ 1350 w 95"/>
                <a:gd name="T51" fmla="*/ 367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386"/>
            <p:cNvSpPr>
              <a:spLocks/>
            </p:cNvSpPr>
            <p:nvPr/>
          </p:nvSpPr>
          <p:spPr bwMode="auto">
            <a:xfrm>
              <a:off x="1240" y="1198"/>
              <a:ext cx="1114" cy="366"/>
            </a:xfrm>
            <a:custGeom>
              <a:avLst/>
              <a:gdLst>
                <a:gd name="T0" fmla="*/ 0 w 446"/>
                <a:gd name="T1" fmla="*/ 4191 h 146"/>
                <a:gd name="T2" fmla="*/ 1012 w 446"/>
                <a:gd name="T3" fmla="*/ 3199 h 146"/>
                <a:gd name="T4" fmla="*/ 1279 w 446"/>
                <a:gd name="T5" fmla="*/ 3011 h 146"/>
                <a:gd name="T6" fmla="*/ 2445 w 446"/>
                <a:gd name="T7" fmla="*/ 2885 h 146"/>
                <a:gd name="T8" fmla="*/ 4941 w 446"/>
                <a:gd name="T9" fmla="*/ 3670 h 146"/>
                <a:gd name="T10" fmla="*/ 7636 w 446"/>
                <a:gd name="T11" fmla="*/ 3595 h 146"/>
                <a:gd name="T12" fmla="*/ 10006 w 446"/>
                <a:gd name="T13" fmla="*/ 3512 h 146"/>
                <a:gd name="T14" fmla="*/ 11172 w 446"/>
                <a:gd name="T15" fmla="*/ 4425 h 146"/>
                <a:gd name="T16" fmla="*/ 12341 w 446"/>
                <a:gd name="T17" fmla="*/ 5217 h 146"/>
                <a:gd name="T18" fmla="*/ 12651 w 446"/>
                <a:gd name="T19" fmla="*/ 5605 h 146"/>
                <a:gd name="T20" fmla="*/ 12838 w 446"/>
                <a:gd name="T21" fmla="*/ 5768 h 146"/>
                <a:gd name="T22" fmla="*/ 12809 w 446"/>
                <a:gd name="T23" fmla="*/ 5563 h 146"/>
                <a:gd name="T24" fmla="*/ 12764 w 446"/>
                <a:gd name="T25" fmla="*/ 5167 h 146"/>
                <a:gd name="T26" fmla="*/ 13151 w 446"/>
                <a:gd name="T27" fmla="*/ 5322 h 146"/>
                <a:gd name="T28" fmla="*/ 13388 w 446"/>
                <a:gd name="T29" fmla="*/ 5405 h 146"/>
                <a:gd name="T30" fmla="*/ 13463 w 446"/>
                <a:gd name="T31" fmla="*/ 5480 h 146"/>
                <a:gd name="T32" fmla="*/ 13388 w 446"/>
                <a:gd name="T33" fmla="*/ 5134 h 146"/>
                <a:gd name="T34" fmla="*/ 13463 w 446"/>
                <a:gd name="T35" fmla="*/ 5167 h 146"/>
                <a:gd name="T36" fmla="*/ 13588 w 446"/>
                <a:gd name="T37" fmla="*/ 5217 h 146"/>
                <a:gd name="T38" fmla="*/ 13513 w 446"/>
                <a:gd name="T39" fmla="*/ 4976 h 146"/>
                <a:gd name="T40" fmla="*/ 13388 w 446"/>
                <a:gd name="T41" fmla="*/ 4695 h 146"/>
                <a:gd name="T42" fmla="*/ 13076 w 446"/>
                <a:gd name="T43" fmla="*/ 4580 h 146"/>
                <a:gd name="T44" fmla="*/ 12996 w 446"/>
                <a:gd name="T45" fmla="*/ 4455 h 146"/>
                <a:gd name="T46" fmla="*/ 12454 w 446"/>
                <a:gd name="T47" fmla="*/ 4425 h 146"/>
                <a:gd name="T48" fmla="*/ 11829 w 446"/>
                <a:gd name="T49" fmla="*/ 3828 h 146"/>
                <a:gd name="T50" fmla="*/ 11954 w 446"/>
                <a:gd name="T51" fmla="*/ 3562 h 146"/>
                <a:gd name="T52" fmla="*/ 12371 w 446"/>
                <a:gd name="T53" fmla="*/ 3795 h 146"/>
                <a:gd name="T54" fmla="*/ 12684 w 446"/>
                <a:gd name="T55" fmla="*/ 4109 h 146"/>
                <a:gd name="T56" fmla="*/ 12809 w 446"/>
                <a:gd name="T57" fmla="*/ 4224 h 146"/>
                <a:gd name="T58" fmla="*/ 12809 w 446"/>
                <a:gd name="T59" fmla="*/ 3983 h 146"/>
                <a:gd name="T60" fmla="*/ 12996 w 446"/>
                <a:gd name="T61" fmla="*/ 3983 h 146"/>
                <a:gd name="T62" fmla="*/ 13233 w 446"/>
                <a:gd name="T63" fmla="*/ 4109 h 146"/>
                <a:gd name="T64" fmla="*/ 13308 w 446"/>
                <a:gd name="T65" fmla="*/ 4224 h 146"/>
                <a:gd name="T66" fmla="*/ 13276 w 446"/>
                <a:gd name="T67" fmla="*/ 3908 h 146"/>
                <a:gd name="T68" fmla="*/ 12651 w 446"/>
                <a:gd name="T69" fmla="*/ 3432 h 146"/>
                <a:gd name="T70" fmla="*/ 12684 w 446"/>
                <a:gd name="T71" fmla="*/ 3116 h 146"/>
                <a:gd name="T72" fmla="*/ 12609 w 446"/>
                <a:gd name="T73" fmla="*/ 3086 h 146"/>
                <a:gd name="T74" fmla="*/ 12184 w 446"/>
                <a:gd name="T75" fmla="*/ 2885 h 146"/>
                <a:gd name="T76" fmla="*/ 11954 w 446"/>
                <a:gd name="T77" fmla="*/ 2570 h 146"/>
                <a:gd name="T78" fmla="*/ 12029 w 446"/>
                <a:gd name="T79" fmla="*/ 2331 h 146"/>
                <a:gd name="T80" fmla="*/ 11954 w 446"/>
                <a:gd name="T81" fmla="*/ 2414 h 146"/>
                <a:gd name="T82" fmla="*/ 13433 w 446"/>
                <a:gd name="T83" fmla="*/ 1622 h 146"/>
                <a:gd name="T84" fmla="*/ 14130 w 446"/>
                <a:gd name="T85" fmla="*/ 1622 h 146"/>
                <a:gd name="T86" fmla="*/ 14400 w 446"/>
                <a:gd name="T87" fmla="*/ 1622 h 146"/>
                <a:gd name="T88" fmla="*/ 14912 w 446"/>
                <a:gd name="T89" fmla="*/ 1622 h 146"/>
                <a:gd name="T90" fmla="*/ 15616 w 446"/>
                <a:gd name="T91" fmla="*/ 1935 h 146"/>
                <a:gd name="T92" fmla="*/ 16345 w 446"/>
                <a:gd name="T93" fmla="*/ 1810 h 146"/>
                <a:gd name="T94" fmla="*/ 16970 w 446"/>
                <a:gd name="T95" fmla="*/ 709 h 146"/>
                <a:gd name="T96" fmla="*/ 16083 w 446"/>
                <a:gd name="T97" fmla="*/ 1181 h 146"/>
                <a:gd name="T98" fmla="*/ 15459 w 446"/>
                <a:gd name="T99" fmla="*/ 993 h 146"/>
                <a:gd name="T100" fmla="*/ 14837 w 446"/>
                <a:gd name="T101" fmla="*/ 679 h 146"/>
                <a:gd name="T102" fmla="*/ 13930 w 446"/>
                <a:gd name="T103" fmla="*/ 679 h 146"/>
                <a:gd name="T104" fmla="*/ 13308 w 446"/>
                <a:gd name="T105" fmla="*/ 629 h 146"/>
                <a:gd name="T106" fmla="*/ 12684 w 446"/>
                <a:gd name="T107" fmla="*/ 554 h 146"/>
                <a:gd name="T108" fmla="*/ 12109 w 446"/>
                <a:gd name="T109" fmla="*/ 208 h 146"/>
                <a:gd name="T110" fmla="*/ 10780 w 446"/>
                <a:gd name="T111" fmla="*/ 993 h 146"/>
                <a:gd name="T112" fmla="*/ 9696 w 446"/>
                <a:gd name="T113" fmla="*/ 1622 h 146"/>
                <a:gd name="T114" fmla="*/ 8365 w 446"/>
                <a:gd name="T115" fmla="*/ 2249 h 146"/>
                <a:gd name="T116" fmla="*/ 4786 w 446"/>
                <a:gd name="T117" fmla="*/ 2489 h 146"/>
                <a:gd name="T118" fmla="*/ 2103 w 446"/>
                <a:gd name="T119" fmla="*/ 2018 h 146"/>
                <a:gd name="T120" fmla="*/ 967 w 446"/>
                <a:gd name="T121" fmla="*/ 2835 h 146"/>
                <a:gd name="T122" fmla="*/ 0 w 446"/>
                <a:gd name="T123" fmla="*/ 4191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46">
                  <a:moveTo>
                    <a:pt x="0" y="106"/>
                  </a:moveTo>
                  <a:cubicBezTo>
                    <a:pt x="4" y="97"/>
                    <a:pt x="17" y="85"/>
                    <a:pt x="26" y="81"/>
                  </a:cubicBezTo>
                  <a:cubicBezTo>
                    <a:pt x="29" y="79"/>
                    <a:pt x="32" y="76"/>
                    <a:pt x="33" y="76"/>
                  </a:cubicBezTo>
                  <a:cubicBezTo>
                    <a:pt x="42" y="69"/>
                    <a:pt x="52" y="68"/>
                    <a:pt x="63" y="73"/>
                  </a:cubicBezTo>
                  <a:cubicBezTo>
                    <a:pt x="81" y="82"/>
                    <a:pt x="116" y="93"/>
                    <a:pt x="127" y="93"/>
                  </a:cubicBezTo>
                  <a:cubicBezTo>
                    <a:pt x="139" y="93"/>
                    <a:pt x="174" y="95"/>
                    <a:pt x="196" y="91"/>
                  </a:cubicBezTo>
                  <a:cubicBezTo>
                    <a:pt x="219" y="86"/>
                    <a:pt x="237" y="73"/>
                    <a:pt x="257" y="89"/>
                  </a:cubicBezTo>
                  <a:cubicBezTo>
                    <a:pt x="265" y="96"/>
                    <a:pt x="278" y="106"/>
                    <a:pt x="287" y="112"/>
                  </a:cubicBezTo>
                  <a:cubicBezTo>
                    <a:pt x="295" y="118"/>
                    <a:pt x="314" y="128"/>
                    <a:pt x="317" y="132"/>
                  </a:cubicBezTo>
                  <a:cubicBezTo>
                    <a:pt x="319" y="136"/>
                    <a:pt x="324" y="140"/>
                    <a:pt x="325" y="142"/>
                  </a:cubicBezTo>
                  <a:cubicBezTo>
                    <a:pt x="327" y="143"/>
                    <a:pt x="327" y="146"/>
                    <a:pt x="330" y="146"/>
                  </a:cubicBezTo>
                  <a:cubicBezTo>
                    <a:pt x="332" y="145"/>
                    <a:pt x="329" y="143"/>
                    <a:pt x="329" y="141"/>
                  </a:cubicBezTo>
                  <a:cubicBezTo>
                    <a:pt x="329" y="139"/>
                    <a:pt x="330" y="134"/>
                    <a:pt x="328" y="131"/>
                  </a:cubicBezTo>
                  <a:cubicBezTo>
                    <a:pt x="330" y="132"/>
                    <a:pt x="335" y="135"/>
                    <a:pt x="338" y="135"/>
                  </a:cubicBezTo>
                  <a:cubicBezTo>
                    <a:pt x="341" y="136"/>
                    <a:pt x="342" y="136"/>
                    <a:pt x="344" y="137"/>
                  </a:cubicBezTo>
                  <a:cubicBezTo>
                    <a:pt x="345" y="138"/>
                    <a:pt x="345" y="140"/>
                    <a:pt x="346" y="139"/>
                  </a:cubicBezTo>
                  <a:cubicBezTo>
                    <a:pt x="348" y="137"/>
                    <a:pt x="347" y="135"/>
                    <a:pt x="344" y="130"/>
                  </a:cubicBezTo>
                  <a:cubicBezTo>
                    <a:pt x="344" y="130"/>
                    <a:pt x="345" y="130"/>
                    <a:pt x="346" y="131"/>
                  </a:cubicBezTo>
                  <a:cubicBezTo>
                    <a:pt x="347" y="133"/>
                    <a:pt x="349" y="132"/>
                    <a:pt x="349" y="132"/>
                  </a:cubicBezTo>
                  <a:cubicBezTo>
                    <a:pt x="349" y="132"/>
                    <a:pt x="348" y="129"/>
                    <a:pt x="347" y="126"/>
                  </a:cubicBezTo>
                  <a:cubicBezTo>
                    <a:pt x="346" y="123"/>
                    <a:pt x="345" y="121"/>
                    <a:pt x="344" y="119"/>
                  </a:cubicBezTo>
                  <a:cubicBezTo>
                    <a:pt x="342" y="117"/>
                    <a:pt x="336" y="116"/>
                    <a:pt x="336" y="116"/>
                  </a:cubicBezTo>
                  <a:cubicBezTo>
                    <a:pt x="336" y="116"/>
                    <a:pt x="335" y="115"/>
                    <a:pt x="334" y="113"/>
                  </a:cubicBezTo>
                  <a:cubicBezTo>
                    <a:pt x="332" y="112"/>
                    <a:pt x="321" y="113"/>
                    <a:pt x="320" y="112"/>
                  </a:cubicBezTo>
                  <a:cubicBezTo>
                    <a:pt x="319" y="112"/>
                    <a:pt x="305" y="100"/>
                    <a:pt x="304" y="97"/>
                  </a:cubicBezTo>
                  <a:cubicBezTo>
                    <a:pt x="302" y="95"/>
                    <a:pt x="305" y="89"/>
                    <a:pt x="307" y="90"/>
                  </a:cubicBezTo>
                  <a:cubicBezTo>
                    <a:pt x="309" y="91"/>
                    <a:pt x="315" y="92"/>
                    <a:pt x="318" y="96"/>
                  </a:cubicBezTo>
                  <a:cubicBezTo>
                    <a:pt x="320" y="98"/>
                    <a:pt x="324" y="102"/>
                    <a:pt x="326" y="104"/>
                  </a:cubicBezTo>
                  <a:cubicBezTo>
                    <a:pt x="329" y="106"/>
                    <a:pt x="327" y="107"/>
                    <a:pt x="329" y="107"/>
                  </a:cubicBezTo>
                  <a:cubicBezTo>
                    <a:pt x="330" y="106"/>
                    <a:pt x="331" y="104"/>
                    <a:pt x="329" y="101"/>
                  </a:cubicBezTo>
                  <a:cubicBezTo>
                    <a:pt x="329" y="101"/>
                    <a:pt x="331" y="101"/>
                    <a:pt x="334" y="101"/>
                  </a:cubicBezTo>
                  <a:cubicBezTo>
                    <a:pt x="336" y="102"/>
                    <a:pt x="339" y="102"/>
                    <a:pt x="340" y="104"/>
                  </a:cubicBezTo>
                  <a:cubicBezTo>
                    <a:pt x="341" y="106"/>
                    <a:pt x="341" y="108"/>
                    <a:pt x="342" y="107"/>
                  </a:cubicBezTo>
                  <a:cubicBezTo>
                    <a:pt x="343" y="106"/>
                    <a:pt x="343" y="103"/>
                    <a:pt x="341" y="99"/>
                  </a:cubicBezTo>
                  <a:cubicBezTo>
                    <a:pt x="335" y="96"/>
                    <a:pt x="327" y="92"/>
                    <a:pt x="325" y="87"/>
                  </a:cubicBezTo>
                  <a:cubicBezTo>
                    <a:pt x="323" y="85"/>
                    <a:pt x="325" y="82"/>
                    <a:pt x="326" y="79"/>
                  </a:cubicBezTo>
                  <a:cubicBezTo>
                    <a:pt x="325" y="78"/>
                    <a:pt x="324" y="78"/>
                    <a:pt x="324" y="78"/>
                  </a:cubicBezTo>
                  <a:cubicBezTo>
                    <a:pt x="321" y="76"/>
                    <a:pt x="318" y="74"/>
                    <a:pt x="313" y="73"/>
                  </a:cubicBezTo>
                  <a:cubicBezTo>
                    <a:pt x="308" y="71"/>
                    <a:pt x="310" y="71"/>
                    <a:pt x="307" y="65"/>
                  </a:cubicBezTo>
                  <a:cubicBezTo>
                    <a:pt x="307" y="63"/>
                    <a:pt x="307" y="61"/>
                    <a:pt x="309" y="59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10" y="54"/>
                    <a:pt x="322" y="40"/>
                    <a:pt x="345" y="41"/>
                  </a:cubicBezTo>
                  <a:cubicBezTo>
                    <a:pt x="345" y="41"/>
                    <a:pt x="351" y="43"/>
                    <a:pt x="363" y="41"/>
                  </a:cubicBezTo>
                  <a:cubicBezTo>
                    <a:pt x="365" y="41"/>
                    <a:pt x="368" y="41"/>
                    <a:pt x="370" y="41"/>
                  </a:cubicBezTo>
                  <a:cubicBezTo>
                    <a:pt x="375" y="40"/>
                    <a:pt x="379" y="39"/>
                    <a:pt x="383" y="41"/>
                  </a:cubicBezTo>
                  <a:cubicBezTo>
                    <a:pt x="390" y="44"/>
                    <a:pt x="393" y="48"/>
                    <a:pt x="401" y="49"/>
                  </a:cubicBezTo>
                  <a:cubicBezTo>
                    <a:pt x="408" y="49"/>
                    <a:pt x="414" y="48"/>
                    <a:pt x="420" y="46"/>
                  </a:cubicBezTo>
                  <a:cubicBezTo>
                    <a:pt x="433" y="41"/>
                    <a:pt x="446" y="33"/>
                    <a:pt x="436" y="18"/>
                  </a:cubicBezTo>
                  <a:cubicBezTo>
                    <a:pt x="438" y="34"/>
                    <a:pt x="425" y="33"/>
                    <a:pt x="413" y="30"/>
                  </a:cubicBezTo>
                  <a:cubicBezTo>
                    <a:pt x="408" y="29"/>
                    <a:pt x="402" y="27"/>
                    <a:pt x="397" y="25"/>
                  </a:cubicBezTo>
                  <a:cubicBezTo>
                    <a:pt x="390" y="23"/>
                    <a:pt x="389" y="17"/>
                    <a:pt x="381" y="17"/>
                  </a:cubicBezTo>
                  <a:cubicBezTo>
                    <a:pt x="373" y="16"/>
                    <a:pt x="366" y="17"/>
                    <a:pt x="358" y="17"/>
                  </a:cubicBezTo>
                  <a:cubicBezTo>
                    <a:pt x="352" y="16"/>
                    <a:pt x="347" y="16"/>
                    <a:pt x="342" y="16"/>
                  </a:cubicBezTo>
                  <a:cubicBezTo>
                    <a:pt x="337" y="16"/>
                    <a:pt x="331" y="15"/>
                    <a:pt x="326" y="14"/>
                  </a:cubicBezTo>
                  <a:cubicBezTo>
                    <a:pt x="320" y="13"/>
                    <a:pt x="317" y="6"/>
                    <a:pt x="311" y="5"/>
                  </a:cubicBezTo>
                  <a:cubicBezTo>
                    <a:pt x="293" y="0"/>
                    <a:pt x="290" y="20"/>
                    <a:pt x="277" y="25"/>
                  </a:cubicBezTo>
                  <a:cubicBezTo>
                    <a:pt x="267" y="30"/>
                    <a:pt x="258" y="34"/>
                    <a:pt x="249" y="41"/>
                  </a:cubicBezTo>
                  <a:cubicBezTo>
                    <a:pt x="239" y="48"/>
                    <a:pt x="227" y="54"/>
                    <a:pt x="215" y="57"/>
                  </a:cubicBezTo>
                  <a:cubicBezTo>
                    <a:pt x="186" y="66"/>
                    <a:pt x="153" y="66"/>
                    <a:pt x="123" y="63"/>
                  </a:cubicBezTo>
                  <a:cubicBezTo>
                    <a:pt x="100" y="60"/>
                    <a:pt x="77" y="44"/>
                    <a:pt x="54" y="51"/>
                  </a:cubicBezTo>
                  <a:cubicBezTo>
                    <a:pt x="42" y="54"/>
                    <a:pt x="35" y="64"/>
                    <a:pt x="25" y="72"/>
                  </a:cubicBezTo>
                  <a:cubicBezTo>
                    <a:pt x="15" y="80"/>
                    <a:pt x="1" y="92"/>
                    <a:pt x="0" y="106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387"/>
            <p:cNvSpPr>
              <a:spLocks/>
            </p:cNvSpPr>
            <p:nvPr/>
          </p:nvSpPr>
          <p:spPr bwMode="auto">
            <a:xfrm>
              <a:off x="1747" y="1081"/>
              <a:ext cx="355" cy="272"/>
            </a:xfrm>
            <a:custGeom>
              <a:avLst/>
              <a:gdLst>
                <a:gd name="T0" fmla="*/ 0 w 142"/>
                <a:gd name="T1" fmla="*/ 4227 h 109"/>
                <a:gd name="T2" fmla="*/ 2500 w 142"/>
                <a:gd name="T3" fmla="*/ 2328 h 109"/>
                <a:gd name="T4" fmla="*/ 2863 w 142"/>
                <a:gd name="T5" fmla="*/ 779 h 109"/>
                <a:gd name="T6" fmla="*/ 3208 w 142"/>
                <a:gd name="T7" fmla="*/ 75 h 109"/>
                <a:gd name="T8" fmla="*/ 3875 w 142"/>
                <a:gd name="T9" fmla="*/ 417 h 109"/>
                <a:gd name="T10" fmla="*/ 4270 w 142"/>
                <a:gd name="T11" fmla="*/ 966 h 109"/>
                <a:gd name="T12" fmla="*/ 4500 w 142"/>
                <a:gd name="T13" fmla="*/ 1320 h 109"/>
                <a:gd name="T14" fmla="*/ 4533 w 142"/>
                <a:gd name="T15" fmla="*/ 1737 h 109"/>
                <a:gd name="T16" fmla="*/ 5158 w 142"/>
                <a:gd name="T17" fmla="*/ 2411 h 109"/>
                <a:gd name="T18" fmla="*/ 4613 w 142"/>
                <a:gd name="T19" fmla="*/ 2952 h 109"/>
                <a:gd name="T20" fmla="*/ 3095 w 142"/>
                <a:gd name="T21" fmla="*/ 3264 h 109"/>
                <a:gd name="T22" fmla="*/ 2083 w 142"/>
                <a:gd name="T23" fmla="*/ 3648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109">
                  <a:moveTo>
                    <a:pt x="0" y="109"/>
                  </a:moveTo>
                  <a:cubicBezTo>
                    <a:pt x="26" y="101"/>
                    <a:pt x="49" y="83"/>
                    <a:pt x="64" y="60"/>
                  </a:cubicBezTo>
                  <a:cubicBezTo>
                    <a:pt x="72" y="48"/>
                    <a:pt x="78" y="35"/>
                    <a:pt x="73" y="20"/>
                  </a:cubicBezTo>
                  <a:cubicBezTo>
                    <a:pt x="69" y="11"/>
                    <a:pt x="76" y="0"/>
                    <a:pt x="82" y="2"/>
                  </a:cubicBezTo>
                  <a:cubicBezTo>
                    <a:pt x="88" y="4"/>
                    <a:pt x="94" y="7"/>
                    <a:pt x="99" y="11"/>
                  </a:cubicBezTo>
                  <a:cubicBezTo>
                    <a:pt x="104" y="15"/>
                    <a:pt x="105" y="20"/>
                    <a:pt x="109" y="25"/>
                  </a:cubicBezTo>
                  <a:cubicBezTo>
                    <a:pt x="113" y="28"/>
                    <a:pt x="115" y="28"/>
                    <a:pt x="115" y="34"/>
                  </a:cubicBezTo>
                  <a:cubicBezTo>
                    <a:pt x="116" y="38"/>
                    <a:pt x="114" y="40"/>
                    <a:pt x="116" y="45"/>
                  </a:cubicBezTo>
                  <a:cubicBezTo>
                    <a:pt x="119" y="52"/>
                    <a:pt x="126" y="57"/>
                    <a:pt x="132" y="62"/>
                  </a:cubicBezTo>
                  <a:cubicBezTo>
                    <a:pt x="142" y="71"/>
                    <a:pt x="127" y="74"/>
                    <a:pt x="118" y="76"/>
                  </a:cubicBezTo>
                  <a:cubicBezTo>
                    <a:pt x="105" y="78"/>
                    <a:pt x="92" y="80"/>
                    <a:pt x="79" y="84"/>
                  </a:cubicBezTo>
                  <a:cubicBezTo>
                    <a:pt x="73" y="86"/>
                    <a:pt x="60" y="95"/>
                    <a:pt x="53" y="94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388"/>
            <p:cNvSpPr>
              <a:spLocks/>
            </p:cNvSpPr>
            <p:nvPr/>
          </p:nvSpPr>
          <p:spPr bwMode="auto">
            <a:xfrm>
              <a:off x="2052" y="783"/>
              <a:ext cx="110" cy="145"/>
            </a:xfrm>
            <a:custGeom>
              <a:avLst/>
              <a:gdLst>
                <a:gd name="T0" fmla="*/ 158 w 44"/>
                <a:gd name="T1" fmla="*/ 125 h 58"/>
                <a:gd name="T2" fmla="*/ 1250 w 44"/>
                <a:gd name="T3" fmla="*/ 1063 h 58"/>
                <a:gd name="T4" fmla="*/ 1488 w 44"/>
                <a:gd name="T5" fmla="*/ 2270 h 58"/>
                <a:gd name="T6" fmla="*/ 938 w 44"/>
                <a:gd name="T7" fmla="*/ 1300 h 58"/>
                <a:gd name="T8" fmla="*/ 0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8">
                  <a:moveTo>
                    <a:pt x="4" y="3"/>
                  </a:moveTo>
                  <a:cubicBezTo>
                    <a:pt x="14" y="1"/>
                    <a:pt x="27" y="20"/>
                    <a:pt x="32" y="27"/>
                  </a:cubicBezTo>
                  <a:cubicBezTo>
                    <a:pt x="37" y="35"/>
                    <a:pt x="44" y="49"/>
                    <a:pt x="38" y="58"/>
                  </a:cubicBezTo>
                  <a:cubicBezTo>
                    <a:pt x="28" y="56"/>
                    <a:pt x="28" y="40"/>
                    <a:pt x="24" y="33"/>
                  </a:cubicBezTo>
                  <a:cubicBezTo>
                    <a:pt x="18" y="22"/>
                    <a:pt x="10" y="7"/>
                    <a:pt x="0" y="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389"/>
            <p:cNvSpPr>
              <a:spLocks/>
            </p:cNvSpPr>
            <p:nvPr/>
          </p:nvSpPr>
          <p:spPr bwMode="auto">
            <a:xfrm>
              <a:off x="2039" y="1408"/>
              <a:ext cx="43" cy="35"/>
            </a:xfrm>
            <a:custGeom>
              <a:avLst/>
              <a:gdLst>
                <a:gd name="T0" fmla="*/ 0 w 17"/>
                <a:gd name="T1" fmla="*/ 0 h 14"/>
                <a:gd name="T2" fmla="*/ 455 w 17"/>
                <a:gd name="T3" fmla="*/ 208 h 14"/>
                <a:gd name="T4" fmla="*/ 698 w 17"/>
                <a:gd name="T5" fmla="*/ 550 h 14"/>
                <a:gd name="T6" fmla="*/ 210 w 17"/>
                <a:gd name="T7" fmla="*/ 39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cubicBezTo>
                    <a:pt x="6" y="2"/>
                    <a:pt x="6" y="0"/>
                    <a:pt x="11" y="5"/>
                  </a:cubicBezTo>
                  <a:cubicBezTo>
                    <a:pt x="13" y="7"/>
                    <a:pt x="17" y="10"/>
                    <a:pt x="17" y="14"/>
                  </a:cubicBezTo>
                  <a:cubicBezTo>
                    <a:pt x="13" y="12"/>
                    <a:pt x="9" y="11"/>
                    <a:pt x="5" y="1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390"/>
            <p:cNvSpPr>
              <a:spLocks/>
            </p:cNvSpPr>
            <p:nvPr/>
          </p:nvSpPr>
          <p:spPr bwMode="auto">
            <a:xfrm>
              <a:off x="2142" y="1128"/>
              <a:ext cx="67" cy="65"/>
            </a:xfrm>
            <a:custGeom>
              <a:avLst/>
              <a:gdLst>
                <a:gd name="T0" fmla="*/ 948 w 27"/>
                <a:gd name="T1" fmla="*/ 863 h 26"/>
                <a:gd name="T2" fmla="*/ 640 w 27"/>
                <a:gd name="T3" fmla="*/ 238 h 26"/>
                <a:gd name="T4" fmla="*/ 30 w 27"/>
                <a:gd name="T5" fmla="*/ 395 h 26"/>
                <a:gd name="T6" fmla="*/ 337 w 27"/>
                <a:gd name="T7" fmla="*/ 938 h 26"/>
                <a:gd name="T8" fmla="*/ 836 w 27"/>
                <a:gd name="T9" fmla="*/ 863 h 26"/>
                <a:gd name="T10" fmla="*/ 948 w 27"/>
                <a:gd name="T11" fmla="*/ 86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391"/>
            <p:cNvSpPr>
              <a:spLocks/>
            </p:cNvSpPr>
            <p:nvPr/>
          </p:nvSpPr>
          <p:spPr bwMode="auto">
            <a:xfrm>
              <a:off x="2147" y="1138"/>
              <a:ext cx="55" cy="53"/>
            </a:xfrm>
            <a:custGeom>
              <a:avLst/>
              <a:gdLst>
                <a:gd name="T0" fmla="*/ 125 w 22"/>
                <a:gd name="T1" fmla="*/ 209 h 21"/>
                <a:gd name="T2" fmla="*/ 625 w 22"/>
                <a:gd name="T3" fmla="*/ 126 h 21"/>
                <a:gd name="T4" fmla="*/ 708 w 22"/>
                <a:gd name="T5" fmla="*/ 644 h 21"/>
                <a:gd name="T6" fmla="*/ 208 w 22"/>
                <a:gd name="T7" fmla="*/ 727 h 21"/>
                <a:gd name="T8" fmla="*/ 125 w 22"/>
                <a:gd name="T9" fmla="*/ 20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392"/>
            <p:cNvSpPr>
              <a:spLocks/>
            </p:cNvSpPr>
            <p:nvPr/>
          </p:nvSpPr>
          <p:spPr bwMode="auto">
            <a:xfrm>
              <a:off x="2162" y="1153"/>
              <a:ext cx="22" cy="23"/>
            </a:xfrm>
            <a:custGeom>
              <a:avLst/>
              <a:gdLst>
                <a:gd name="T0" fmla="*/ 71 w 9"/>
                <a:gd name="T1" fmla="*/ 84 h 9"/>
                <a:gd name="T2" fmla="*/ 252 w 9"/>
                <a:gd name="T3" fmla="*/ 51 h 9"/>
                <a:gd name="T4" fmla="*/ 293 w 9"/>
                <a:gd name="T5" fmla="*/ 302 h 9"/>
                <a:gd name="T6" fmla="*/ 103 w 9"/>
                <a:gd name="T7" fmla="*/ 302 h 9"/>
                <a:gd name="T8" fmla="*/ 71 w 9"/>
                <a:gd name="T9" fmla="*/ 8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55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393"/>
            <p:cNvSpPr>
              <a:spLocks/>
            </p:cNvSpPr>
            <p:nvPr/>
          </p:nvSpPr>
          <p:spPr bwMode="auto">
            <a:xfrm>
              <a:off x="2252" y="1063"/>
              <a:ext cx="32" cy="70"/>
            </a:xfrm>
            <a:custGeom>
              <a:avLst/>
              <a:gdLst>
                <a:gd name="T0" fmla="*/ 327 w 13"/>
                <a:gd name="T1" fmla="*/ 708 h 28"/>
                <a:gd name="T2" fmla="*/ 478 w 13"/>
                <a:gd name="T3" fmla="*/ 1095 h 28"/>
                <a:gd name="T4" fmla="*/ 448 w 13"/>
                <a:gd name="T5" fmla="*/ 1020 h 28"/>
                <a:gd name="T6" fmla="*/ 30 w 13"/>
                <a:gd name="T7" fmla="*/ 50 h 28"/>
                <a:gd name="T8" fmla="*/ 0 w 13"/>
                <a:gd name="T9" fmla="*/ 0 h 28"/>
                <a:gd name="T10" fmla="*/ 0 w 13"/>
                <a:gd name="T11" fmla="*/ 0 h 28"/>
                <a:gd name="T12" fmla="*/ 153 w 13"/>
                <a:gd name="T13" fmla="*/ 313 h 28"/>
                <a:gd name="T14" fmla="*/ 327 w 13"/>
                <a:gd name="T15" fmla="*/ 70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8">
                  <a:moveTo>
                    <a:pt x="9" y="18"/>
                  </a:moveTo>
                  <a:cubicBezTo>
                    <a:pt x="10" y="20"/>
                    <a:pt x="10" y="26"/>
                    <a:pt x="13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4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8"/>
                  </a:cubicBezTo>
                  <a:cubicBezTo>
                    <a:pt x="6" y="11"/>
                    <a:pt x="8" y="14"/>
                    <a:pt x="9" y="18"/>
                  </a:cubicBezTo>
                  <a:close/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94"/>
            <p:cNvSpPr>
              <a:spLocks/>
            </p:cNvSpPr>
            <p:nvPr/>
          </p:nvSpPr>
          <p:spPr bwMode="auto">
            <a:xfrm>
              <a:off x="1699" y="1308"/>
              <a:ext cx="208" cy="120"/>
            </a:xfrm>
            <a:custGeom>
              <a:avLst/>
              <a:gdLst>
                <a:gd name="T0" fmla="*/ 0 w 83"/>
                <a:gd name="T1" fmla="*/ 1770 h 48"/>
                <a:gd name="T2" fmla="*/ 1418 w 83"/>
                <a:gd name="T3" fmla="*/ 1300 h 48"/>
                <a:gd name="T4" fmla="*/ 2015 w 83"/>
                <a:gd name="T5" fmla="*/ 1095 h 48"/>
                <a:gd name="T6" fmla="*/ 2727 w 83"/>
                <a:gd name="T7" fmla="*/ 470 h 48"/>
                <a:gd name="T8" fmla="*/ 3198 w 83"/>
                <a:gd name="T9" fmla="*/ 238 h 48"/>
                <a:gd name="T10" fmla="*/ 3040 w 83"/>
                <a:gd name="T11" fmla="*/ 783 h 48"/>
                <a:gd name="T12" fmla="*/ 3040 w 83"/>
                <a:gd name="T13" fmla="*/ 1458 h 48"/>
                <a:gd name="T14" fmla="*/ 3273 w 83"/>
                <a:gd name="T15" fmla="*/ 1875 h 48"/>
                <a:gd name="T16" fmla="*/ 2802 w 83"/>
                <a:gd name="T17" fmla="*/ 1488 h 48"/>
                <a:gd name="T18" fmla="*/ 2331 w 83"/>
                <a:gd name="T19" fmla="*/ 1300 h 48"/>
                <a:gd name="T20" fmla="*/ 1100 w 83"/>
                <a:gd name="T21" fmla="*/ 148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8">
                  <a:moveTo>
                    <a:pt x="0" y="45"/>
                  </a:moveTo>
                  <a:cubicBezTo>
                    <a:pt x="12" y="43"/>
                    <a:pt x="25" y="38"/>
                    <a:pt x="36" y="33"/>
                  </a:cubicBezTo>
                  <a:cubicBezTo>
                    <a:pt x="41" y="31"/>
                    <a:pt x="46" y="31"/>
                    <a:pt x="51" y="28"/>
                  </a:cubicBezTo>
                  <a:cubicBezTo>
                    <a:pt x="59" y="25"/>
                    <a:pt x="64" y="19"/>
                    <a:pt x="69" y="12"/>
                  </a:cubicBezTo>
                  <a:cubicBezTo>
                    <a:pt x="72" y="10"/>
                    <a:pt x="79" y="0"/>
                    <a:pt x="81" y="6"/>
                  </a:cubicBezTo>
                  <a:cubicBezTo>
                    <a:pt x="83" y="10"/>
                    <a:pt x="78" y="16"/>
                    <a:pt x="77" y="20"/>
                  </a:cubicBezTo>
                  <a:cubicBezTo>
                    <a:pt x="75" y="25"/>
                    <a:pt x="75" y="32"/>
                    <a:pt x="77" y="37"/>
                  </a:cubicBezTo>
                  <a:cubicBezTo>
                    <a:pt x="78" y="41"/>
                    <a:pt x="81" y="44"/>
                    <a:pt x="83" y="48"/>
                  </a:cubicBezTo>
                  <a:cubicBezTo>
                    <a:pt x="78" y="47"/>
                    <a:pt x="75" y="41"/>
                    <a:pt x="71" y="38"/>
                  </a:cubicBezTo>
                  <a:cubicBezTo>
                    <a:pt x="67" y="36"/>
                    <a:pt x="63" y="34"/>
                    <a:pt x="59" y="33"/>
                  </a:cubicBezTo>
                  <a:cubicBezTo>
                    <a:pt x="49" y="31"/>
                    <a:pt x="38" y="36"/>
                    <a:pt x="28" y="38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95"/>
            <p:cNvSpPr>
              <a:spLocks/>
            </p:cNvSpPr>
            <p:nvPr/>
          </p:nvSpPr>
          <p:spPr bwMode="auto">
            <a:xfrm>
              <a:off x="1992" y="1371"/>
              <a:ext cx="37" cy="60"/>
            </a:xfrm>
            <a:custGeom>
              <a:avLst/>
              <a:gdLst>
                <a:gd name="T0" fmla="*/ 183 w 15"/>
                <a:gd name="T1" fmla="*/ 50 h 24"/>
                <a:gd name="T2" fmla="*/ 0 w 15"/>
                <a:gd name="T3" fmla="*/ 938 h 24"/>
                <a:gd name="T4" fmla="*/ 553 w 15"/>
                <a:gd name="T5" fmla="*/ 833 h 24"/>
                <a:gd name="T6" fmla="*/ 298 w 1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4">
                  <a:moveTo>
                    <a:pt x="5" y="1"/>
                  </a:moveTo>
                  <a:cubicBezTo>
                    <a:pt x="0" y="5"/>
                    <a:pt x="0" y="18"/>
                    <a:pt x="0" y="24"/>
                  </a:cubicBezTo>
                  <a:cubicBezTo>
                    <a:pt x="5" y="17"/>
                    <a:pt x="9" y="19"/>
                    <a:pt x="15" y="21"/>
                  </a:cubicBezTo>
                  <a:cubicBezTo>
                    <a:pt x="12" y="17"/>
                    <a:pt x="5" y="6"/>
                    <a:pt x="8" y="0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96"/>
            <p:cNvSpPr>
              <a:spLocks/>
            </p:cNvSpPr>
            <p:nvPr/>
          </p:nvSpPr>
          <p:spPr bwMode="auto">
            <a:xfrm>
              <a:off x="1532" y="1428"/>
              <a:ext cx="115" cy="30"/>
            </a:xfrm>
            <a:custGeom>
              <a:avLst/>
              <a:gdLst>
                <a:gd name="T0" fmla="*/ 0 w 46"/>
                <a:gd name="T1" fmla="*/ 83 h 12"/>
                <a:gd name="T2" fmla="*/ 550 w 46"/>
                <a:gd name="T3" fmla="*/ 470 h 12"/>
                <a:gd name="T4" fmla="*/ 1800 w 46"/>
                <a:gd name="T5" fmla="*/ 0 h 12"/>
                <a:gd name="T6" fmla="*/ 313 w 46"/>
                <a:gd name="T7" fmla="*/ 8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2"/>
                  </a:moveTo>
                  <a:cubicBezTo>
                    <a:pt x="6" y="4"/>
                    <a:pt x="10" y="8"/>
                    <a:pt x="14" y="12"/>
                  </a:cubicBezTo>
                  <a:cubicBezTo>
                    <a:pt x="19" y="2"/>
                    <a:pt x="41" y="12"/>
                    <a:pt x="46" y="0"/>
                  </a:cubicBezTo>
                  <a:cubicBezTo>
                    <a:pt x="34" y="5"/>
                    <a:pt x="19" y="0"/>
                    <a:pt x="8" y="2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397"/>
            <p:cNvSpPr>
              <a:spLocks/>
            </p:cNvSpPr>
            <p:nvPr/>
          </p:nvSpPr>
          <p:spPr bwMode="auto">
            <a:xfrm>
              <a:off x="1340" y="1348"/>
              <a:ext cx="85" cy="33"/>
            </a:xfrm>
            <a:custGeom>
              <a:avLst/>
              <a:gdLst>
                <a:gd name="T0" fmla="*/ 0 w 34"/>
                <a:gd name="T1" fmla="*/ 297 h 13"/>
                <a:gd name="T2" fmla="*/ 1333 w 34"/>
                <a:gd name="T3" fmla="*/ 541 h 13"/>
                <a:gd name="T4" fmla="*/ 750 w 34"/>
                <a:gd name="T5" fmla="*/ 51 h 13"/>
                <a:gd name="T6" fmla="*/ 83 w 34"/>
                <a:gd name="T7" fmla="*/ 244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3">
                  <a:moveTo>
                    <a:pt x="0" y="7"/>
                  </a:moveTo>
                  <a:cubicBezTo>
                    <a:pt x="12" y="1"/>
                    <a:pt x="22" y="10"/>
                    <a:pt x="34" y="13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4" y="0"/>
                    <a:pt x="6" y="2"/>
                    <a:pt x="2" y="6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398"/>
            <p:cNvSpPr>
              <a:spLocks/>
            </p:cNvSpPr>
            <p:nvPr/>
          </p:nvSpPr>
          <p:spPr bwMode="auto">
            <a:xfrm>
              <a:off x="2224" y="1271"/>
              <a:ext cx="40" cy="40"/>
            </a:xfrm>
            <a:custGeom>
              <a:avLst/>
              <a:gdLst>
                <a:gd name="T0" fmla="*/ 0 w 16"/>
                <a:gd name="T1" fmla="*/ 83 h 16"/>
                <a:gd name="T2" fmla="*/ 238 w 16"/>
                <a:gd name="T3" fmla="*/ 550 h 16"/>
                <a:gd name="T4" fmla="*/ 625 w 16"/>
                <a:gd name="T5" fmla="*/ 520 h 16"/>
                <a:gd name="T6" fmla="*/ 0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cubicBezTo>
                    <a:pt x="0" y="7"/>
                    <a:pt x="2" y="12"/>
                    <a:pt x="6" y="14"/>
                  </a:cubicBezTo>
                  <a:cubicBezTo>
                    <a:pt x="9" y="15"/>
                    <a:pt x="16" y="16"/>
                    <a:pt x="16" y="13"/>
                  </a:cubicBezTo>
                  <a:cubicBezTo>
                    <a:pt x="8" y="13"/>
                    <a:pt x="10" y="0"/>
                    <a:pt x="0" y="0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399"/>
            <p:cNvSpPr>
              <a:spLocks/>
            </p:cNvSpPr>
            <p:nvPr/>
          </p:nvSpPr>
          <p:spPr bwMode="auto">
            <a:xfrm>
              <a:off x="2294" y="1276"/>
              <a:ext cx="40" cy="22"/>
            </a:xfrm>
            <a:custGeom>
              <a:avLst/>
              <a:gdLst>
                <a:gd name="T0" fmla="*/ 0 w 16"/>
                <a:gd name="T1" fmla="*/ 103 h 9"/>
                <a:gd name="T2" fmla="*/ 313 w 16"/>
                <a:gd name="T3" fmla="*/ 293 h 9"/>
                <a:gd name="T4" fmla="*/ 625 w 16"/>
                <a:gd name="T5" fmla="*/ 0 h 9"/>
                <a:gd name="T6" fmla="*/ 313 w 16"/>
                <a:gd name="T7" fmla="*/ 103 h 9"/>
                <a:gd name="T8" fmla="*/ 0 w 16"/>
                <a:gd name="T9" fmla="*/ 10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5" y="4"/>
                    <a:pt x="1" y="9"/>
                    <a:pt x="8" y="8"/>
                  </a:cubicBezTo>
                  <a:cubicBezTo>
                    <a:pt x="12" y="7"/>
                    <a:pt x="14" y="4"/>
                    <a:pt x="16" y="0"/>
                  </a:cubicBezTo>
                  <a:cubicBezTo>
                    <a:pt x="13" y="1"/>
                    <a:pt x="12" y="3"/>
                    <a:pt x="8" y="3"/>
                  </a:cubicBezTo>
                  <a:cubicBezTo>
                    <a:pt x="5" y="3"/>
                    <a:pt x="2" y="2"/>
                    <a:pt x="0" y="3"/>
                  </a:cubicBezTo>
                </a:path>
              </a:pathLst>
            </a:custGeom>
            <a:solidFill>
              <a:srgbClr val="A2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400"/>
            <p:cNvSpPr>
              <a:spLocks/>
            </p:cNvSpPr>
            <p:nvPr/>
          </p:nvSpPr>
          <p:spPr bwMode="auto">
            <a:xfrm>
              <a:off x="2039" y="986"/>
              <a:ext cx="43" cy="160"/>
            </a:xfrm>
            <a:custGeom>
              <a:avLst/>
              <a:gdLst>
                <a:gd name="T0" fmla="*/ 698 w 17"/>
                <a:gd name="T1" fmla="*/ 0 h 64"/>
                <a:gd name="T2" fmla="*/ 486 w 17"/>
                <a:gd name="T3" fmla="*/ 2500 h 64"/>
                <a:gd name="T4" fmla="*/ 402 w 17"/>
                <a:gd name="T5" fmla="*/ 1458 h 64"/>
                <a:gd name="T6" fmla="*/ 455 w 17"/>
                <a:gd name="T7" fmla="*/ 833 h 64"/>
                <a:gd name="T8" fmla="*/ 698 w 1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4">
                  <a:moveTo>
                    <a:pt x="17" y="0"/>
                  </a:moveTo>
                  <a:cubicBezTo>
                    <a:pt x="3" y="12"/>
                    <a:pt x="0" y="51"/>
                    <a:pt x="12" y="64"/>
                  </a:cubicBezTo>
                  <a:cubicBezTo>
                    <a:pt x="9" y="56"/>
                    <a:pt x="10" y="46"/>
                    <a:pt x="10" y="37"/>
                  </a:cubicBezTo>
                  <a:cubicBezTo>
                    <a:pt x="11" y="32"/>
                    <a:pt x="9" y="29"/>
                    <a:pt x="11" y="21"/>
                  </a:cubicBezTo>
                  <a:cubicBezTo>
                    <a:pt x="12" y="15"/>
                    <a:pt x="13" y="6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401"/>
            <p:cNvSpPr>
              <a:spLocks/>
            </p:cNvSpPr>
            <p:nvPr/>
          </p:nvSpPr>
          <p:spPr bwMode="auto">
            <a:xfrm>
              <a:off x="1852" y="953"/>
              <a:ext cx="122" cy="198"/>
            </a:xfrm>
            <a:custGeom>
              <a:avLst/>
              <a:gdLst>
                <a:gd name="T0" fmla="*/ 229 w 49"/>
                <a:gd name="T1" fmla="*/ 0 h 79"/>
                <a:gd name="T2" fmla="*/ 495 w 49"/>
                <a:gd name="T3" fmla="*/ 1652 h 79"/>
                <a:gd name="T4" fmla="*/ 1003 w 49"/>
                <a:gd name="T5" fmla="*/ 2361 h 79"/>
                <a:gd name="T6" fmla="*/ 1315 w 49"/>
                <a:gd name="T7" fmla="*/ 3115 h 79"/>
                <a:gd name="T8" fmla="*/ 1574 w 49"/>
                <a:gd name="T9" fmla="*/ 2644 h 79"/>
                <a:gd name="T10" fmla="*/ 1852 w 49"/>
                <a:gd name="T11" fmla="*/ 2281 h 79"/>
                <a:gd name="T12" fmla="*/ 1160 w 49"/>
                <a:gd name="T13" fmla="*/ 1734 h 79"/>
                <a:gd name="T14" fmla="*/ 229 w 49"/>
                <a:gd name="T15" fmla="*/ 521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79">
                  <a:moveTo>
                    <a:pt x="6" y="0"/>
                  </a:moveTo>
                  <a:cubicBezTo>
                    <a:pt x="0" y="10"/>
                    <a:pt x="7" y="33"/>
                    <a:pt x="13" y="42"/>
                  </a:cubicBezTo>
                  <a:cubicBezTo>
                    <a:pt x="18" y="48"/>
                    <a:pt x="23" y="53"/>
                    <a:pt x="26" y="60"/>
                  </a:cubicBezTo>
                  <a:cubicBezTo>
                    <a:pt x="29" y="65"/>
                    <a:pt x="30" y="74"/>
                    <a:pt x="34" y="79"/>
                  </a:cubicBezTo>
                  <a:cubicBezTo>
                    <a:pt x="38" y="76"/>
                    <a:pt x="38" y="71"/>
                    <a:pt x="41" y="67"/>
                  </a:cubicBezTo>
                  <a:cubicBezTo>
                    <a:pt x="43" y="64"/>
                    <a:pt x="47" y="62"/>
                    <a:pt x="48" y="58"/>
                  </a:cubicBezTo>
                  <a:cubicBezTo>
                    <a:pt x="49" y="50"/>
                    <a:pt x="35" y="47"/>
                    <a:pt x="30" y="44"/>
                  </a:cubicBezTo>
                  <a:cubicBezTo>
                    <a:pt x="20" y="36"/>
                    <a:pt x="8" y="27"/>
                    <a:pt x="6" y="13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402"/>
            <p:cNvSpPr>
              <a:spLocks/>
            </p:cNvSpPr>
            <p:nvPr/>
          </p:nvSpPr>
          <p:spPr bwMode="auto">
            <a:xfrm>
              <a:off x="1954" y="1081"/>
              <a:ext cx="53" cy="72"/>
            </a:xfrm>
            <a:custGeom>
              <a:avLst/>
              <a:gdLst>
                <a:gd name="T0" fmla="*/ 0 w 21"/>
                <a:gd name="T1" fmla="*/ 0 h 29"/>
                <a:gd name="T2" fmla="*/ 611 w 21"/>
                <a:gd name="T3" fmla="*/ 340 h 29"/>
                <a:gd name="T4" fmla="*/ 527 w 21"/>
                <a:gd name="T5" fmla="*/ 1102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6" y="3"/>
                    <a:pt x="10" y="3"/>
                    <a:pt x="15" y="9"/>
                  </a:cubicBezTo>
                  <a:cubicBezTo>
                    <a:pt x="18" y="14"/>
                    <a:pt x="21" y="25"/>
                    <a:pt x="13" y="29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403"/>
            <p:cNvSpPr>
              <a:spLocks/>
            </p:cNvSpPr>
            <p:nvPr/>
          </p:nvSpPr>
          <p:spPr bwMode="auto">
            <a:xfrm>
              <a:off x="1330" y="851"/>
              <a:ext cx="379" cy="310"/>
            </a:xfrm>
            <a:custGeom>
              <a:avLst/>
              <a:gdLst>
                <a:gd name="T0" fmla="*/ 0 w 152"/>
                <a:gd name="T1" fmla="*/ 4845 h 124"/>
                <a:gd name="T2" fmla="*/ 3443 w 152"/>
                <a:gd name="T3" fmla="*/ 708 h 124"/>
                <a:gd name="T4" fmla="*/ 5875 w 152"/>
                <a:gd name="T5" fmla="*/ 238 h 124"/>
                <a:gd name="T6" fmla="*/ 0 w 152"/>
                <a:gd name="T7" fmla="*/ 4845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124">
                  <a:moveTo>
                    <a:pt x="0" y="124"/>
                  </a:moveTo>
                  <a:cubicBezTo>
                    <a:pt x="11" y="79"/>
                    <a:pt x="36" y="36"/>
                    <a:pt x="89" y="18"/>
                  </a:cubicBezTo>
                  <a:cubicBezTo>
                    <a:pt x="142" y="0"/>
                    <a:pt x="152" y="6"/>
                    <a:pt x="152" y="6"/>
                  </a:cubicBezTo>
                  <a:cubicBezTo>
                    <a:pt x="128" y="11"/>
                    <a:pt x="34" y="25"/>
                    <a:pt x="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404"/>
            <p:cNvSpPr>
              <a:spLocks/>
            </p:cNvSpPr>
            <p:nvPr/>
          </p:nvSpPr>
          <p:spPr bwMode="auto">
            <a:xfrm>
              <a:off x="1115" y="1418"/>
              <a:ext cx="142" cy="233"/>
            </a:xfrm>
            <a:custGeom>
              <a:avLst/>
              <a:gdLst>
                <a:gd name="T0" fmla="*/ 1390 w 57"/>
                <a:gd name="T1" fmla="*/ 0 h 93"/>
                <a:gd name="T2" fmla="*/ 2197 w 57"/>
                <a:gd name="T3" fmla="*/ 3665 h 93"/>
                <a:gd name="T4" fmla="*/ 1390 w 57"/>
                <a:gd name="T5" fmla="*/ 0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3">
                  <a:moveTo>
                    <a:pt x="36" y="0"/>
                  </a:moveTo>
                  <a:cubicBezTo>
                    <a:pt x="29" y="15"/>
                    <a:pt x="0" y="61"/>
                    <a:pt x="57" y="93"/>
                  </a:cubicBezTo>
                  <a:cubicBezTo>
                    <a:pt x="42" y="84"/>
                    <a:pt x="16" y="5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405"/>
            <p:cNvSpPr>
              <a:spLocks/>
            </p:cNvSpPr>
            <p:nvPr/>
          </p:nvSpPr>
          <p:spPr bwMode="auto">
            <a:xfrm>
              <a:off x="1982" y="1273"/>
              <a:ext cx="187" cy="123"/>
            </a:xfrm>
            <a:custGeom>
              <a:avLst/>
              <a:gdLst>
                <a:gd name="T0" fmla="*/ 262 w 75"/>
                <a:gd name="T1" fmla="*/ 1110 h 49"/>
                <a:gd name="T2" fmla="*/ 1503 w 75"/>
                <a:gd name="T3" fmla="*/ 316 h 49"/>
                <a:gd name="T4" fmla="*/ 2202 w 75"/>
                <a:gd name="T5" fmla="*/ 316 h 49"/>
                <a:gd name="T6" fmla="*/ 2897 w 75"/>
                <a:gd name="T7" fmla="*/ 366 h 49"/>
                <a:gd name="T8" fmla="*/ 853 w 75"/>
                <a:gd name="T9" fmla="*/ 238 h 49"/>
                <a:gd name="T10" fmla="*/ 229 w 75"/>
                <a:gd name="T11" fmla="*/ 713 h 49"/>
                <a:gd name="T12" fmla="*/ 0 w 75"/>
                <a:gd name="T13" fmla="*/ 1948 h 49"/>
                <a:gd name="T14" fmla="*/ 105 w 75"/>
                <a:gd name="T15" fmla="*/ 1632 h 49"/>
                <a:gd name="T16" fmla="*/ 386 w 75"/>
                <a:gd name="T17" fmla="*/ 111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49">
                  <a:moveTo>
                    <a:pt x="7" y="28"/>
                  </a:moveTo>
                  <a:cubicBezTo>
                    <a:pt x="14" y="17"/>
                    <a:pt x="26" y="7"/>
                    <a:pt x="39" y="8"/>
                  </a:cubicBezTo>
                  <a:cubicBezTo>
                    <a:pt x="45" y="8"/>
                    <a:pt x="51" y="9"/>
                    <a:pt x="57" y="8"/>
                  </a:cubicBezTo>
                  <a:cubicBezTo>
                    <a:pt x="63" y="8"/>
                    <a:pt x="69" y="10"/>
                    <a:pt x="75" y="9"/>
                  </a:cubicBezTo>
                  <a:cubicBezTo>
                    <a:pt x="58" y="7"/>
                    <a:pt x="40" y="0"/>
                    <a:pt x="22" y="6"/>
                  </a:cubicBezTo>
                  <a:cubicBezTo>
                    <a:pt x="16" y="8"/>
                    <a:pt x="9" y="12"/>
                    <a:pt x="6" y="18"/>
                  </a:cubicBezTo>
                  <a:cubicBezTo>
                    <a:pt x="2" y="27"/>
                    <a:pt x="1" y="39"/>
                    <a:pt x="0" y="49"/>
                  </a:cubicBezTo>
                  <a:cubicBezTo>
                    <a:pt x="1" y="46"/>
                    <a:pt x="2" y="43"/>
                    <a:pt x="3" y="41"/>
                  </a:cubicBezTo>
                  <a:cubicBezTo>
                    <a:pt x="4" y="36"/>
                    <a:pt x="7" y="32"/>
                    <a:pt x="10" y="28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406"/>
            <p:cNvSpPr>
              <a:spLocks/>
            </p:cNvSpPr>
            <p:nvPr/>
          </p:nvSpPr>
          <p:spPr bwMode="auto">
            <a:xfrm>
              <a:off x="1140" y="736"/>
              <a:ext cx="1312" cy="1150"/>
            </a:xfrm>
            <a:custGeom>
              <a:avLst/>
              <a:gdLst>
                <a:gd name="T0" fmla="*/ 3309 w 525"/>
                <a:gd name="T1" fmla="*/ 5083 h 460"/>
                <a:gd name="T2" fmla="*/ 2449 w 525"/>
                <a:gd name="T3" fmla="*/ 8363 h 460"/>
                <a:gd name="T4" fmla="*/ 312 w 525"/>
                <a:gd name="T5" fmla="*/ 12000 h 460"/>
                <a:gd name="T6" fmla="*/ 4871 w 525"/>
                <a:gd name="T7" fmla="*/ 15595 h 460"/>
                <a:gd name="T8" fmla="*/ 13035 w 525"/>
                <a:gd name="T9" fmla="*/ 15988 h 460"/>
                <a:gd name="T10" fmla="*/ 20477 w 525"/>
                <a:gd name="T11" fmla="*/ 17970 h 460"/>
                <a:gd name="T12" fmla="*/ 13452 w 525"/>
                <a:gd name="T13" fmla="*/ 15595 h 460"/>
                <a:gd name="T14" fmla="*/ 5620 w 525"/>
                <a:gd name="T15" fmla="*/ 15000 h 460"/>
                <a:gd name="T16" fmla="*/ 1354 w 525"/>
                <a:gd name="T17" fmla="*/ 12083 h 460"/>
                <a:gd name="T18" fmla="*/ 2841 w 525"/>
                <a:gd name="T19" fmla="*/ 10208 h 460"/>
                <a:gd name="T20" fmla="*/ 4008 w 525"/>
                <a:gd name="T21" fmla="*/ 10083 h 460"/>
                <a:gd name="T22" fmla="*/ 6508 w 525"/>
                <a:gd name="T23" fmla="*/ 10863 h 460"/>
                <a:gd name="T24" fmla="*/ 9206 w 525"/>
                <a:gd name="T25" fmla="*/ 10783 h 460"/>
                <a:gd name="T26" fmla="*/ 11578 w 525"/>
                <a:gd name="T27" fmla="*/ 10708 h 460"/>
                <a:gd name="T28" fmla="*/ 12753 w 525"/>
                <a:gd name="T29" fmla="*/ 11613 h 460"/>
                <a:gd name="T30" fmla="*/ 13920 w 525"/>
                <a:gd name="T31" fmla="*/ 12395 h 460"/>
                <a:gd name="T32" fmla="*/ 14232 w 525"/>
                <a:gd name="T33" fmla="*/ 12783 h 460"/>
                <a:gd name="T34" fmla="*/ 14439 w 525"/>
                <a:gd name="T35" fmla="*/ 12938 h 460"/>
                <a:gd name="T36" fmla="*/ 14390 w 525"/>
                <a:gd name="T37" fmla="*/ 12738 h 460"/>
                <a:gd name="T38" fmla="*/ 14357 w 525"/>
                <a:gd name="T39" fmla="*/ 12345 h 460"/>
                <a:gd name="T40" fmla="*/ 14752 w 525"/>
                <a:gd name="T41" fmla="*/ 12500 h 460"/>
                <a:gd name="T42" fmla="*/ 14982 w 525"/>
                <a:gd name="T43" fmla="*/ 12583 h 460"/>
                <a:gd name="T44" fmla="*/ 15064 w 525"/>
                <a:gd name="T45" fmla="*/ 12658 h 460"/>
                <a:gd name="T46" fmla="*/ 14982 w 525"/>
                <a:gd name="T47" fmla="*/ 12313 h 460"/>
                <a:gd name="T48" fmla="*/ 15064 w 525"/>
                <a:gd name="T49" fmla="*/ 12345 h 460"/>
                <a:gd name="T50" fmla="*/ 15169 w 525"/>
                <a:gd name="T51" fmla="*/ 12395 h 460"/>
                <a:gd name="T52" fmla="*/ 15094 w 525"/>
                <a:gd name="T53" fmla="*/ 12158 h 460"/>
                <a:gd name="T54" fmla="*/ 14982 w 525"/>
                <a:gd name="T55" fmla="*/ 11875 h 460"/>
                <a:gd name="T56" fmla="*/ 14669 w 525"/>
                <a:gd name="T57" fmla="*/ 11770 h 460"/>
                <a:gd name="T58" fmla="*/ 14594 w 525"/>
                <a:gd name="T59" fmla="*/ 11645 h 460"/>
                <a:gd name="T60" fmla="*/ 14045 w 525"/>
                <a:gd name="T61" fmla="*/ 11613 h 460"/>
                <a:gd name="T62" fmla="*/ 13420 w 525"/>
                <a:gd name="T63" fmla="*/ 11020 h 460"/>
                <a:gd name="T64" fmla="*/ 13532 w 525"/>
                <a:gd name="T65" fmla="*/ 10750 h 460"/>
                <a:gd name="T66" fmla="*/ 13970 w 525"/>
                <a:gd name="T67" fmla="*/ 10988 h 460"/>
                <a:gd name="T68" fmla="*/ 14282 w 525"/>
                <a:gd name="T69" fmla="*/ 11300 h 460"/>
                <a:gd name="T70" fmla="*/ 14390 w 525"/>
                <a:gd name="T71" fmla="*/ 11408 h 460"/>
                <a:gd name="T72" fmla="*/ 14390 w 525"/>
                <a:gd name="T73" fmla="*/ 11175 h 460"/>
                <a:gd name="T74" fmla="*/ 14594 w 525"/>
                <a:gd name="T75" fmla="*/ 11175 h 460"/>
                <a:gd name="T76" fmla="*/ 14827 w 525"/>
                <a:gd name="T77" fmla="*/ 11300 h 460"/>
                <a:gd name="T78" fmla="*/ 14907 w 525"/>
                <a:gd name="T79" fmla="*/ 11408 h 460"/>
                <a:gd name="T80" fmla="*/ 14752 w 525"/>
                <a:gd name="T81" fmla="*/ 10863 h 460"/>
                <a:gd name="T82" fmla="*/ 14982 w 525"/>
                <a:gd name="T83" fmla="*/ 10938 h 460"/>
                <a:gd name="T84" fmla="*/ 14669 w 525"/>
                <a:gd name="T85" fmla="*/ 10438 h 460"/>
                <a:gd name="T86" fmla="*/ 14202 w 525"/>
                <a:gd name="T87" fmla="*/ 10283 h 460"/>
                <a:gd name="T88" fmla="*/ 13765 w 525"/>
                <a:gd name="T89" fmla="*/ 10083 h 460"/>
                <a:gd name="T90" fmla="*/ 13532 w 525"/>
                <a:gd name="T91" fmla="*/ 9770 h 460"/>
                <a:gd name="T92" fmla="*/ 13607 w 525"/>
                <a:gd name="T93" fmla="*/ 9533 h 460"/>
                <a:gd name="T94" fmla="*/ 13532 w 525"/>
                <a:gd name="T95" fmla="*/ 9613 h 460"/>
                <a:gd name="T96" fmla="*/ 15014 w 525"/>
                <a:gd name="T97" fmla="*/ 8833 h 460"/>
                <a:gd name="T98" fmla="*/ 15719 w 525"/>
                <a:gd name="T99" fmla="*/ 8833 h 460"/>
                <a:gd name="T100" fmla="*/ 17044 w 525"/>
                <a:gd name="T101" fmla="*/ 9270 h 460"/>
                <a:gd name="T102" fmla="*/ 18136 w 525"/>
                <a:gd name="T103" fmla="*/ 9063 h 460"/>
                <a:gd name="T104" fmla="*/ 18805 w 525"/>
                <a:gd name="T105" fmla="*/ 8645 h 460"/>
                <a:gd name="T106" fmla="*/ 18418 w 525"/>
                <a:gd name="T107" fmla="*/ 7395 h 460"/>
                <a:gd name="T108" fmla="*/ 17823 w 525"/>
                <a:gd name="T109" fmla="*/ 6145 h 460"/>
                <a:gd name="T110" fmla="*/ 17398 w 525"/>
                <a:gd name="T111" fmla="*/ 5158 h 460"/>
                <a:gd name="T112" fmla="*/ 16699 w 525"/>
                <a:gd name="T113" fmla="*/ 4188 h 460"/>
                <a:gd name="T114" fmla="*/ 15951 w 525"/>
                <a:gd name="T115" fmla="*/ 3050 h 460"/>
                <a:gd name="T116" fmla="*/ 15094 w 525"/>
                <a:gd name="T117" fmla="*/ 1063 h 460"/>
                <a:gd name="T118" fmla="*/ 14077 w 525"/>
                <a:gd name="T119" fmla="*/ 1220 h 460"/>
                <a:gd name="T120" fmla="*/ 14232 w 525"/>
                <a:gd name="T121" fmla="*/ 2345 h 460"/>
                <a:gd name="T122" fmla="*/ 13657 w 525"/>
                <a:gd name="T123" fmla="*/ 2863 h 460"/>
                <a:gd name="T124" fmla="*/ 3309 w 525"/>
                <a:gd name="T125" fmla="*/ 5083 h 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60">
                  <a:moveTo>
                    <a:pt x="85" y="130"/>
                  </a:moveTo>
                  <a:cubicBezTo>
                    <a:pt x="63" y="183"/>
                    <a:pt x="69" y="196"/>
                    <a:pt x="63" y="214"/>
                  </a:cubicBezTo>
                  <a:cubicBezTo>
                    <a:pt x="56" y="231"/>
                    <a:pt x="19" y="255"/>
                    <a:pt x="8" y="307"/>
                  </a:cubicBezTo>
                  <a:cubicBezTo>
                    <a:pt x="0" y="341"/>
                    <a:pt x="24" y="378"/>
                    <a:pt x="125" y="399"/>
                  </a:cubicBezTo>
                  <a:cubicBezTo>
                    <a:pt x="227" y="420"/>
                    <a:pt x="284" y="407"/>
                    <a:pt x="334" y="409"/>
                  </a:cubicBezTo>
                  <a:cubicBezTo>
                    <a:pt x="385" y="411"/>
                    <a:pt x="490" y="410"/>
                    <a:pt x="525" y="460"/>
                  </a:cubicBezTo>
                  <a:cubicBezTo>
                    <a:pt x="490" y="410"/>
                    <a:pt x="396" y="401"/>
                    <a:pt x="345" y="399"/>
                  </a:cubicBezTo>
                  <a:cubicBezTo>
                    <a:pt x="295" y="396"/>
                    <a:pt x="246" y="405"/>
                    <a:pt x="144" y="384"/>
                  </a:cubicBezTo>
                  <a:cubicBezTo>
                    <a:pt x="60" y="363"/>
                    <a:pt x="28" y="343"/>
                    <a:pt x="35" y="309"/>
                  </a:cubicBezTo>
                  <a:cubicBezTo>
                    <a:pt x="40" y="287"/>
                    <a:pt x="68" y="264"/>
                    <a:pt x="73" y="261"/>
                  </a:cubicBezTo>
                  <a:cubicBezTo>
                    <a:pt x="82" y="254"/>
                    <a:pt x="92" y="253"/>
                    <a:pt x="103" y="258"/>
                  </a:cubicBezTo>
                  <a:cubicBezTo>
                    <a:pt x="121" y="267"/>
                    <a:pt x="156" y="278"/>
                    <a:pt x="167" y="278"/>
                  </a:cubicBezTo>
                  <a:cubicBezTo>
                    <a:pt x="179" y="278"/>
                    <a:pt x="214" y="280"/>
                    <a:pt x="236" y="276"/>
                  </a:cubicBezTo>
                  <a:cubicBezTo>
                    <a:pt x="259" y="271"/>
                    <a:pt x="277" y="258"/>
                    <a:pt x="297" y="274"/>
                  </a:cubicBezTo>
                  <a:cubicBezTo>
                    <a:pt x="305" y="281"/>
                    <a:pt x="318" y="291"/>
                    <a:pt x="327" y="297"/>
                  </a:cubicBezTo>
                  <a:cubicBezTo>
                    <a:pt x="335" y="303"/>
                    <a:pt x="354" y="313"/>
                    <a:pt x="357" y="317"/>
                  </a:cubicBezTo>
                  <a:cubicBezTo>
                    <a:pt x="359" y="321"/>
                    <a:pt x="364" y="325"/>
                    <a:pt x="365" y="327"/>
                  </a:cubicBezTo>
                  <a:cubicBezTo>
                    <a:pt x="367" y="328"/>
                    <a:pt x="367" y="331"/>
                    <a:pt x="370" y="331"/>
                  </a:cubicBezTo>
                  <a:cubicBezTo>
                    <a:pt x="372" y="330"/>
                    <a:pt x="369" y="328"/>
                    <a:pt x="369" y="326"/>
                  </a:cubicBezTo>
                  <a:cubicBezTo>
                    <a:pt x="369" y="324"/>
                    <a:pt x="370" y="319"/>
                    <a:pt x="368" y="316"/>
                  </a:cubicBezTo>
                  <a:cubicBezTo>
                    <a:pt x="370" y="317"/>
                    <a:pt x="375" y="320"/>
                    <a:pt x="378" y="320"/>
                  </a:cubicBezTo>
                  <a:cubicBezTo>
                    <a:pt x="381" y="321"/>
                    <a:pt x="382" y="321"/>
                    <a:pt x="384" y="322"/>
                  </a:cubicBezTo>
                  <a:cubicBezTo>
                    <a:pt x="385" y="323"/>
                    <a:pt x="385" y="325"/>
                    <a:pt x="386" y="324"/>
                  </a:cubicBezTo>
                  <a:cubicBezTo>
                    <a:pt x="388" y="322"/>
                    <a:pt x="387" y="320"/>
                    <a:pt x="384" y="315"/>
                  </a:cubicBezTo>
                  <a:cubicBezTo>
                    <a:pt x="384" y="315"/>
                    <a:pt x="385" y="315"/>
                    <a:pt x="386" y="316"/>
                  </a:cubicBezTo>
                  <a:cubicBezTo>
                    <a:pt x="387" y="318"/>
                    <a:pt x="389" y="317"/>
                    <a:pt x="389" y="317"/>
                  </a:cubicBezTo>
                  <a:cubicBezTo>
                    <a:pt x="389" y="317"/>
                    <a:pt x="388" y="314"/>
                    <a:pt x="387" y="311"/>
                  </a:cubicBezTo>
                  <a:cubicBezTo>
                    <a:pt x="386" y="308"/>
                    <a:pt x="385" y="306"/>
                    <a:pt x="384" y="304"/>
                  </a:cubicBezTo>
                  <a:cubicBezTo>
                    <a:pt x="382" y="302"/>
                    <a:pt x="376" y="301"/>
                    <a:pt x="376" y="301"/>
                  </a:cubicBezTo>
                  <a:cubicBezTo>
                    <a:pt x="376" y="301"/>
                    <a:pt x="375" y="300"/>
                    <a:pt x="374" y="298"/>
                  </a:cubicBezTo>
                  <a:cubicBezTo>
                    <a:pt x="372" y="297"/>
                    <a:pt x="361" y="298"/>
                    <a:pt x="360" y="297"/>
                  </a:cubicBezTo>
                  <a:cubicBezTo>
                    <a:pt x="359" y="297"/>
                    <a:pt x="345" y="285"/>
                    <a:pt x="344" y="282"/>
                  </a:cubicBezTo>
                  <a:cubicBezTo>
                    <a:pt x="342" y="280"/>
                    <a:pt x="345" y="274"/>
                    <a:pt x="347" y="275"/>
                  </a:cubicBezTo>
                  <a:cubicBezTo>
                    <a:pt x="349" y="276"/>
                    <a:pt x="355" y="277"/>
                    <a:pt x="358" y="281"/>
                  </a:cubicBezTo>
                  <a:cubicBezTo>
                    <a:pt x="360" y="283"/>
                    <a:pt x="364" y="287"/>
                    <a:pt x="366" y="289"/>
                  </a:cubicBezTo>
                  <a:cubicBezTo>
                    <a:pt x="369" y="291"/>
                    <a:pt x="367" y="292"/>
                    <a:pt x="369" y="292"/>
                  </a:cubicBezTo>
                  <a:cubicBezTo>
                    <a:pt x="370" y="291"/>
                    <a:pt x="371" y="289"/>
                    <a:pt x="369" y="286"/>
                  </a:cubicBezTo>
                  <a:cubicBezTo>
                    <a:pt x="369" y="286"/>
                    <a:pt x="371" y="286"/>
                    <a:pt x="374" y="286"/>
                  </a:cubicBezTo>
                  <a:cubicBezTo>
                    <a:pt x="376" y="287"/>
                    <a:pt x="379" y="287"/>
                    <a:pt x="380" y="289"/>
                  </a:cubicBezTo>
                  <a:cubicBezTo>
                    <a:pt x="381" y="291"/>
                    <a:pt x="381" y="293"/>
                    <a:pt x="382" y="292"/>
                  </a:cubicBezTo>
                  <a:cubicBezTo>
                    <a:pt x="383" y="290"/>
                    <a:pt x="383" y="285"/>
                    <a:pt x="378" y="278"/>
                  </a:cubicBezTo>
                  <a:cubicBezTo>
                    <a:pt x="378" y="278"/>
                    <a:pt x="382" y="278"/>
                    <a:pt x="384" y="280"/>
                  </a:cubicBezTo>
                  <a:cubicBezTo>
                    <a:pt x="385" y="278"/>
                    <a:pt x="380" y="270"/>
                    <a:pt x="376" y="267"/>
                  </a:cubicBezTo>
                  <a:cubicBezTo>
                    <a:pt x="373" y="265"/>
                    <a:pt x="366" y="264"/>
                    <a:pt x="364" y="263"/>
                  </a:cubicBezTo>
                  <a:cubicBezTo>
                    <a:pt x="361" y="261"/>
                    <a:pt x="358" y="259"/>
                    <a:pt x="353" y="258"/>
                  </a:cubicBezTo>
                  <a:cubicBezTo>
                    <a:pt x="348" y="256"/>
                    <a:pt x="350" y="256"/>
                    <a:pt x="347" y="250"/>
                  </a:cubicBezTo>
                  <a:cubicBezTo>
                    <a:pt x="347" y="248"/>
                    <a:pt x="347" y="246"/>
                    <a:pt x="349" y="244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350" y="239"/>
                    <a:pt x="362" y="225"/>
                    <a:pt x="385" y="226"/>
                  </a:cubicBezTo>
                  <a:cubicBezTo>
                    <a:pt x="385" y="226"/>
                    <a:pt x="391" y="228"/>
                    <a:pt x="403" y="226"/>
                  </a:cubicBezTo>
                  <a:cubicBezTo>
                    <a:pt x="416" y="224"/>
                    <a:pt x="430" y="234"/>
                    <a:pt x="437" y="237"/>
                  </a:cubicBezTo>
                  <a:cubicBezTo>
                    <a:pt x="445" y="240"/>
                    <a:pt x="459" y="233"/>
                    <a:pt x="465" y="232"/>
                  </a:cubicBezTo>
                  <a:cubicBezTo>
                    <a:pt x="470" y="230"/>
                    <a:pt x="478" y="228"/>
                    <a:pt x="482" y="221"/>
                  </a:cubicBezTo>
                  <a:cubicBezTo>
                    <a:pt x="487" y="213"/>
                    <a:pt x="478" y="202"/>
                    <a:pt x="472" y="189"/>
                  </a:cubicBezTo>
                  <a:cubicBezTo>
                    <a:pt x="467" y="176"/>
                    <a:pt x="459" y="166"/>
                    <a:pt x="457" y="157"/>
                  </a:cubicBezTo>
                  <a:cubicBezTo>
                    <a:pt x="458" y="135"/>
                    <a:pt x="446" y="132"/>
                    <a:pt x="446" y="132"/>
                  </a:cubicBezTo>
                  <a:cubicBezTo>
                    <a:pt x="446" y="132"/>
                    <a:pt x="434" y="121"/>
                    <a:pt x="428" y="107"/>
                  </a:cubicBezTo>
                  <a:cubicBezTo>
                    <a:pt x="421" y="93"/>
                    <a:pt x="417" y="88"/>
                    <a:pt x="409" y="78"/>
                  </a:cubicBezTo>
                  <a:cubicBezTo>
                    <a:pt x="409" y="78"/>
                    <a:pt x="411" y="47"/>
                    <a:pt x="387" y="27"/>
                  </a:cubicBezTo>
                  <a:cubicBezTo>
                    <a:pt x="363" y="7"/>
                    <a:pt x="357" y="16"/>
                    <a:pt x="361" y="31"/>
                  </a:cubicBezTo>
                  <a:cubicBezTo>
                    <a:pt x="364" y="47"/>
                    <a:pt x="365" y="60"/>
                    <a:pt x="365" y="60"/>
                  </a:cubicBezTo>
                  <a:cubicBezTo>
                    <a:pt x="365" y="60"/>
                    <a:pt x="361" y="79"/>
                    <a:pt x="350" y="73"/>
                  </a:cubicBezTo>
                  <a:cubicBezTo>
                    <a:pt x="184" y="0"/>
                    <a:pt x="102" y="86"/>
                    <a:pt x="85" y="13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407"/>
            <p:cNvSpPr>
              <a:spLocks/>
            </p:cNvSpPr>
            <p:nvPr/>
          </p:nvSpPr>
          <p:spPr bwMode="auto">
            <a:xfrm>
              <a:off x="1819" y="843"/>
              <a:ext cx="235" cy="273"/>
            </a:xfrm>
            <a:custGeom>
              <a:avLst/>
              <a:gdLst>
                <a:gd name="T0" fmla="*/ 3675 w 94"/>
                <a:gd name="T1" fmla="*/ 2121 h 109"/>
                <a:gd name="T2" fmla="*/ 1145 w 94"/>
                <a:gd name="T3" fmla="*/ 942 h 109"/>
                <a:gd name="T4" fmla="*/ 1925 w 94"/>
                <a:gd name="T5" fmla="*/ 3582 h 109"/>
                <a:gd name="T6" fmla="*/ 2938 w 94"/>
                <a:gd name="T7" fmla="*/ 429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408"/>
            <p:cNvSpPr>
              <a:spLocks/>
            </p:cNvSpPr>
            <p:nvPr/>
          </p:nvSpPr>
          <p:spPr bwMode="auto">
            <a:xfrm>
              <a:off x="1819" y="843"/>
              <a:ext cx="235" cy="273"/>
            </a:xfrm>
            <a:custGeom>
              <a:avLst/>
              <a:gdLst>
                <a:gd name="T0" fmla="*/ 3675 w 94"/>
                <a:gd name="T1" fmla="*/ 2121 h 109"/>
                <a:gd name="T2" fmla="*/ 1145 w 94"/>
                <a:gd name="T3" fmla="*/ 942 h 109"/>
                <a:gd name="T4" fmla="*/ 1925 w 94"/>
                <a:gd name="T5" fmla="*/ 3582 h 109"/>
                <a:gd name="T6" fmla="*/ 2938 w 94"/>
                <a:gd name="T7" fmla="*/ 429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409"/>
            <p:cNvSpPr>
              <a:spLocks/>
            </p:cNvSpPr>
            <p:nvPr/>
          </p:nvSpPr>
          <p:spPr bwMode="auto">
            <a:xfrm>
              <a:off x="2184" y="1296"/>
              <a:ext cx="65" cy="145"/>
            </a:xfrm>
            <a:custGeom>
              <a:avLst/>
              <a:gdLst>
                <a:gd name="T0" fmla="*/ 1020 w 26"/>
                <a:gd name="T1" fmla="*/ 0 h 58"/>
                <a:gd name="T2" fmla="*/ 238 w 26"/>
                <a:gd name="T3" fmla="*/ 227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8">
                  <a:moveTo>
                    <a:pt x="26" y="0"/>
                  </a:moveTo>
                  <a:cubicBezTo>
                    <a:pt x="19" y="8"/>
                    <a:pt x="0" y="39"/>
                    <a:pt x="6" y="5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410"/>
            <p:cNvSpPr>
              <a:spLocks/>
            </p:cNvSpPr>
            <p:nvPr/>
          </p:nvSpPr>
          <p:spPr bwMode="auto">
            <a:xfrm>
              <a:off x="2167" y="1293"/>
              <a:ext cx="75" cy="133"/>
            </a:xfrm>
            <a:custGeom>
              <a:avLst/>
              <a:gdLst>
                <a:gd name="T0" fmla="*/ 1175 w 30"/>
                <a:gd name="T1" fmla="*/ 0 h 53"/>
                <a:gd name="T2" fmla="*/ 0 w 30"/>
                <a:gd name="T3" fmla="*/ 210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4" y="5"/>
                    <a:pt x="1" y="44"/>
                    <a:pt x="0" y="5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411"/>
            <p:cNvSpPr>
              <a:spLocks/>
            </p:cNvSpPr>
            <p:nvPr/>
          </p:nvSpPr>
          <p:spPr bwMode="auto">
            <a:xfrm>
              <a:off x="2139" y="1288"/>
              <a:ext cx="98" cy="108"/>
            </a:xfrm>
            <a:custGeom>
              <a:avLst/>
              <a:gdLst>
                <a:gd name="T0" fmla="*/ 1553 w 39"/>
                <a:gd name="T1" fmla="*/ 0 h 43"/>
                <a:gd name="T2" fmla="*/ 0 w 39"/>
                <a:gd name="T3" fmla="*/ 1710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39" y="0"/>
                  </a:moveTo>
                  <a:cubicBezTo>
                    <a:pt x="29" y="7"/>
                    <a:pt x="5" y="37"/>
                    <a:pt x="0" y="4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412"/>
            <p:cNvSpPr>
              <a:spLocks/>
            </p:cNvSpPr>
            <p:nvPr/>
          </p:nvSpPr>
          <p:spPr bwMode="auto">
            <a:xfrm>
              <a:off x="2332" y="1213"/>
              <a:ext cx="42" cy="18"/>
            </a:xfrm>
            <a:custGeom>
              <a:avLst/>
              <a:gdLst>
                <a:gd name="T0" fmla="*/ 635 w 17"/>
                <a:gd name="T1" fmla="*/ 0 h 7"/>
                <a:gd name="T2" fmla="*/ 0 w 17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17" y="0"/>
                  </a:moveTo>
                  <a:cubicBezTo>
                    <a:pt x="12" y="2"/>
                    <a:pt x="1" y="6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413"/>
            <p:cNvSpPr>
              <a:spLocks/>
            </p:cNvSpPr>
            <p:nvPr/>
          </p:nvSpPr>
          <p:spPr bwMode="auto">
            <a:xfrm>
              <a:off x="2332" y="1203"/>
              <a:ext cx="22" cy="20"/>
            </a:xfrm>
            <a:custGeom>
              <a:avLst/>
              <a:gdLst>
                <a:gd name="T0" fmla="*/ 323 w 9"/>
                <a:gd name="T1" fmla="*/ 0 h 8"/>
                <a:gd name="T2" fmla="*/ 0 w 9"/>
                <a:gd name="T3" fmla="*/ 3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1"/>
                    <a:pt x="1" y="7"/>
                    <a:pt x="0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414"/>
            <p:cNvSpPr>
              <a:spLocks/>
            </p:cNvSpPr>
            <p:nvPr/>
          </p:nvSpPr>
          <p:spPr bwMode="auto">
            <a:xfrm>
              <a:off x="2327" y="1171"/>
              <a:ext cx="32" cy="47"/>
            </a:xfrm>
            <a:custGeom>
              <a:avLst/>
              <a:gdLst>
                <a:gd name="T0" fmla="*/ 478 w 13"/>
                <a:gd name="T1" fmla="*/ 0 h 19"/>
                <a:gd name="T2" fmla="*/ 0 w 13"/>
                <a:gd name="T3" fmla="*/ 71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8" y="3"/>
                    <a:pt x="1" y="15"/>
                    <a:pt x="0" y="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415"/>
            <p:cNvSpPr>
              <a:spLocks/>
            </p:cNvSpPr>
            <p:nvPr/>
          </p:nvSpPr>
          <p:spPr bwMode="auto">
            <a:xfrm>
              <a:off x="2219" y="1303"/>
              <a:ext cx="35" cy="130"/>
            </a:xfrm>
            <a:custGeom>
              <a:avLst/>
              <a:gdLst>
                <a:gd name="T0" fmla="*/ 550 w 14"/>
                <a:gd name="T1" fmla="*/ 0 h 52"/>
                <a:gd name="T2" fmla="*/ 83 w 14"/>
                <a:gd name="T3" fmla="*/ 2033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10" y="5"/>
                    <a:pt x="0" y="36"/>
                    <a:pt x="2" y="5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416"/>
            <p:cNvSpPr>
              <a:spLocks/>
            </p:cNvSpPr>
            <p:nvPr/>
          </p:nvSpPr>
          <p:spPr bwMode="auto">
            <a:xfrm>
              <a:off x="2109" y="1281"/>
              <a:ext cx="128" cy="72"/>
            </a:xfrm>
            <a:custGeom>
              <a:avLst/>
              <a:gdLst>
                <a:gd name="T0" fmla="*/ 2023 w 51"/>
                <a:gd name="T1" fmla="*/ 0 h 29"/>
                <a:gd name="T2" fmla="*/ 0 w 51"/>
                <a:gd name="T3" fmla="*/ 110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7" y="2"/>
                    <a:pt x="14" y="24"/>
                    <a:pt x="0" y="2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17"/>
            <p:cNvSpPr>
              <a:spLocks/>
            </p:cNvSpPr>
            <p:nvPr/>
          </p:nvSpPr>
          <p:spPr bwMode="auto">
            <a:xfrm>
              <a:off x="2334" y="1228"/>
              <a:ext cx="28" cy="8"/>
            </a:xfrm>
            <a:custGeom>
              <a:avLst/>
              <a:gdLst>
                <a:gd name="T0" fmla="*/ 0 w 11"/>
                <a:gd name="T1" fmla="*/ 93 h 3"/>
                <a:gd name="T2" fmla="*/ 461 w 1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3" y="1"/>
                    <a:pt x="6" y="0"/>
                    <a:pt x="11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8"/>
            <p:cNvSpPr>
              <a:spLocks/>
            </p:cNvSpPr>
            <p:nvPr/>
          </p:nvSpPr>
          <p:spPr bwMode="auto">
            <a:xfrm>
              <a:off x="2142" y="1128"/>
              <a:ext cx="67" cy="65"/>
            </a:xfrm>
            <a:custGeom>
              <a:avLst/>
              <a:gdLst>
                <a:gd name="T0" fmla="*/ 948 w 27"/>
                <a:gd name="T1" fmla="*/ 863 h 26"/>
                <a:gd name="T2" fmla="*/ 640 w 27"/>
                <a:gd name="T3" fmla="*/ 238 h 26"/>
                <a:gd name="T4" fmla="*/ 30 w 27"/>
                <a:gd name="T5" fmla="*/ 395 h 26"/>
                <a:gd name="T6" fmla="*/ 337 w 27"/>
                <a:gd name="T7" fmla="*/ 938 h 26"/>
                <a:gd name="T8" fmla="*/ 836 w 27"/>
                <a:gd name="T9" fmla="*/ 863 h 26"/>
                <a:gd name="T10" fmla="*/ 948 w 27"/>
                <a:gd name="T11" fmla="*/ 86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9"/>
            <p:cNvSpPr>
              <a:spLocks/>
            </p:cNvSpPr>
            <p:nvPr/>
          </p:nvSpPr>
          <p:spPr bwMode="auto">
            <a:xfrm>
              <a:off x="2147" y="1138"/>
              <a:ext cx="55" cy="53"/>
            </a:xfrm>
            <a:custGeom>
              <a:avLst/>
              <a:gdLst>
                <a:gd name="T0" fmla="*/ 125 w 22"/>
                <a:gd name="T1" fmla="*/ 209 h 21"/>
                <a:gd name="T2" fmla="*/ 625 w 22"/>
                <a:gd name="T3" fmla="*/ 126 h 21"/>
                <a:gd name="T4" fmla="*/ 708 w 22"/>
                <a:gd name="T5" fmla="*/ 644 h 21"/>
                <a:gd name="T6" fmla="*/ 208 w 22"/>
                <a:gd name="T7" fmla="*/ 727 h 21"/>
                <a:gd name="T8" fmla="*/ 125 w 22"/>
                <a:gd name="T9" fmla="*/ 20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0"/>
            <p:cNvSpPr>
              <a:spLocks/>
            </p:cNvSpPr>
            <p:nvPr/>
          </p:nvSpPr>
          <p:spPr bwMode="auto">
            <a:xfrm>
              <a:off x="2162" y="1153"/>
              <a:ext cx="22" cy="23"/>
            </a:xfrm>
            <a:custGeom>
              <a:avLst/>
              <a:gdLst>
                <a:gd name="T0" fmla="*/ 71 w 9"/>
                <a:gd name="T1" fmla="*/ 84 h 9"/>
                <a:gd name="T2" fmla="*/ 252 w 9"/>
                <a:gd name="T3" fmla="*/ 51 h 9"/>
                <a:gd name="T4" fmla="*/ 293 w 9"/>
                <a:gd name="T5" fmla="*/ 302 h 9"/>
                <a:gd name="T6" fmla="*/ 103 w 9"/>
                <a:gd name="T7" fmla="*/ 302 h 9"/>
                <a:gd name="T8" fmla="*/ 71 w 9"/>
                <a:gd name="T9" fmla="*/ 8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21"/>
            <p:cNvSpPr>
              <a:spLocks/>
            </p:cNvSpPr>
            <p:nvPr/>
          </p:nvSpPr>
          <p:spPr bwMode="auto">
            <a:xfrm>
              <a:off x="1607" y="1433"/>
              <a:ext cx="80" cy="38"/>
            </a:xfrm>
            <a:custGeom>
              <a:avLst/>
              <a:gdLst>
                <a:gd name="T0" fmla="*/ 1250 w 32"/>
                <a:gd name="T1" fmla="*/ 616 h 15"/>
                <a:gd name="T2" fmla="*/ 708 w 32"/>
                <a:gd name="T3" fmla="*/ 243 h 15"/>
                <a:gd name="T4" fmla="*/ 0 w 3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7" y="10"/>
                    <a:pt x="23" y="7"/>
                    <a:pt x="18" y="6"/>
                  </a:cubicBezTo>
                  <a:cubicBezTo>
                    <a:pt x="14" y="5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22"/>
            <p:cNvSpPr>
              <a:spLocks/>
            </p:cNvSpPr>
            <p:nvPr/>
          </p:nvSpPr>
          <p:spPr bwMode="auto">
            <a:xfrm>
              <a:off x="1584" y="1438"/>
              <a:ext cx="70" cy="38"/>
            </a:xfrm>
            <a:custGeom>
              <a:avLst/>
              <a:gdLst>
                <a:gd name="T0" fmla="*/ 1095 w 28"/>
                <a:gd name="T1" fmla="*/ 616 h 15"/>
                <a:gd name="T2" fmla="*/ 863 w 28"/>
                <a:gd name="T3" fmla="*/ 296 h 15"/>
                <a:gd name="T4" fmla="*/ 0 w 2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cubicBezTo>
                    <a:pt x="26" y="12"/>
                    <a:pt x="24" y="8"/>
                    <a:pt x="22" y="7"/>
                  </a:cubicBezTo>
                  <a:cubicBezTo>
                    <a:pt x="20" y="6"/>
                    <a:pt x="2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23"/>
            <p:cNvSpPr>
              <a:spLocks/>
            </p:cNvSpPr>
            <p:nvPr/>
          </p:nvSpPr>
          <p:spPr bwMode="auto">
            <a:xfrm>
              <a:off x="1569" y="1438"/>
              <a:ext cx="8" cy="18"/>
            </a:xfrm>
            <a:custGeom>
              <a:avLst/>
              <a:gdLst>
                <a:gd name="T0" fmla="*/ 149 w 3"/>
                <a:gd name="T1" fmla="*/ 303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4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24"/>
            <p:cNvSpPr>
              <a:spLocks/>
            </p:cNvSpPr>
            <p:nvPr/>
          </p:nvSpPr>
          <p:spPr bwMode="auto">
            <a:xfrm>
              <a:off x="1470" y="1408"/>
              <a:ext cx="237" cy="103"/>
            </a:xfrm>
            <a:custGeom>
              <a:avLst/>
              <a:gdLst>
                <a:gd name="T0" fmla="*/ 0 w 95"/>
                <a:gd name="T1" fmla="*/ 0 h 41"/>
                <a:gd name="T2" fmla="*/ 187 w 95"/>
                <a:gd name="T3" fmla="*/ 158 h 41"/>
                <a:gd name="T4" fmla="*/ 1165 w 95"/>
                <a:gd name="T5" fmla="*/ 555 h 41"/>
                <a:gd name="T6" fmla="*/ 1549 w 95"/>
                <a:gd name="T7" fmla="*/ 1156 h 41"/>
                <a:gd name="T8" fmla="*/ 1632 w 95"/>
                <a:gd name="T9" fmla="*/ 1236 h 41"/>
                <a:gd name="T10" fmla="*/ 1661 w 95"/>
                <a:gd name="T11" fmla="*/ 1352 h 41"/>
                <a:gd name="T12" fmla="*/ 1706 w 95"/>
                <a:gd name="T13" fmla="*/ 1269 h 41"/>
                <a:gd name="T14" fmla="*/ 1736 w 95"/>
                <a:gd name="T15" fmla="*/ 1110 h 41"/>
                <a:gd name="T16" fmla="*/ 1661 w 95"/>
                <a:gd name="T17" fmla="*/ 764 h 41"/>
                <a:gd name="T18" fmla="*/ 2253 w 95"/>
                <a:gd name="T19" fmla="*/ 872 h 41"/>
                <a:gd name="T20" fmla="*/ 2639 w 95"/>
                <a:gd name="T21" fmla="*/ 1352 h 41"/>
                <a:gd name="T22" fmla="*/ 2827 w 95"/>
                <a:gd name="T23" fmla="*/ 1507 h 41"/>
                <a:gd name="T24" fmla="*/ 2906 w 95"/>
                <a:gd name="T25" fmla="*/ 1635 h 41"/>
                <a:gd name="T26" fmla="*/ 2906 w 95"/>
                <a:gd name="T27" fmla="*/ 1507 h 41"/>
                <a:gd name="T28" fmla="*/ 2876 w 95"/>
                <a:gd name="T29" fmla="*/ 1080 h 41"/>
                <a:gd name="T30" fmla="*/ 3136 w 95"/>
                <a:gd name="T31" fmla="*/ 1156 h 41"/>
                <a:gd name="T32" fmla="*/ 3368 w 95"/>
                <a:gd name="T33" fmla="*/ 1236 h 41"/>
                <a:gd name="T34" fmla="*/ 3448 w 95"/>
                <a:gd name="T35" fmla="*/ 1269 h 41"/>
                <a:gd name="T36" fmla="*/ 3448 w 95"/>
                <a:gd name="T37" fmla="*/ 1156 h 41"/>
                <a:gd name="T38" fmla="*/ 3368 w 95"/>
                <a:gd name="T39" fmla="*/ 997 h 41"/>
                <a:gd name="T40" fmla="*/ 3572 w 95"/>
                <a:gd name="T41" fmla="*/ 997 h 41"/>
                <a:gd name="T42" fmla="*/ 3677 w 95"/>
                <a:gd name="T43" fmla="*/ 997 h 41"/>
                <a:gd name="T44" fmla="*/ 3602 w 95"/>
                <a:gd name="T45" fmla="*/ 922 h 41"/>
                <a:gd name="T46" fmla="*/ 3293 w 95"/>
                <a:gd name="T47" fmla="*/ 600 h 41"/>
                <a:gd name="T48" fmla="*/ 2794 w 95"/>
                <a:gd name="T49" fmla="*/ 397 h 41"/>
                <a:gd name="T50" fmla="*/ 1350 w 95"/>
                <a:gd name="T51" fmla="*/ 367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25"/>
            <p:cNvSpPr>
              <a:spLocks/>
            </p:cNvSpPr>
            <p:nvPr/>
          </p:nvSpPr>
          <p:spPr bwMode="auto">
            <a:xfrm>
              <a:off x="2029" y="1491"/>
              <a:ext cx="70" cy="32"/>
            </a:xfrm>
            <a:custGeom>
              <a:avLst/>
              <a:gdLst>
                <a:gd name="T0" fmla="*/ 1095 w 28"/>
                <a:gd name="T1" fmla="*/ 478 h 13"/>
                <a:gd name="T2" fmla="*/ 675 w 28"/>
                <a:gd name="T3" fmla="*/ 182 h 13"/>
                <a:gd name="T4" fmla="*/ 0 w 2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25" y="9"/>
                    <a:pt x="20" y="6"/>
                    <a:pt x="17" y="5"/>
                  </a:cubicBezTo>
                  <a:cubicBezTo>
                    <a:pt x="14" y="5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26"/>
            <p:cNvSpPr>
              <a:spLocks/>
            </p:cNvSpPr>
            <p:nvPr/>
          </p:nvSpPr>
          <p:spPr bwMode="auto">
            <a:xfrm>
              <a:off x="2029" y="1503"/>
              <a:ext cx="30" cy="23"/>
            </a:xfrm>
            <a:custGeom>
              <a:avLst/>
              <a:gdLst>
                <a:gd name="T0" fmla="*/ 470 w 12"/>
                <a:gd name="T1" fmla="*/ 386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7"/>
                    <a:pt x="2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427"/>
            <p:cNvSpPr>
              <a:spLocks/>
            </p:cNvSpPr>
            <p:nvPr/>
          </p:nvSpPr>
          <p:spPr bwMode="auto">
            <a:xfrm>
              <a:off x="2022" y="1398"/>
              <a:ext cx="40" cy="53"/>
            </a:xfrm>
            <a:custGeom>
              <a:avLst/>
              <a:gdLst>
                <a:gd name="T0" fmla="*/ 625 w 16"/>
                <a:gd name="T1" fmla="*/ 853 h 21"/>
                <a:gd name="T2" fmla="*/ 395 w 16"/>
                <a:gd name="T3" fmla="*/ 288 h 21"/>
                <a:gd name="T4" fmla="*/ 0 w 1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4" y="16"/>
                    <a:pt x="13" y="11"/>
                    <a:pt x="10" y="7"/>
                  </a:cubicBezTo>
                  <a:cubicBezTo>
                    <a:pt x="6" y="3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428"/>
            <p:cNvSpPr>
              <a:spLocks/>
            </p:cNvSpPr>
            <p:nvPr/>
          </p:nvSpPr>
          <p:spPr bwMode="auto">
            <a:xfrm>
              <a:off x="2057" y="1406"/>
              <a:ext cx="27" cy="25"/>
            </a:xfrm>
            <a:custGeom>
              <a:avLst/>
              <a:gdLst>
                <a:gd name="T0" fmla="*/ 398 w 11"/>
                <a:gd name="T1" fmla="*/ 395 h 10"/>
                <a:gd name="T2" fmla="*/ 0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429"/>
            <p:cNvSpPr>
              <a:spLocks/>
            </p:cNvSpPr>
            <p:nvPr/>
          </p:nvSpPr>
          <p:spPr bwMode="auto">
            <a:xfrm>
              <a:off x="1979" y="1351"/>
              <a:ext cx="28" cy="92"/>
            </a:xfrm>
            <a:custGeom>
              <a:avLst/>
              <a:gdLst>
                <a:gd name="T0" fmla="*/ 382 w 11"/>
                <a:gd name="T1" fmla="*/ 1415 h 37"/>
                <a:gd name="T2" fmla="*/ 461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9" y="37"/>
                  </a:moveTo>
                  <a:cubicBezTo>
                    <a:pt x="3" y="31"/>
                    <a:pt x="0" y="25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430"/>
            <p:cNvSpPr>
              <a:spLocks/>
            </p:cNvSpPr>
            <p:nvPr/>
          </p:nvSpPr>
          <p:spPr bwMode="auto">
            <a:xfrm>
              <a:off x="2054" y="1488"/>
              <a:ext cx="25" cy="1"/>
            </a:xfrm>
            <a:custGeom>
              <a:avLst/>
              <a:gdLst>
                <a:gd name="T0" fmla="*/ 395 w 10"/>
                <a:gd name="T1" fmla="*/ 0 h 1"/>
                <a:gd name="T2" fmla="*/ 0 w 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7" y="0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431"/>
            <p:cNvSpPr>
              <a:spLocks/>
            </p:cNvSpPr>
            <p:nvPr/>
          </p:nvSpPr>
          <p:spPr bwMode="auto">
            <a:xfrm>
              <a:off x="2049" y="881"/>
              <a:ext cx="3" cy="20"/>
            </a:xfrm>
            <a:custGeom>
              <a:avLst/>
              <a:gdLst>
                <a:gd name="T0" fmla="*/ 81 w 1"/>
                <a:gd name="T1" fmla="*/ 0 h 8"/>
                <a:gd name="T2" fmla="*/ 0 w 1"/>
                <a:gd name="T3" fmla="*/ 3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432"/>
            <p:cNvSpPr>
              <a:spLocks noChangeArrowheads="1"/>
            </p:cNvSpPr>
            <p:nvPr/>
          </p:nvSpPr>
          <p:spPr bwMode="auto">
            <a:xfrm>
              <a:off x="2159" y="1151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58" name="Freeform 433"/>
            <p:cNvSpPr>
              <a:spLocks/>
            </p:cNvSpPr>
            <p:nvPr/>
          </p:nvSpPr>
          <p:spPr bwMode="auto">
            <a:xfrm>
              <a:off x="2032" y="1501"/>
              <a:ext cx="7" cy="10"/>
            </a:xfrm>
            <a:custGeom>
              <a:avLst/>
              <a:gdLst>
                <a:gd name="T0" fmla="*/ 86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D9DA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434"/>
            <p:cNvSpPr>
              <a:spLocks/>
            </p:cNvSpPr>
            <p:nvPr/>
          </p:nvSpPr>
          <p:spPr bwMode="auto">
            <a:xfrm>
              <a:off x="2024" y="1398"/>
              <a:ext cx="8" cy="10"/>
            </a:xfrm>
            <a:custGeom>
              <a:avLst/>
              <a:gdLst>
                <a:gd name="T0" fmla="*/ 0 w 3"/>
                <a:gd name="T1" fmla="*/ 158 h 4"/>
                <a:gd name="T2" fmla="*/ 149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D9DA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435"/>
            <p:cNvSpPr>
              <a:spLocks/>
            </p:cNvSpPr>
            <p:nvPr/>
          </p:nvSpPr>
          <p:spPr bwMode="auto">
            <a:xfrm>
              <a:off x="2039" y="1413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D9DA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436"/>
            <p:cNvSpPr>
              <a:spLocks/>
            </p:cNvSpPr>
            <p:nvPr/>
          </p:nvSpPr>
          <p:spPr bwMode="auto">
            <a:xfrm>
              <a:off x="1989" y="988"/>
              <a:ext cx="40" cy="83"/>
            </a:xfrm>
            <a:custGeom>
              <a:avLst/>
              <a:gdLst>
                <a:gd name="T0" fmla="*/ 550 w 16"/>
                <a:gd name="T1" fmla="*/ 158 h 33"/>
                <a:gd name="T2" fmla="*/ 238 w 16"/>
                <a:gd name="T3" fmla="*/ 714 h 33"/>
                <a:gd name="T4" fmla="*/ 395 w 16"/>
                <a:gd name="T5" fmla="*/ 1114 h 33"/>
                <a:gd name="T6" fmla="*/ 395 w 16"/>
                <a:gd name="T7" fmla="*/ 684 h 33"/>
                <a:gd name="T8" fmla="*/ 625 w 16"/>
                <a:gd name="T9" fmla="*/ 36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6" y="10"/>
                    <a:pt x="6" y="18"/>
                  </a:cubicBezTo>
                  <a:cubicBezTo>
                    <a:pt x="6" y="20"/>
                    <a:pt x="2" y="33"/>
                    <a:pt x="10" y="28"/>
                  </a:cubicBezTo>
                  <a:cubicBezTo>
                    <a:pt x="12" y="26"/>
                    <a:pt x="9" y="20"/>
                    <a:pt x="10" y="17"/>
                  </a:cubicBezTo>
                  <a:cubicBezTo>
                    <a:pt x="11" y="13"/>
                    <a:pt x="13" y="12"/>
                    <a:pt x="16" y="9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437"/>
            <p:cNvSpPr>
              <a:spLocks/>
            </p:cNvSpPr>
            <p:nvPr/>
          </p:nvSpPr>
          <p:spPr bwMode="auto">
            <a:xfrm>
              <a:off x="1887" y="911"/>
              <a:ext cx="142" cy="80"/>
            </a:xfrm>
            <a:custGeom>
              <a:avLst/>
              <a:gdLst>
                <a:gd name="T0" fmla="*/ 2043 w 57"/>
                <a:gd name="T1" fmla="*/ 833 h 32"/>
                <a:gd name="T2" fmla="*/ 957 w 57"/>
                <a:gd name="T3" fmla="*/ 50 h 32"/>
                <a:gd name="T4" fmla="*/ 0 w 57"/>
                <a:gd name="T5" fmla="*/ 625 h 32"/>
                <a:gd name="T6" fmla="*/ 850 w 57"/>
                <a:gd name="T7" fmla="*/ 313 h 32"/>
                <a:gd name="T8" fmla="*/ 1545 w 57"/>
                <a:gd name="T9" fmla="*/ 550 h 32"/>
                <a:gd name="T10" fmla="*/ 1806 w 57"/>
                <a:gd name="T11" fmla="*/ 988 h 32"/>
                <a:gd name="T12" fmla="*/ 2197 w 57"/>
                <a:gd name="T13" fmla="*/ 1095 h 32"/>
                <a:gd name="T14" fmla="*/ 2118 w 57"/>
                <a:gd name="T15" fmla="*/ 863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2">
                  <a:moveTo>
                    <a:pt x="53" y="21"/>
                  </a:moveTo>
                  <a:cubicBezTo>
                    <a:pt x="47" y="8"/>
                    <a:pt x="39" y="3"/>
                    <a:pt x="25" y="1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7" y="14"/>
                    <a:pt x="14" y="8"/>
                    <a:pt x="22" y="8"/>
                  </a:cubicBezTo>
                  <a:cubicBezTo>
                    <a:pt x="27" y="8"/>
                    <a:pt x="35" y="12"/>
                    <a:pt x="40" y="14"/>
                  </a:cubicBezTo>
                  <a:cubicBezTo>
                    <a:pt x="47" y="17"/>
                    <a:pt x="44" y="20"/>
                    <a:pt x="47" y="25"/>
                  </a:cubicBezTo>
                  <a:cubicBezTo>
                    <a:pt x="49" y="32"/>
                    <a:pt x="51" y="27"/>
                    <a:pt x="57" y="28"/>
                  </a:cubicBezTo>
                  <a:cubicBezTo>
                    <a:pt x="56" y="26"/>
                    <a:pt x="56" y="24"/>
                    <a:pt x="55" y="22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438"/>
            <p:cNvSpPr>
              <a:spLocks/>
            </p:cNvSpPr>
            <p:nvPr/>
          </p:nvSpPr>
          <p:spPr bwMode="auto">
            <a:xfrm>
              <a:off x="1994" y="998"/>
              <a:ext cx="28" cy="28"/>
            </a:xfrm>
            <a:custGeom>
              <a:avLst/>
              <a:gdLst>
                <a:gd name="T0" fmla="*/ 298 w 11"/>
                <a:gd name="T1" fmla="*/ 0 h 11"/>
                <a:gd name="T2" fmla="*/ 247 w 11"/>
                <a:gd name="T3" fmla="*/ 461 h 11"/>
                <a:gd name="T4" fmla="*/ 461 w 11"/>
                <a:gd name="T5" fmla="*/ 5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cubicBezTo>
                    <a:pt x="0" y="1"/>
                    <a:pt x="3" y="7"/>
                    <a:pt x="6" y="11"/>
                  </a:cubicBezTo>
                  <a:cubicBezTo>
                    <a:pt x="7" y="7"/>
                    <a:pt x="8" y="4"/>
                    <a:pt x="11" y="1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439"/>
            <p:cNvSpPr>
              <a:spLocks/>
            </p:cNvSpPr>
            <p:nvPr/>
          </p:nvSpPr>
          <p:spPr bwMode="auto">
            <a:xfrm>
              <a:off x="1894" y="916"/>
              <a:ext cx="108" cy="30"/>
            </a:xfrm>
            <a:custGeom>
              <a:avLst/>
              <a:gdLst>
                <a:gd name="T0" fmla="*/ 126 w 43"/>
                <a:gd name="T1" fmla="*/ 125 h 12"/>
                <a:gd name="T2" fmla="*/ 555 w 43"/>
                <a:gd name="T3" fmla="*/ 50 h 12"/>
                <a:gd name="T4" fmla="*/ 997 w 43"/>
                <a:gd name="T5" fmla="*/ 50 h 12"/>
                <a:gd name="T6" fmla="*/ 1710 w 43"/>
                <a:gd name="T7" fmla="*/ 470 h 12"/>
                <a:gd name="T8" fmla="*/ 839 w 43"/>
                <a:gd name="T9" fmla="*/ 125 h 12"/>
                <a:gd name="T10" fmla="*/ 367 w 43"/>
                <a:gd name="T11" fmla="*/ 125 h 12"/>
                <a:gd name="T12" fmla="*/ 0 w 43"/>
                <a:gd name="T13" fmla="*/ 15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2">
                  <a:moveTo>
                    <a:pt x="3" y="3"/>
                  </a:moveTo>
                  <a:cubicBezTo>
                    <a:pt x="6" y="0"/>
                    <a:pt x="9" y="0"/>
                    <a:pt x="14" y="1"/>
                  </a:cubicBezTo>
                  <a:cubicBezTo>
                    <a:pt x="18" y="1"/>
                    <a:pt x="21" y="1"/>
                    <a:pt x="25" y="1"/>
                  </a:cubicBezTo>
                  <a:cubicBezTo>
                    <a:pt x="33" y="1"/>
                    <a:pt x="41" y="4"/>
                    <a:pt x="43" y="12"/>
                  </a:cubicBezTo>
                  <a:cubicBezTo>
                    <a:pt x="39" y="3"/>
                    <a:pt x="28" y="4"/>
                    <a:pt x="21" y="3"/>
                  </a:cubicBezTo>
                  <a:cubicBezTo>
                    <a:pt x="17" y="3"/>
                    <a:pt x="13" y="4"/>
                    <a:pt x="9" y="3"/>
                  </a:cubicBezTo>
                  <a:cubicBezTo>
                    <a:pt x="6" y="3"/>
                    <a:pt x="3" y="1"/>
                    <a:pt x="0" y="4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440"/>
            <p:cNvSpPr>
              <a:spLocks/>
            </p:cNvSpPr>
            <p:nvPr/>
          </p:nvSpPr>
          <p:spPr bwMode="auto">
            <a:xfrm>
              <a:off x="1887" y="973"/>
              <a:ext cx="87" cy="93"/>
            </a:xfrm>
            <a:custGeom>
              <a:avLst/>
              <a:gdLst>
                <a:gd name="T0" fmla="*/ 0 w 35"/>
                <a:gd name="T1" fmla="*/ 0 h 37"/>
                <a:gd name="T2" fmla="*/ 462 w 35"/>
                <a:gd name="T3" fmla="*/ 922 h 37"/>
                <a:gd name="T4" fmla="*/ 1335 w 35"/>
                <a:gd name="T5" fmla="*/ 1478 h 37"/>
                <a:gd name="T6" fmla="*/ 569 w 35"/>
                <a:gd name="T7" fmla="*/ 764 h 37"/>
                <a:gd name="T8" fmla="*/ 0 w 35"/>
                <a:gd name="T9" fmla="*/ 5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cubicBezTo>
                    <a:pt x="0" y="6"/>
                    <a:pt x="8" y="19"/>
                    <a:pt x="12" y="23"/>
                  </a:cubicBezTo>
                  <a:cubicBezTo>
                    <a:pt x="18" y="31"/>
                    <a:pt x="27" y="33"/>
                    <a:pt x="35" y="37"/>
                  </a:cubicBezTo>
                  <a:cubicBezTo>
                    <a:pt x="27" y="31"/>
                    <a:pt x="20" y="26"/>
                    <a:pt x="15" y="19"/>
                  </a:cubicBezTo>
                  <a:cubicBezTo>
                    <a:pt x="11" y="13"/>
                    <a:pt x="3" y="7"/>
                    <a:pt x="0" y="1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441"/>
            <p:cNvSpPr>
              <a:spLocks/>
            </p:cNvSpPr>
            <p:nvPr/>
          </p:nvSpPr>
          <p:spPr bwMode="auto">
            <a:xfrm>
              <a:off x="1992" y="998"/>
              <a:ext cx="32" cy="68"/>
            </a:xfrm>
            <a:custGeom>
              <a:avLst/>
              <a:gdLst>
                <a:gd name="T0" fmla="*/ 478 w 13"/>
                <a:gd name="T1" fmla="*/ 0 h 27"/>
                <a:gd name="T2" fmla="*/ 153 w 13"/>
                <a:gd name="T3" fmla="*/ 368 h 27"/>
                <a:gd name="T4" fmla="*/ 298 w 13"/>
                <a:gd name="T5" fmla="*/ 10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cubicBezTo>
                    <a:pt x="2" y="0"/>
                    <a:pt x="0" y="3"/>
                    <a:pt x="4" y="9"/>
                  </a:cubicBezTo>
                  <a:cubicBezTo>
                    <a:pt x="9" y="16"/>
                    <a:pt x="1" y="23"/>
                    <a:pt x="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442"/>
            <p:cNvSpPr>
              <a:spLocks/>
            </p:cNvSpPr>
            <p:nvPr/>
          </p:nvSpPr>
          <p:spPr bwMode="auto">
            <a:xfrm>
              <a:off x="2044" y="961"/>
              <a:ext cx="23" cy="20"/>
            </a:xfrm>
            <a:custGeom>
              <a:avLst/>
              <a:gdLst>
                <a:gd name="T0" fmla="*/ 84 w 9"/>
                <a:gd name="T1" fmla="*/ 313 h 8"/>
                <a:gd name="T2" fmla="*/ 386 w 9"/>
                <a:gd name="T3" fmla="*/ 83 h 8"/>
                <a:gd name="T4" fmla="*/ 0 w 9"/>
                <a:gd name="T5" fmla="*/ 15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5" y="7"/>
                    <a:pt x="9" y="6"/>
                    <a:pt x="9" y="2"/>
                  </a:cubicBezTo>
                  <a:cubicBezTo>
                    <a:pt x="6" y="0"/>
                    <a:pt x="2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EDED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443"/>
            <p:cNvSpPr>
              <a:spLocks/>
            </p:cNvSpPr>
            <p:nvPr/>
          </p:nvSpPr>
          <p:spPr bwMode="auto">
            <a:xfrm>
              <a:off x="1999" y="1101"/>
              <a:ext cx="8" cy="10"/>
            </a:xfrm>
            <a:custGeom>
              <a:avLst/>
              <a:gdLst>
                <a:gd name="T0" fmla="*/ 56 w 3"/>
                <a:gd name="T1" fmla="*/ 158 h 4"/>
                <a:gd name="T2" fmla="*/ 149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3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EDED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444"/>
            <p:cNvSpPr>
              <a:spLocks/>
            </p:cNvSpPr>
            <p:nvPr/>
          </p:nvSpPr>
          <p:spPr bwMode="auto">
            <a:xfrm>
              <a:off x="2014" y="991"/>
              <a:ext cx="3" cy="10"/>
            </a:xfrm>
            <a:custGeom>
              <a:avLst/>
              <a:gdLst>
                <a:gd name="T0" fmla="*/ 81 w 1"/>
                <a:gd name="T1" fmla="*/ 15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EDED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0" name="Imag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96" y="1517786"/>
            <a:ext cx="2042630" cy="230906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54" y="1252403"/>
            <a:ext cx="2434937" cy="2452216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5" cstate="print"/>
          <a:srcRect r="60217"/>
          <a:stretch/>
        </p:blipFill>
        <p:spPr>
          <a:xfrm>
            <a:off x="5414769" y="1337142"/>
            <a:ext cx="1328683" cy="222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87259" y="663650"/>
            <a:ext cx="445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Souris </a:t>
            </a:r>
            <a:r>
              <a:rPr lang="fr-FR" dirty="0" smtClean="0">
                <a:solidFill>
                  <a:srgbClr val="FF0000"/>
                </a:solidFill>
              </a:rPr>
              <a:t>NS: </a:t>
            </a:r>
            <a:r>
              <a:rPr lang="fr-FR" dirty="0" smtClean="0">
                <a:solidFill>
                  <a:srgbClr val="FF0000"/>
                </a:solidFill>
              </a:rPr>
              <a:t>Mutation </a:t>
            </a:r>
            <a:r>
              <a:rPr lang="fr-FR" dirty="0" err="1" smtClean="0">
                <a:solidFill>
                  <a:srgbClr val="FF0000"/>
                </a:solidFill>
              </a:rPr>
              <a:t>hyperactivatrice</a:t>
            </a:r>
            <a:r>
              <a:rPr lang="fr-FR" dirty="0" smtClean="0">
                <a:solidFill>
                  <a:srgbClr val="FF0000"/>
                </a:solidFill>
              </a:rPr>
              <a:t> de SHP2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02" y="1362739"/>
            <a:ext cx="3718886" cy="2640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/>
          <a:srcRect l="585" t="12311" r="43701" b="52619"/>
          <a:stretch/>
        </p:blipFill>
        <p:spPr>
          <a:xfrm>
            <a:off x="4648412" y="1671681"/>
            <a:ext cx="2720663" cy="7483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6" y="4521405"/>
            <a:ext cx="2211324" cy="2417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50" y="4521405"/>
            <a:ext cx="2284476" cy="2417064"/>
          </a:xfrm>
          <a:prstGeom prst="rect">
            <a:avLst/>
          </a:prstGeom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351558" y="4850990"/>
            <a:ext cx="764402" cy="447227"/>
            <a:chOff x="1872" y="1257"/>
            <a:chExt cx="2002" cy="1766"/>
          </a:xfrm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06" y="4507411"/>
            <a:ext cx="2325624" cy="2417064"/>
          </a:xfrm>
          <a:prstGeom prst="rect">
            <a:avLst/>
          </a:prstGeom>
        </p:spPr>
      </p:pic>
      <p:grpSp>
        <p:nvGrpSpPr>
          <p:cNvPr id="20" name="Group 38"/>
          <p:cNvGrpSpPr>
            <a:grpSpLocks/>
          </p:cNvGrpSpPr>
          <p:nvPr/>
        </p:nvGrpSpPr>
        <p:grpSpPr bwMode="auto">
          <a:xfrm rot="6875901">
            <a:off x="4924298" y="4822825"/>
            <a:ext cx="457019" cy="808356"/>
            <a:chOff x="814" y="1146"/>
            <a:chExt cx="1063" cy="2525"/>
          </a:xfrm>
        </p:grpSpPr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5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6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8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49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  <p:sp>
          <p:nvSpPr>
            <p:cNvPr id="53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 sz="1463"/>
            </a:p>
          </p:txBody>
        </p:sp>
      </p:grpSp>
      <p:sp>
        <p:nvSpPr>
          <p:cNvPr id="54" name="Titre 266"/>
          <p:cNvSpPr>
            <a:spLocks noGrp="1"/>
          </p:cNvSpPr>
          <p:nvPr>
            <p:ph type="title"/>
          </p:nvPr>
        </p:nvSpPr>
        <p:spPr>
          <a:xfrm>
            <a:off x="-298816" y="56021"/>
            <a:ext cx="10112564" cy="4166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/>
              <a:t>Altération du métabolisme glucidique </a:t>
            </a:r>
            <a:r>
              <a:rPr lang="fr-FR" sz="2800" b="1" dirty="0" smtClean="0"/>
              <a:t>chez la souris </a:t>
            </a:r>
            <a:r>
              <a:rPr lang="fr-FR" sz="2800" b="1" dirty="0" smtClean="0"/>
              <a:t>NS</a:t>
            </a:r>
            <a:endParaRPr lang="fr-FR" sz="2800" b="1" dirty="0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3" cstate="print"/>
          <a:srcRect l="55667" t="21106" r="-1711" b="52619"/>
          <a:stretch/>
        </p:blipFill>
        <p:spPr>
          <a:xfrm>
            <a:off x="5120642" y="2660969"/>
            <a:ext cx="2248433" cy="560669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992058" y="663650"/>
            <a:ext cx="113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Shp2</a:t>
            </a:r>
            <a:r>
              <a:rPr lang="fr-FR" baseline="30000" dirty="0" smtClean="0"/>
              <a:t>D61G/+</a:t>
            </a:r>
            <a:endParaRPr lang="fr-FR" baseline="30000" dirty="0"/>
          </a:p>
        </p:txBody>
      </p:sp>
      <p:grpSp>
        <p:nvGrpSpPr>
          <p:cNvPr id="57" name="Group 445"/>
          <p:cNvGrpSpPr>
            <a:grpSpLocks/>
          </p:cNvGrpSpPr>
          <p:nvPr/>
        </p:nvGrpSpPr>
        <p:grpSpPr bwMode="auto">
          <a:xfrm>
            <a:off x="189256" y="812415"/>
            <a:ext cx="1022437" cy="879435"/>
            <a:chOff x="1115" y="736"/>
            <a:chExt cx="1337" cy="1150"/>
          </a:xfrm>
        </p:grpSpPr>
        <p:sp>
          <p:nvSpPr>
            <p:cNvPr id="58" name="Freeform 383"/>
            <p:cNvSpPr>
              <a:spLocks/>
            </p:cNvSpPr>
            <p:nvPr/>
          </p:nvSpPr>
          <p:spPr bwMode="auto">
            <a:xfrm>
              <a:off x="1140" y="736"/>
              <a:ext cx="1312" cy="1150"/>
            </a:xfrm>
            <a:custGeom>
              <a:avLst/>
              <a:gdLst>
                <a:gd name="T0" fmla="*/ 3309 w 525"/>
                <a:gd name="T1" fmla="*/ 5083 h 460"/>
                <a:gd name="T2" fmla="*/ 2449 w 525"/>
                <a:gd name="T3" fmla="*/ 8363 h 460"/>
                <a:gd name="T4" fmla="*/ 312 w 525"/>
                <a:gd name="T5" fmla="*/ 12000 h 460"/>
                <a:gd name="T6" fmla="*/ 4871 w 525"/>
                <a:gd name="T7" fmla="*/ 15595 h 460"/>
                <a:gd name="T8" fmla="*/ 13035 w 525"/>
                <a:gd name="T9" fmla="*/ 15988 h 460"/>
                <a:gd name="T10" fmla="*/ 20477 w 525"/>
                <a:gd name="T11" fmla="*/ 17970 h 460"/>
                <a:gd name="T12" fmla="*/ 13452 w 525"/>
                <a:gd name="T13" fmla="*/ 15595 h 460"/>
                <a:gd name="T14" fmla="*/ 5620 w 525"/>
                <a:gd name="T15" fmla="*/ 15000 h 460"/>
                <a:gd name="T16" fmla="*/ 1354 w 525"/>
                <a:gd name="T17" fmla="*/ 12083 h 460"/>
                <a:gd name="T18" fmla="*/ 2841 w 525"/>
                <a:gd name="T19" fmla="*/ 10208 h 460"/>
                <a:gd name="T20" fmla="*/ 4008 w 525"/>
                <a:gd name="T21" fmla="*/ 10083 h 460"/>
                <a:gd name="T22" fmla="*/ 6508 w 525"/>
                <a:gd name="T23" fmla="*/ 10863 h 460"/>
                <a:gd name="T24" fmla="*/ 9206 w 525"/>
                <a:gd name="T25" fmla="*/ 10783 h 460"/>
                <a:gd name="T26" fmla="*/ 11578 w 525"/>
                <a:gd name="T27" fmla="*/ 10708 h 460"/>
                <a:gd name="T28" fmla="*/ 12753 w 525"/>
                <a:gd name="T29" fmla="*/ 11613 h 460"/>
                <a:gd name="T30" fmla="*/ 13920 w 525"/>
                <a:gd name="T31" fmla="*/ 12395 h 460"/>
                <a:gd name="T32" fmla="*/ 14232 w 525"/>
                <a:gd name="T33" fmla="*/ 12783 h 460"/>
                <a:gd name="T34" fmla="*/ 14439 w 525"/>
                <a:gd name="T35" fmla="*/ 12938 h 460"/>
                <a:gd name="T36" fmla="*/ 14390 w 525"/>
                <a:gd name="T37" fmla="*/ 12738 h 460"/>
                <a:gd name="T38" fmla="*/ 14357 w 525"/>
                <a:gd name="T39" fmla="*/ 12345 h 460"/>
                <a:gd name="T40" fmla="*/ 14752 w 525"/>
                <a:gd name="T41" fmla="*/ 12500 h 460"/>
                <a:gd name="T42" fmla="*/ 14982 w 525"/>
                <a:gd name="T43" fmla="*/ 12583 h 460"/>
                <a:gd name="T44" fmla="*/ 15064 w 525"/>
                <a:gd name="T45" fmla="*/ 12658 h 460"/>
                <a:gd name="T46" fmla="*/ 14982 w 525"/>
                <a:gd name="T47" fmla="*/ 12313 h 460"/>
                <a:gd name="T48" fmla="*/ 15064 w 525"/>
                <a:gd name="T49" fmla="*/ 12345 h 460"/>
                <a:gd name="T50" fmla="*/ 15169 w 525"/>
                <a:gd name="T51" fmla="*/ 12395 h 460"/>
                <a:gd name="T52" fmla="*/ 15094 w 525"/>
                <a:gd name="T53" fmla="*/ 12158 h 460"/>
                <a:gd name="T54" fmla="*/ 14982 w 525"/>
                <a:gd name="T55" fmla="*/ 11875 h 460"/>
                <a:gd name="T56" fmla="*/ 14669 w 525"/>
                <a:gd name="T57" fmla="*/ 11770 h 460"/>
                <a:gd name="T58" fmla="*/ 14594 w 525"/>
                <a:gd name="T59" fmla="*/ 11645 h 460"/>
                <a:gd name="T60" fmla="*/ 14045 w 525"/>
                <a:gd name="T61" fmla="*/ 11613 h 460"/>
                <a:gd name="T62" fmla="*/ 13420 w 525"/>
                <a:gd name="T63" fmla="*/ 11020 h 460"/>
                <a:gd name="T64" fmla="*/ 13532 w 525"/>
                <a:gd name="T65" fmla="*/ 10750 h 460"/>
                <a:gd name="T66" fmla="*/ 13970 w 525"/>
                <a:gd name="T67" fmla="*/ 10988 h 460"/>
                <a:gd name="T68" fmla="*/ 14282 w 525"/>
                <a:gd name="T69" fmla="*/ 11300 h 460"/>
                <a:gd name="T70" fmla="*/ 14390 w 525"/>
                <a:gd name="T71" fmla="*/ 11408 h 460"/>
                <a:gd name="T72" fmla="*/ 14390 w 525"/>
                <a:gd name="T73" fmla="*/ 11175 h 460"/>
                <a:gd name="T74" fmla="*/ 14594 w 525"/>
                <a:gd name="T75" fmla="*/ 11175 h 460"/>
                <a:gd name="T76" fmla="*/ 14827 w 525"/>
                <a:gd name="T77" fmla="*/ 11300 h 460"/>
                <a:gd name="T78" fmla="*/ 14907 w 525"/>
                <a:gd name="T79" fmla="*/ 11408 h 460"/>
                <a:gd name="T80" fmla="*/ 14752 w 525"/>
                <a:gd name="T81" fmla="*/ 10863 h 460"/>
                <a:gd name="T82" fmla="*/ 14982 w 525"/>
                <a:gd name="T83" fmla="*/ 10938 h 460"/>
                <a:gd name="T84" fmla="*/ 14669 w 525"/>
                <a:gd name="T85" fmla="*/ 10438 h 460"/>
                <a:gd name="T86" fmla="*/ 14202 w 525"/>
                <a:gd name="T87" fmla="*/ 10283 h 460"/>
                <a:gd name="T88" fmla="*/ 13765 w 525"/>
                <a:gd name="T89" fmla="*/ 10083 h 460"/>
                <a:gd name="T90" fmla="*/ 13532 w 525"/>
                <a:gd name="T91" fmla="*/ 9770 h 460"/>
                <a:gd name="T92" fmla="*/ 13607 w 525"/>
                <a:gd name="T93" fmla="*/ 9533 h 460"/>
                <a:gd name="T94" fmla="*/ 13532 w 525"/>
                <a:gd name="T95" fmla="*/ 9613 h 460"/>
                <a:gd name="T96" fmla="*/ 15014 w 525"/>
                <a:gd name="T97" fmla="*/ 8833 h 460"/>
                <a:gd name="T98" fmla="*/ 15719 w 525"/>
                <a:gd name="T99" fmla="*/ 8833 h 460"/>
                <a:gd name="T100" fmla="*/ 17044 w 525"/>
                <a:gd name="T101" fmla="*/ 9270 h 460"/>
                <a:gd name="T102" fmla="*/ 18136 w 525"/>
                <a:gd name="T103" fmla="*/ 9063 h 460"/>
                <a:gd name="T104" fmla="*/ 18805 w 525"/>
                <a:gd name="T105" fmla="*/ 8645 h 460"/>
                <a:gd name="T106" fmla="*/ 18418 w 525"/>
                <a:gd name="T107" fmla="*/ 7395 h 460"/>
                <a:gd name="T108" fmla="*/ 17823 w 525"/>
                <a:gd name="T109" fmla="*/ 6145 h 460"/>
                <a:gd name="T110" fmla="*/ 17398 w 525"/>
                <a:gd name="T111" fmla="*/ 5158 h 460"/>
                <a:gd name="T112" fmla="*/ 16699 w 525"/>
                <a:gd name="T113" fmla="*/ 4188 h 460"/>
                <a:gd name="T114" fmla="*/ 15951 w 525"/>
                <a:gd name="T115" fmla="*/ 3050 h 460"/>
                <a:gd name="T116" fmla="*/ 15094 w 525"/>
                <a:gd name="T117" fmla="*/ 1063 h 460"/>
                <a:gd name="T118" fmla="*/ 14077 w 525"/>
                <a:gd name="T119" fmla="*/ 1220 h 460"/>
                <a:gd name="T120" fmla="*/ 14232 w 525"/>
                <a:gd name="T121" fmla="*/ 2345 h 460"/>
                <a:gd name="T122" fmla="*/ 13657 w 525"/>
                <a:gd name="T123" fmla="*/ 2863 h 460"/>
                <a:gd name="T124" fmla="*/ 3309 w 525"/>
                <a:gd name="T125" fmla="*/ 5083 h 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60">
                  <a:moveTo>
                    <a:pt x="85" y="130"/>
                  </a:moveTo>
                  <a:cubicBezTo>
                    <a:pt x="68" y="184"/>
                    <a:pt x="69" y="196"/>
                    <a:pt x="63" y="214"/>
                  </a:cubicBezTo>
                  <a:cubicBezTo>
                    <a:pt x="56" y="231"/>
                    <a:pt x="19" y="255"/>
                    <a:pt x="8" y="307"/>
                  </a:cubicBezTo>
                  <a:cubicBezTo>
                    <a:pt x="0" y="341"/>
                    <a:pt x="24" y="378"/>
                    <a:pt x="125" y="399"/>
                  </a:cubicBezTo>
                  <a:cubicBezTo>
                    <a:pt x="227" y="420"/>
                    <a:pt x="284" y="407"/>
                    <a:pt x="334" y="409"/>
                  </a:cubicBezTo>
                  <a:cubicBezTo>
                    <a:pt x="385" y="411"/>
                    <a:pt x="490" y="410"/>
                    <a:pt x="525" y="460"/>
                  </a:cubicBezTo>
                  <a:cubicBezTo>
                    <a:pt x="490" y="410"/>
                    <a:pt x="396" y="401"/>
                    <a:pt x="345" y="399"/>
                  </a:cubicBezTo>
                  <a:cubicBezTo>
                    <a:pt x="295" y="396"/>
                    <a:pt x="246" y="405"/>
                    <a:pt x="144" y="384"/>
                  </a:cubicBezTo>
                  <a:cubicBezTo>
                    <a:pt x="60" y="363"/>
                    <a:pt x="28" y="343"/>
                    <a:pt x="35" y="309"/>
                  </a:cubicBezTo>
                  <a:cubicBezTo>
                    <a:pt x="40" y="287"/>
                    <a:pt x="68" y="264"/>
                    <a:pt x="73" y="261"/>
                  </a:cubicBezTo>
                  <a:cubicBezTo>
                    <a:pt x="82" y="254"/>
                    <a:pt x="92" y="253"/>
                    <a:pt x="103" y="258"/>
                  </a:cubicBezTo>
                  <a:cubicBezTo>
                    <a:pt x="121" y="267"/>
                    <a:pt x="156" y="278"/>
                    <a:pt x="167" y="278"/>
                  </a:cubicBezTo>
                  <a:cubicBezTo>
                    <a:pt x="179" y="278"/>
                    <a:pt x="214" y="280"/>
                    <a:pt x="236" y="276"/>
                  </a:cubicBezTo>
                  <a:cubicBezTo>
                    <a:pt x="259" y="271"/>
                    <a:pt x="277" y="258"/>
                    <a:pt x="297" y="274"/>
                  </a:cubicBezTo>
                  <a:cubicBezTo>
                    <a:pt x="305" y="281"/>
                    <a:pt x="318" y="291"/>
                    <a:pt x="327" y="297"/>
                  </a:cubicBezTo>
                  <a:cubicBezTo>
                    <a:pt x="335" y="303"/>
                    <a:pt x="354" y="313"/>
                    <a:pt x="357" y="317"/>
                  </a:cubicBezTo>
                  <a:cubicBezTo>
                    <a:pt x="359" y="321"/>
                    <a:pt x="364" y="325"/>
                    <a:pt x="365" y="327"/>
                  </a:cubicBezTo>
                  <a:cubicBezTo>
                    <a:pt x="367" y="328"/>
                    <a:pt x="367" y="331"/>
                    <a:pt x="370" y="331"/>
                  </a:cubicBezTo>
                  <a:cubicBezTo>
                    <a:pt x="372" y="330"/>
                    <a:pt x="369" y="328"/>
                    <a:pt x="369" y="326"/>
                  </a:cubicBezTo>
                  <a:cubicBezTo>
                    <a:pt x="369" y="324"/>
                    <a:pt x="370" y="319"/>
                    <a:pt x="368" y="316"/>
                  </a:cubicBezTo>
                  <a:cubicBezTo>
                    <a:pt x="370" y="317"/>
                    <a:pt x="375" y="320"/>
                    <a:pt x="378" y="320"/>
                  </a:cubicBezTo>
                  <a:cubicBezTo>
                    <a:pt x="381" y="321"/>
                    <a:pt x="382" y="321"/>
                    <a:pt x="384" y="322"/>
                  </a:cubicBezTo>
                  <a:cubicBezTo>
                    <a:pt x="385" y="323"/>
                    <a:pt x="385" y="325"/>
                    <a:pt x="386" y="324"/>
                  </a:cubicBezTo>
                  <a:cubicBezTo>
                    <a:pt x="388" y="322"/>
                    <a:pt x="387" y="320"/>
                    <a:pt x="384" y="315"/>
                  </a:cubicBezTo>
                  <a:cubicBezTo>
                    <a:pt x="384" y="315"/>
                    <a:pt x="385" y="315"/>
                    <a:pt x="386" y="316"/>
                  </a:cubicBezTo>
                  <a:cubicBezTo>
                    <a:pt x="387" y="318"/>
                    <a:pt x="389" y="317"/>
                    <a:pt x="389" y="317"/>
                  </a:cubicBezTo>
                  <a:cubicBezTo>
                    <a:pt x="389" y="317"/>
                    <a:pt x="388" y="314"/>
                    <a:pt x="387" y="311"/>
                  </a:cubicBezTo>
                  <a:cubicBezTo>
                    <a:pt x="386" y="308"/>
                    <a:pt x="385" y="306"/>
                    <a:pt x="384" y="304"/>
                  </a:cubicBezTo>
                  <a:cubicBezTo>
                    <a:pt x="382" y="302"/>
                    <a:pt x="376" y="301"/>
                    <a:pt x="376" y="301"/>
                  </a:cubicBezTo>
                  <a:cubicBezTo>
                    <a:pt x="376" y="301"/>
                    <a:pt x="375" y="300"/>
                    <a:pt x="374" y="298"/>
                  </a:cubicBezTo>
                  <a:cubicBezTo>
                    <a:pt x="372" y="297"/>
                    <a:pt x="361" y="298"/>
                    <a:pt x="360" y="297"/>
                  </a:cubicBezTo>
                  <a:cubicBezTo>
                    <a:pt x="359" y="297"/>
                    <a:pt x="345" y="285"/>
                    <a:pt x="344" y="282"/>
                  </a:cubicBezTo>
                  <a:cubicBezTo>
                    <a:pt x="342" y="280"/>
                    <a:pt x="345" y="274"/>
                    <a:pt x="347" y="275"/>
                  </a:cubicBezTo>
                  <a:cubicBezTo>
                    <a:pt x="349" y="276"/>
                    <a:pt x="355" y="277"/>
                    <a:pt x="358" y="281"/>
                  </a:cubicBezTo>
                  <a:cubicBezTo>
                    <a:pt x="360" y="283"/>
                    <a:pt x="364" y="287"/>
                    <a:pt x="366" y="289"/>
                  </a:cubicBezTo>
                  <a:cubicBezTo>
                    <a:pt x="369" y="291"/>
                    <a:pt x="367" y="292"/>
                    <a:pt x="369" y="292"/>
                  </a:cubicBezTo>
                  <a:cubicBezTo>
                    <a:pt x="370" y="291"/>
                    <a:pt x="371" y="289"/>
                    <a:pt x="369" y="286"/>
                  </a:cubicBezTo>
                  <a:cubicBezTo>
                    <a:pt x="369" y="286"/>
                    <a:pt x="371" y="286"/>
                    <a:pt x="374" y="286"/>
                  </a:cubicBezTo>
                  <a:cubicBezTo>
                    <a:pt x="376" y="287"/>
                    <a:pt x="379" y="287"/>
                    <a:pt x="380" y="289"/>
                  </a:cubicBezTo>
                  <a:cubicBezTo>
                    <a:pt x="381" y="291"/>
                    <a:pt x="381" y="293"/>
                    <a:pt x="382" y="292"/>
                  </a:cubicBezTo>
                  <a:cubicBezTo>
                    <a:pt x="383" y="290"/>
                    <a:pt x="383" y="285"/>
                    <a:pt x="378" y="278"/>
                  </a:cubicBezTo>
                  <a:cubicBezTo>
                    <a:pt x="378" y="278"/>
                    <a:pt x="382" y="278"/>
                    <a:pt x="384" y="280"/>
                  </a:cubicBezTo>
                  <a:cubicBezTo>
                    <a:pt x="385" y="278"/>
                    <a:pt x="380" y="270"/>
                    <a:pt x="376" y="267"/>
                  </a:cubicBezTo>
                  <a:cubicBezTo>
                    <a:pt x="373" y="265"/>
                    <a:pt x="366" y="264"/>
                    <a:pt x="364" y="263"/>
                  </a:cubicBezTo>
                  <a:cubicBezTo>
                    <a:pt x="361" y="261"/>
                    <a:pt x="358" y="259"/>
                    <a:pt x="353" y="258"/>
                  </a:cubicBezTo>
                  <a:cubicBezTo>
                    <a:pt x="348" y="256"/>
                    <a:pt x="350" y="256"/>
                    <a:pt x="347" y="250"/>
                  </a:cubicBezTo>
                  <a:cubicBezTo>
                    <a:pt x="347" y="248"/>
                    <a:pt x="347" y="246"/>
                    <a:pt x="349" y="244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350" y="239"/>
                    <a:pt x="362" y="225"/>
                    <a:pt x="385" y="226"/>
                  </a:cubicBezTo>
                  <a:cubicBezTo>
                    <a:pt x="385" y="226"/>
                    <a:pt x="391" y="228"/>
                    <a:pt x="403" y="226"/>
                  </a:cubicBezTo>
                  <a:cubicBezTo>
                    <a:pt x="416" y="224"/>
                    <a:pt x="430" y="234"/>
                    <a:pt x="437" y="237"/>
                  </a:cubicBezTo>
                  <a:cubicBezTo>
                    <a:pt x="445" y="240"/>
                    <a:pt x="459" y="233"/>
                    <a:pt x="465" y="232"/>
                  </a:cubicBezTo>
                  <a:cubicBezTo>
                    <a:pt x="470" y="230"/>
                    <a:pt x="478" y="228"/>
                    <a:pt x="482" y="221"/>
                  </a:cubicBezTo>
                  <a:cubicBezTo>
                    <a:pt x="487" y="213"/>
                    <a:pt x="478" y="202"/>
                    <a:pt x="472" y="189"/>
                  </a:cubicBezTo>
                  <a:cubicBezTo>
                    <a:pt x="467" y="176"/>
                    <a:pt x="459" y="166"/>
                    <a:pt x="457" y="157"/>
                  </a:cubicBezTo>
                  <a:cubicBezTo>
                    <a:pt x="458" y="135"/>
                    <a:pt x="446" y="132"/>
                    <a:pt x="446" y="132"/>
                  </a:cubicBezTo>
                  <a:cubicBezTo>
                    <a:pt x="446" y="132"/>
                    <a:pt x="434" y="121"/>
                    <a:pt x="428" y="107"/>
                  </a:cubicBezTo>
                  <a:cubicBezTo>
                    <a:pt x="421" y="93"/>
                    <a:pt x="417" y="88"/>
                    <a:pt x="409" y="78"/>
                  </a:cubicBezTo>
                  <a:cubicBezTo>
                    <a:pt x="409" y="78"/>
                    <a:pt x="411" y="47"/>
                    <a:pt x="387" y="27"/>
                  </a:cubicBezTo>
                  <a:cubicBezTo>
                    <a:pt x="363" y="7"/>
                    <a:pt x="357" y="16"/>
                    <a:pt x="361" y="31"/>
                  </a:cubicBezTo>
                  <a:cubicBezTo>
                    <a:pt x="364" y="47"/>
                    <a:pt x="365" y="60"/>
                    <a:pt x="365" y="60"/>
                  </a:cubicBezTo>
                  <a:cubicBezTo>
                    <a:pt x="365" y="60"/>
                    <a:pt x="361" y="79"/>
                    <a:pt x="350" y="73"/>
                  </a:cubicBezTo>
                  <a:cubicBezTo>
                    <a:pt x="184" y="0"/>
                    <a:pt x="98" y="86"/>
                    <a:pt x="85" y="130"/>
                  </a:cubicBez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384"/>
            <p:cNvSpPr>
              <a:spLocks/>
            </p:cNvSpPr>
            <p:nvPr/>
          </p:nvSpPr>
          <p:spPr bwMode="auto">
            <a:xfrm>
              <a:off x="1482" y="1011"/>
              <a:ext cx="497" cy="380"/>
            </a:xfrm>
            <a:custGeom>
              <a:avLst/>
              <a:gdLst>
                <a:gd name="T0" fmla="*/ 0 w 199"/>
                <a:gd name="T1" fmla="*/ 5158 h 152"/>
                <a:gd name="T2" fmla="*/ 2183 w 199"/>
                <a:gd name="T3" fmla="*/ 5208 h 152"/>
                <a:gd name="T4" fmla="*/ 4860 w 199"/>
                <a:gd name="T5" fmla="*/ 3520 h 152"/>
                <a:gd name="T6" fmla="*/ 6001 w 199"/>
                <a:gd name="T7" fmla="*/ 0 h 152"/>
                <a:gd name="T8" fmla="*/ 6543 w 199"/>
                <a:gd name="T9" fmla="*/ 675 h 152"/>
                <a:gd name="T10" fmla="*/ 7430 w 199"/>
                <a:gd name="T11" fmla="*/ 1800 h 152"/>
                <a:gd name="T12" fmla="*/ 6461 w 199"/>
                <a:gd name="T13" fmla="*/ 4300 h 152"/>
                <a:gd name="T14" fmla="*/ 4673 w 199"/>
                <a:gd name="T15" fmla="*/ 5438 h 152"/>
                <a:gd name="T16" fmla="*/ 2650 w 199"/>
                <a:gd name="T17" fmla="*/ 5833 h 152"/>
                <a:gd name="T18" fmla="*/ 312 w 199"/>
                <a:gd name="T19" fmla="*/ 555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152">
                  <a:moveTo>
                    <a:pt x="0" y="132"/>
                  </a:moveTo>
                  <a:cubicBezTo>
                    <a:pt x="9" y="138"/>
                    <a:pt x="46" y="135"/>
                    <a:pt x="56" y="133"/>
                  </a:cubicBezTo>
                  <a:cubicBezTo>
                    <a:pt x="83" y="126"/>
                    <a:pt x="107" y="111"/>
                    <a:pt x="125" y="90"/>
                  </a:cubicBezTo>
                  <a:cubicBezTo>
                    <a:pt x="144" y="66"/>
                    <a:pt x="155" y="31"/>
                    <a:pt x="154" y="0"/>
                  </a:cubicBezTo>
                  <a:cubicBezTo>
                    <a:pt x="155" y="6"/>
                    <a:pt x="164" y="13"/>
                    <a:pt x="168" y="17"/>
                  </a:cubicBezTo>
                  <a:cubicBezTo>
                    <a:pt x="177" y="26"/>
                    <a:pt x="186" y="33"/>
                    <a:pt x="191" y="46"/>
                  </a:cubicBezTo>
                  <a:cubicBezTo>
                    <a:pt x="199" y="66"/>
                    <a:pt x="180" y="96"/>
                    <a:pt x="166" y="110"/>
                  </a:cubicBezTo>
                  <a:cubicBezTo>
                    <a:pt x="153" y="123"/>
                    <a:pt x="138" y="133"/>
                    <a:pt x="120" y="139"/>
                  </a:cubicBezTo>
                  <a:cubicBezTo>
                    <a:pt x="104" y="143"/>
                    <a:pt x="85" y="147"/>
                    <a:pt x="68" y="149"/>
                  </a:cubicBezTo>
                  <a:cubicBezTo>
                    <a:pt x="46" y="152"/>
                    <a:pt x="29" y="146"/>
                    <a:pt x="8" y="142"/>
                  </a:cubicBezTo>
                </a:path>
              </a:pathLst>
            </a:custGeom>
            <a:solidFill>
              <a:srgbClr val="E1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385"/>
            <p:cNvSpPr>
              <a:spLocks/>
            </p:cNvSpPr>
            <p:nvPr/>
          </p:nvSpPr>
          <p:spPr bwMode="auto">
            <a:xfrm>
              <a:off x="1470" y="1408"/>
              <a:ext cx="237" cy="103"/>
            </a:xfrm>
            <a:custGeom>
              <a:avLst/>
              <a:gdLst>
                <a:gd name="T0" fmla="*/ 0 w 95"/>
                <a:gd name="T1" fmla="*/ 0 h 41"/>
                <a:gd name="T2" fmla="*/ 187 w 95"/>
                <a:gd name="T3" fmla="*/ 158 h 41"/>
                <a:gd name="T4" fmla="*/ 1165 w 95"/>
                <a:gd name="T5" fmla="*/ 555 h 41"/>
                <a:gd name="T6" fmla="*/ 1549 w 95"/>
                <a:gd name="T7" fmla="*/ 1156 h 41"/>
                <a:gd name="T8" fmla="*/ 1632 w 95"/>
                <a:gd name="T9" fmla="*/ 1236 h 41"/>
                <a:gd name="T10" fmla="*/ 1661 w 95"/>
                <a:gd name="T11" fmla="*/ 1352 h 41"/>
                <a:gd name="T12" fmla="*/ 1706 w 95"/>
                <a:gd name="T13" fmla="*/ 1269 h 41"/>
                <a:gd name="T14" fmla="*/ 1736 w 95"/>
                <a:gd name="T15" fmla="*/ 1110 h 41"/>
                <a:gd name="T16" fmla="*/ 1661 w 95"/>
                <a:gd name="T17" fmla="*/ 764 h 41"/>
                <a:gd name="T18" fmla="*/ 2253 w 95"/>
                <a:gd name="T19" fmla="*/ 872 h 41"/>
                <a:gd name="T20" fmla="*/ 2639 w 95"/>
                <a:gd name="T21" fmla="*/ 1352 h 41"/>
                <a:gd name="T22" fmla="*/ 2827 w 95"/>
                <a:gd name="T23" fmla="*/ 1507 h 41"/>
                <a:gd name="T24" fmla="*/ 2906 w 95"/>
                <a:gd name="T25" fmla="*/ 1635 h 41"/>
                <a:gd name="T26" fmla="*/ 2906 w 95"/>
                <a:gd name="T27" fmla="*/ 1507 h 41"/>
                <a:gd name="T28" fmla="*/ 2876 w 95"/>
                <a:gd name="T29" fmla="*/ 1080 h 41"/>
                <a:gd name="T30" fmla="*/ 3136 w 95"/>
                <a:gd name="T31" fmla="*/ 1156 h 41"/>
                <a:gd name="T32" fmla="*/ 3368 w 95"/>
                <a:gd name="T33" fmla="*/ 1236 h 41"/>
                <a:gd name="T34" fmla="*/ 3448 w 95"/>
                <a:gd name="T35" fmla="*/ 1269 h 41"/>
                <a:gd name="T36" fmla="*/ 3448 w 95"/>
                <a:gd name="T37" fmla="*/ 1156 h 41"/>
                <a:gd name="T38" fmla="*/ 3368 w 95"/>
                <a:gd name="T39" fmla="*/ 997 h 41"/>
                <a:gd name="T40" fmla="*/ 3572 w 95"/>
                <a:gd name="T41" fmla="*/ 997 h 41"/>
                <a:gd name="T42" fmla="*/ 3677 w 95"/>
                <a:gd name="T43" fmla="*/ 997 h 41"/>
                <a:gd name="T44" fmla="*/ 3602 w 95"/>
                <a:gd name="T45" fmla="*/ 922 h 41"/>
                <a:gd name="T46" fmla="*/ 3293 w 95"/>
                <a:gd name="T47" fmla="*/ 600 h 41"/>
                <a:gd name="T48" fmla="*/ 2794 w 95"/>
                <a:gd name="T49" fmla="*/ 397 h 41"/>
                <a:gd name="T50" fmla="*/ 1350 w 95"/>
                <a:gd name="T51" fmla="*/ 367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386"/>
            <p:cNvSpPr>
              <a:spLocks/>
            </p:cNvSpPr>
            <p:nvPr/>
          </p:nvSpPr>
          <p:spPr bwMode="auto">
            <a:xfrm>
              <a:off x="1240" y="1198"/>
              <a:ext cx="1114" cy="366"/>
            </a:xfrm>
            <a:custGeom>
              <a:avLst/>
              <a:gdLst>
                <a:gd name="T0" fmla="*/ 0 w 446"/>
                <a:gd name="T1" fmla="*/ 4191 h 146"/>
                <a:gd name="T2" fmla="*/ 1012 w 446"/>
                <a:gd name="T3" fmla="*/ 3199 h 146"/>
                <a:gd name="T4" fmla="*/ 1279 w 446"/>
                <a:gd name="T5" fmla="*/ 3011 h 146"/>
                <a:gd name="T6" fmla="*/ 2445 w 446"/>
                <a:gd name="T7" fmla="*/ 2885 h 146"/>
                <a:gd name="T8" fmla="*/ 4941 w 446"/>
                <a:gd name="T9" fmla="*/ 3670 h 146"/>
                <a:gd name="T10" fmla="*/ 7636 w 446"/>
                <a:gd name="T11" fmla="*/ 3595 h 146"/>
                <a:gd name="T12" fmla="*/ 10006 w 446"/>
                <a:gd name="T13" fmla="*/ 3512 h 146"/>
                <a:gd name="T14" fmla="*/ 11172 w 446"/>
                <a:gd name="T15" fmla="*/ 4425 h 146"/>
                <a:gd name="T16" fmla="*/ 12341 w 446"/>
                <a:gd name="T17" fmla="*/ 5217 h 146"/>
                <a:gd name="T18" fmla="*/ 12651 w 446"/>
                <a:gd name="T19" fmla="*/ 5605 h 146"/>
                <a:gd name="T20" fmla="*/ 12838 w 446"/>
                <a:gd name="T21" fmla="*/ 5768 h 146"/>
                <a:gd name="T22" fmla="*/ 12809 w 446"/>
                <a:gd name="T23" fmla="*/ 5563 h 146"/>
                <a:gd name="T24" fmla="*/ 12764 w 446"/>
                <a:gd name="T25" fmla="*/ 5167 h 146"/>
                <a:gd name="T26" fmla="*/ 13151 w 446"/>
                <a:gd name="T27" fmla="*/ 5322 h 146"/>
                <a:gd name="T28" fmla="*/ 13388 w 446"/>
                <a:gd name="T29" fmla="*/ 5405 h 146"/>
                <a:gd name="T30" fmla="*/ 13463 w 446"/>
                <a:gd name="T31" fmla="*/ 5480 h 146"/>
                <a:gd name="T32" fmla="*/ 13388 w 446"/>
                <a:gd name="T33" fmla="*/ 5134 h 146"/>
                <a:gd name="T34" fmla="*/ 13463 w 446"/>
                <a:gd name="T35" fmla="*/ 5167 h 146"/>
                <a:gd name="T36" fmla="*/ 13588 w 446"/>
                <a:gd name="T37" fmla="*/ 5217 h 146"/>
                <a:gd name="T38" fmla="*/ 13513 w 446"/>
                <a:gd name="T39" fmla="*/ 4976 h 146"/>
                <a:gd name="T40" fmla="*/ 13388 w 446"/>
                <a:gd name="T41" fmla="*/ 4695 h 146"/>
                <a:gd name="T42" fmla="*/ 13076 w 446"/>
                <a:gd name="T43" fmla="*/ 4580 h 146"/>
                <a:gd name="T44" fmla="*/ 12996 w 446"/>
                <a:gd name="T45" fmla="*/ 4455 h 146"/>
                <a:gd name="T46" fmla="*/ 12454 w 446"/>
                <a:gd name="T47" fmla="*/ 4425 h 146"/>
                <a:gd name="T48" fmla="*/ 11829 w 446"/>
                <a:gd name="T49" fmla="*/ 3828 h 146"/>
                <a:gd name="T50" fmla="*/ 11954 w 446"/>
                <a:gd name="T51" fmla="*/ 3562 h 146"/>
                <a:gd name="T52" fmla="*/ 12371 w 446"/>
                <a:gd name="T53" fmla="*/ 3795 h 146"/>
                <a:gd name="T54" fmla="*/ 12684 w 446"/>
                <a:gd name="T55" fmla="*/ 4109 h 146"/>
                <a:gd name="T56" fmla="*/ 12809 w 446"/>
                <a:gd name="T57" fmla="*/ 4224 h 146"/>
                <a:gd name="T58" fmla="*/ 12809 w 446"/>
                <a:gd name="T59" fmla="*/ 3983 h 146"/>
                <a:gd name="T60" fmla="*/ 12996 w 446"/>
                <a:gd name="T61" fmla="*/ 3983 h 146"/>
                <a:gd name="T62" fmla="*/ 13233 w 446"/>
                <a:gd name="T63" fmla="*/ 4109 h 146"/>
                <a:gd name="T64" fmla="*/ 13308 w 446"/>
                <a:gd name="T65" fmla="*/ 4224 h 146"/>
                <a:gd name="T66" fmla="*/ 13276 w 446"/>
                <a:gd name="T67" fmla="*/ 3908 h 146"/>
                <a:gd name="T68" fmla="*/ 12651 w 446"/>
                <a:gd name="T69" fmla="*/ 3432 h 146"/>
                <a:gd name="T70" fmla="*/ 12684 w 446"/>
                <a:gd name="T71" fmla="*/ 3116 h 146"/>
                <a:gd name="T72" fmla="*/ 12609 w 446"/>
                <a:gd name="T73" fmla="*/ 3086 h 146"/>
                <a:gd name="T74" fmla="*/ 12184 w 446"/>
                <a:gd name="T75" fmla="*/ 2885 h 146"/>
                <a:gd name="T76" fmla="*/ 11954 w 446"/>
                <a:gd name="T77" fmla="*/ 2570 h 146"/>
                <a:gd name="T78" fmla="*/ 12029 w 446"/>
                <a:gd name="T79" fmla="*/ 2331 h 146"/>
                <a:gd name="T80" fmla="*/ 11954 w 446"/>
                <a:gd name="T81" fmla="*/ 2414 h 146"/>
                <a:gd name="T82" fmla="*/ 13433 w 446"/>
                <a:gd name="T83" fmla="*/ 1622 h 146"/>
                <a:gd name="T84" fmla="*/ 14130 w 446"/>
                <a:gd name="T85" fmla="*/ 1622 h 146"/>
                <a:gd name="T86" fmla="*/ 14400 w 446"/>
                <a:gd name="T87" fmla="*/ 1622 h 146"/>
                <a:gd name="T88" fmla="*/ 14912 w 446"/>
                <a:gd name="T89" fmla="*/ 1622 h 146"/>
                <a:gd name="T90" fmla="*/ 15616 w 446"/>
                <a:gd name="T91" fmla="*/ 1935 h 146"/>
                <a:gd name="T92" fmla="*/ 16345 w 446"/>
                <a:gd name="T93" fmla="*/ 1810 h 146"/>
                <a:gd name="T94" fmla="*/ 16970 w 446"/>
                <a:gd name="T95" fmla="*/ 709 h 146"/>
                <a:gd name="T96" fmla="*/ 16083 w 446"/>
                <a:gd name="T97" fmla="*/ 1181 h 146"/>
                <a:gd name="T98" fmla="*/ 15459 w 446"/>
                <a:gd name="T99" fmla="*/ 993 h 146"/>
                <a:gd name="T100" fmla="*/ 14837 w 446"/>
                <a:gd name="T101" fmla="*/ 679 h 146"/>
                <a:gd name="T102" fmla="*/ 13930 w 446"/>
                <a:gd name="T103" fmla="*/ 679 h 146"/>
                <a:gd name="T104" fmla="*/ 13308 w 446"/>
                <a:gd name="T105" fmla="*/ 629 h 146"/>
                <a:gd name="T106" fmla="*/ 12684 w 446"/>
                <a:gd name="T107" fmla="*/ 554 h 146"/>
                <a:gd name="T108" fmla="*/ 12109 w 446"/>
                <a:gd name="T109" fmla="*/ 208 h 146"/>
                <a:gd name="T110" fmla="*/ 10780 w 446"/>
                <a:gd name="T111" fmla="*/ 993 h 146"/>
                <a:gd name="T112" fmla="*/ 9696 w 446"/>
                <a:gd name="T113" fmla="*/ 1622 h 146"/>
                <a:gd name="T114" fmla="*/ 8365 w 446"/>
                <a:gd name="T115" fmla="*/ 2249 h 146"/>
                <a:gd name="T116" fmla="*/ 4786 w 446"/>
                <a:gd name="T117" fmla="*/ 2489 h 146"/>
                <a:gd name="T118" fmla="*/ 2103 w 446"/>
                <a:gd name="T119" fmla="*/ 2018 h 146"/>
                <a:gd name="T120" fmla="*/ 967 w 446"/>
                <a:gd name="T121" fmla="*/ 2835 h 146"/>
                <a:gd name="T122" fmla="*/ 0 w 446"/>
                <a:gd name="T123" fmla="*/ 4191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146">
                  <a:moveTo>
                    <a:pt x="0" y="106"/>
                  </a:moveTo>
                  <a:cubicBezTo>
                    <a:pt x="4" y="97"/>
                    <a:pt x="17" y="85"/>
                    <a:pt x="26" y="81"/>
                  </a:cubicBezTo>
                  <a:cubicBezTo>
                    <a:pt x="29" y="79"/>
                    <a:pt x="32" y="76"/>
                    <a:pt x="33" y="76"/>
                  </a:cubicBezTo>
                  <a:cubicBezTo>
                    <a:pt x="42" y="69"/>
                    <a:pt x="52" y="68"/>
                    <a:pt x="63" y="73"/>
                  </a:cubicBezTo>
                  <a:cubicBezTo>
                    <a:pt x="81" y="82"/>
                    <a:pt x="116" y="93"/>
                    <a:pt x="127" y="93"/>
                  </a:cubicBezTo>
                  <a:cubicBezTo>
                    <a:pt x="139" y="93"/>
                    <a:pt x="174" y="95"/>
                    <a:pt x="196" y="91"/>
                  </a:cubicBezTo>
                  <a:cubicBezTo>
                    <a:pt x="219" y="86"/>
                    <a:pt x="237" y="73"/>
                    <a:pt x="257" y="89"/>
                  </a:cubicBezTo>
                  <a:cubicBezTo>
                    <a:pt x="265" y="96"/>
                    <a:pt x="278" y="106"/>
                    <a:pt x="287" y="112"/>
                  </a:cubicBezTo>
                  <a:cubicBezTo>
                    <a:pt x="295" y="118"/>
                    <a:pt x="314" y="128"/>
                    <a:pt x="317" y="132"/>
                  </a:cubicBezTo>
                  <a:cubicBezTo>
                    <a:pt x="319" y="136"/>
                    <a:pt x="324" y="140"/>
                    <a:pt x="325" y="142"/>
                  </a:cubicBezTo>
                  <a:cubicBezTo>
                    <a:pt x="327" y="143"/>
                    <a:pt x="327" y="146"/>
                    <a:pt x="330" y="146"/>
                  </a:cubicBezTo>
                  <a:cubicBezTo>
                    <a:pt x="332" y="145"/>
                    <a:pt x="329" y="143"/>
                    <a:pt x="329" y="141"/>
                  </a:cubicBezTo>
                  <a:cubicBezTo>
                    <a:pt x="329" y="139"/>
                    <a:pt x="330" y="134"/>
                    <a:pt x="328" y="131"/>
                  </a:cubicBezTo>
                  <a:cubicBezTo>
                    <a:pt x="330" y="132"/>
                    <a:pt x="335" y="135"/>
                    <a:pt x="338" y="135"/>
                  </a:cubicBezTo>
                  <a:cubicBezTo>
                    <a:pt x="341" y="136"/>
                    <a:pt x="342" y="136"/>
                    <a:pt x="344" y="137"/>
                  </a:cubicBezTo>
                  <a:cubicBezTo>
                    <a:pt x="345" y="138"/>
                    <a:pt x="345" y="140"/>
                    <a:pt x="346" y="139"/>
                  </a:cubicBezTo>
                  <a:cubicBezTo>
                    <a:pt x="348" y="137"/>
                    <a:pt x="347" y="135"/>
                    <a:pt x="344" y="130"/>
                  </a:cubicBezTo>
                  <a:cubicBezTo>
                    <a:pt x="344" y="130"/>
                    <a:pt x="345" y="130"/>
                    <a:pt x="346" y="131"/>
                  </a:cubicBezTo>
                  <a:cubicBezTo>
                    <a:pt x="347" y="133"/>
                    <a:pt x="349" y="132"/>
                    <a:pt x="349" y="132"/>
                  </a:cubicBezTo>
                  <a:cubicBezTo>
                    <a:pt x="349" y="132"/>
                    <a:pt x="348" y="129"/>
                    <a:pt x="347" y="126"/>
                  </a:cubicBezTo>
                  <a:cubicBezTo>
                    <a:pt x="346" y="123"/>
                    <a:pt x="345" y="121"/>
                    <a:pt x="344" y="119"/>
                  </a:cubicBezTo>
                  <a:cubicBezTo>
                    <a:pt x="342" y="117"/>
                    <a:pt x="336" y="116"/>
                    <a:pt x="336" y="116"/>
                  </a:cubicBezTo>
                  <a:cubicBezTo>
                    <a:pt x="336" y="116"/>
                    <a:pt x="335" y="115"/>
                    <a:pt x="334" y="113"/>
                  </a:cubicBezTo>
                  <a:cubicBezTo>
                    <a:pt x="332" y="112"/>
                    <a:pt x="321" y="113"/>
                    <a:pt x="320" y="112"/>
                  </a:cubicBezTo>
                  <a:cubicBezTo>
                    <a:pt x="319" y="112"/>
                    <a:pt x="305" y="100"/>
                    <a:pt x="304" y="97"/>
                  </a:cubicBezTo>
                  <a:cubicBezTo>
                    <a:pt x="302" y="95"/>
                    <a:pt x="305" y="89"/>
                    <a:pt x="307" y="90"/>
                  </a:cubicBezTo>
                  <a:cubicBezTo>
                    <a:pt x="309" y="91"/>
                    <a:pt x="315" y="92"/>
                    <a:pt x="318" y="96"/>
                  </a:cubicBezTo>
                  <a:cubicBezTo>
                    <a:pt x="320" y="98"/>
                    <a:pt x="324" y="102"/>
                    <a:pt x="326" y="104"/>
                  </a:cubicBezTo>
                  <a:cubicBezTo>
                    <a:pt x="329" y="106"/>
                    <a:pt x="327" y="107"/>
                    <a:pt x="329" y="107"/>
                  </a:cubicBezTo>
                  <a:cubicBezTo>
                    <a:pt x="330" y="106"/>
                    <a:pt x="331" y="104"/>
                    <a:pt x="329" y="101"/>
                  </a:cubicBezTo>
                  <a:cubicBezTo>
                    <a:pt x="329" y="101"/>
                    <a:pt x="331" y="101"/>
                    <a:pt x="334" y="101"/>
                  </a:cubicBezTo>
                  <a:cubicBezTo>
                    <a:pt x="336" y="102"/>
                    <a:pt x="339" y="102"/>
                    <a:pt x="340" y="104"/>
                  </a:cubicBezTo>
                  <a:cubicBezTo>
                    <a:pt x="341" y="106"/>
                    <a:pt x="341" y="108"/>
                    <a:pt x="342" y="107"/>
                  </a:cubicBezTo>
                  <a:cubicBezTo>
                    <a:pt x="343" y="106"/>
                    <a:pt x="343" y="103"/>
                    <a:pt x="341" y="99"/>
                  </a:cubicBezTo>
                  <a:cubicBezTo>
                    <a:pt x="335" y="96"/>
                    <a:pt x="327" y="92"/>
                    <a:pt x="325" y="87"/>
                  </a:cubicBezTo>
                  <a:cubicBezTo>
                    <a:pt x="323" y="85"/>
                    <a:pt x="325" y="82"/>
                    <a:pt x="326" y="79"/>
                  </a:cubicBezTo>
                  <a:cubicBezTo>
                    <a:pt x="325" y="78"/>
                    <a:pt x="324" y="78"/>
                    <a:pt x="324" y="78"/>
                  </a:cubicBezTo>
                  <a:cubicBezTo>
                    <a:pt x="321" y="76"/>
                    <a:pt x="318" y="74"/>
                    <a:pt x="313" y="73"/>
                  </a:cubicBezTo>
                  <a:cubicBezTo>
                    <a:pt x="308" y="71"/>
                    <a:pt x="310" y="71"/>
                    <a:pt x="307" y="65"/>
                  </a:cubicBezTo>
                  <a:cubicBezTo>
                    <a:pt x="307" y="63"/>
                    <a:pt x="307" y="61"/>
                    <a:pt x="309" y="59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10" y="54"/>
                    <a:pt x="322" y="40"/>
                    <a:pt x="345" y="41"/>
                  </a:cubicBezTo>
                  <a:cubicBezTo>
                    <a:pt x="345" y="41"/>
                    <a:pt x="351" y="43"/>
                    <a:pt x="363" y="41"/>
                  </a:cubicBezTo>
                  <a:cubicBezTo>
                    <a:pt x="365" y="41"/>
                    <a:pt x="368" y="41"/>
                    <a:pt x="370" y="41"/>
                  </a:cubicBezTo>
                  <a:cubicBezTo>
                    <a:pt x="375" y="40"/>
                    <a:pt x="379" y="39"/>
                    <a:pt x="383" y="41"/>
                  </a:cubicBezTo>
                  <a:cubicBezTo>
                    <a:pt x="390" y="44"/>
                    <a:pt x="393" y="48"/>
                    <a:pt x="401" y="49"/>
                  </a:cubicBezTo>
                  <a:cubicBezTo>
                    <a:pt x="408" y="49"/>
                    <a:pt x="414" y="48"/>
                    <a:pt x="420" y="46"/>
                  </a:cubicBezTo>
                  <a:cubicBezTo>
                    <a:pt x="433" y="41"/>
                    <a:pt x="446" y="33"/>
                    <a:pt x="436" y="18"/>
                  </a:cubicBezTo>
                  <a:cubicBezTo>
                    <a:pt x="438" y="34"/>
                    <a:pt x="425" y="33"/>
                    <a:pt x="413" y="30"/>
                  </a:cubicBezTo>
                  <a:cubicBezTo>
                    <a:pt x="408" y="29"/>
                    <a:pt x="402" y="27"/>
                    <a:pt x="397" y="25"/>
                  </a:cubicBezTo>
                  <a:cubicBezTo>
                    <a:pt x="390" y="23"/>
                    <a:pt x="389" y="17"/>
                    <a:pt x="381" y="17"/>
                  </a:cubicBezTo>
                  <a:cubicBezTo>
                    <a:pt x="373" y="16"/>
                    <a:pt x="366" y="17"/>
                    <a:pt x="358" y="17"/>
                  </a:cubicBezTo>
                  <a:cubicBezTo>
                    <a:pt x="352" y="16"/>
                    <a:pt x="347" y="16"/>
                    <a:pt x="342" y="16"/>
                  </a:cubicBezTo>
                  <a:cubicBezTo>
                    <a:pt x="337" y="16"/>
                    <a:pt x="331" y="15"/>
                    <a:pt x="326" y="14"/>
                  </a:cubicBezTo>
                  <a:cubicBezTo>
                    <a:pt x="320" y="13"/>
                    <a:pt x="317" y="6"/>
                    <a:pt x="311" y="5"/>
                  </a:cubicBezTo>
                  <a:cubicBezTo>
                    <a:pt x="293" y="0"/>
                    <a:pt x="290" y="20"/>
                    <a:pt x="277" y="25"/>
                  </a:cubicBezTo>
                  <a:cubicBezTo>
                    <a:pt x="267" y="30"/>
                    <a:pt x="258" y="34"/>
                    <a:pt x="249" y="41"/>
                  </a:cubicBezTo>
                  <a:cubicBezTo>
                    <a:pt x="239" y="48"/>
                    <a:pt x="227" y="54"/>
                    <a:pt x="215" y="57"/>
                  </a:cubicBezTo>
                  <a:cubicBezTo>
                    <a:pt x="186" y="66"/>
                    <a:pt x="153" y="66"/>
                    <a:pt x="123" y="63"/>
                  </a:cubicBezTo>
                  <a:cubicBezTo>
                    <a:pt x="100" y="60"/>
                    <a:pt x="77" y="44"/>
                    <a:pt x="54" y="51"/>
                  </a:cubicBezTo>
                  <a:cubicBezTo>
                    <a:pt x="42" y="54"/>
                    <a:pt x="35" y="64"/>
                    <a:pt x="25" y="72"/>
                  </a:cubicBezTo>
                  <a:cubicBezTo>
                    <a:pt x="15" y="80"/>
                    <a:pt x="1" y="92"/>
                    <a:pt x="0" y="106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387"/>
            <p:cNvSpPr>
              <a:spLocks/>
            </p:cNvSpPr>
            <p:nvPr/>
          </p:nvSpPr>
          <p:spPr bwMode="auto">
            <a:xfrm>
              <a:off x="1747" y="1081"/>
              <a:ext cx="355" cy="272"/>
            </a:xfrm>
            <a:custGeom>
              <a:avLst/>
              <a:gdLst>
                <a:gd name="T0" fmla="*/ 0 w 142"/>
                <a:gd name="T1" fmla="*/ 4227 h 109"/>
                <a:gd name="T2" fmla="*/ 2500 w 142"/>
                <a:gd name="T3" fmla="*/ 2328 h 109"/>
                <a:gd name="T4" fmla="*/ 2863 w 142"/>
                <a:gd name="T5" fmla="*/ 779 h 109"/>
                <a:gd name="T6" fmla="*/ 3208 w 142"/>
                <a:gd name="T7" fmla="*/ 75 h 109"/>
                <a:gd name="T8" fmla="*/ 3875 w 142"/>
                <a:gd name="T9" fmla="*/ 417 h 109"/>
                <a:gd name="T10" fmla="*/ 4270 w 142"/>
                <a:gd name="T11" fmla="*/ 966 h 109"/>
                <a:gd name="T12" fmla="*/ 4500 w 142"/>
                <a:gd name="T13" fmla="*/ 1320 h 109"/>
                <a:gd name="T14" fmla="*/ 4533 w 142"/>
                <a:gd name="T15" fmla="*/ 1737 h 109"/>
                <a:gd name="T16" fmla="*/ 5158 w 142"/>
                <a:gd name="T17" fmla="*/ 2411 h 109"/>
                <a:gd name="T18" fmla="*/ 4613 w 142"/>
                <a:gd name="T19" fmla="*/ 2952 h 109"/>
                <a:gd name="T20" fmla="*/ 3095 w 142"/>
                <a:gd name="T21" fmla="*/ 3264 h 109"/>
                <a:gd name="T22" fmla="*/ 2083 w 142"/>
                <a:gd name="T23" fmla="*/ 3648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109">
                  <a:moveTo>
                    <a:pt x="0" y="109"/>
                  </a:moveTo>
                  <a:cubicBezTo>
                    <a:pt x="26" y="101"/>
                    <a:pt x="49" y="83"/>
                    <a:pt x="64" y="60"/>
                  </a:cubicBezTo>
                  <a:cubicBezTo>
                    <a:pt x="72" y="48"/>
                    <a:pt x="78" y="35"/>
                    <a:pt x="73" y="20"/>
                  </a:cubicBezTo>
                  <a:cubicBezTo>
                    <a:pt x="69" y="11"/>
                    <a:pt x="76" y="0"/>
                    <a:pt x="82" y="2"/>
                  </a:cubicBezTo>
                  <a:cubicBezTo>
                    <a:pt x="88" y="4"/>
                    <a:pt x="94" y="7"/>
                    <a:pt x="99" y="11"/>
                  </a:cubicBezTo>
                  <a:cubicBezTo>
                    <a:pt x="104" y="15"/>
                    <a:pt x="105" y="20"/>
                    <a:pt x="109" y="25"/>
                  </a:cubicBezTo>
                  <a:cubicBezTo>
                    <a:pt x="113" y="28"/>
                    <a:pt x="115" y="28"/>
                    <a:pt x="115" y="34"/>
                  </a:cubicBezTo>
                  <a:cubicBezTo>
                    <a:pt x="116" y="38"/>
                    <a:pt x="114" y="40"/>
                    <a:pt x="116" y="45"/>
                  </a:cubicBezTo>
                  <a:cubicBezTo>
                    <a:pt x="119" y="52"/>
                    <a:pt x="126" y="57"/>
                    <a:pt x="132" y="62"/>
                  </a:cubicBezTo>
                  <a:cubicBezTo>
                    <a:pt x="142" y="71"/>
                    <a:pt x="127" y="74"/>
                    <a:pt x="118" y="76"/>
                  </a:cubicBezTo>
                  <a:cubicBezTo>
                    <a:pt x="105" y="78"/>
                    <a:pt x="92" y="80"/>
                    <a:pt x="79" y="84"/>
                  </a:cubicBezTo>
                  <a:cubicBezTo>
                    <a:pt x="73" y="86"/>
                    <a:pt x="60" y="95"/>
                    <a:pt x="53" y="94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388"/>
            <p:cNvSpPr>
              <a:spLocks/>
            </p:cNvSpPr>
            <p:nvPr/>
          </p:nvSpPr>
          <p:spPr bwMode="auto">
            <a:xfrm>
              <a:off x="2052" y="783"/>
              <a:ext cx="110" cy="145"/>
            </a:xfrm>
            <a:custGeom>
              <a:avLst/>
              <a:gdLst>
                <a:gd name="T0" fmla="*/ 158 w 44"/>
                <a:gd name="T1" fmla="*/ 125 h 58"/>
                <a:gd name="T2" fmla="*/ 1250 w 44"/>
                <a:gd name="T3" fmla="*/ 1063 h 58"/>
                <a:gd name="T4" fmla="*/ 1488 w 44"/>
                <a:gd name="T5" fmla="*/ 2270 h 58"/>
                <a:gd name="T6" fmla="*/ 938 w 44"/>
                <a:gd name="T7" fmla="*/ 1300 h 58"/>
                <a:gd name="T8" fmla="*/ 0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8">
                  <a:moveTo>
                    <a:pt x="4" y="3"/>
                  </a:moveTo>
                  <a:cubicBezTo>
                    <a:pt x="14" y="1"/>
                    <a:pt x="27" y="20"/>
                    <a:pt x="32" y="27"/>
                  </a:cubicBezTo>
                  <a:cubicBezTo>
                    <a:pt x="37" y="35"/>
                    <a:pt x="44" y="49"/>
                    <a:pt x="38" y="58"/>
                  </a:cubicBezTo>
                  <a:cubicBezTo>
                    <a:pt x="28" y="56"/>
                    <a:pt x="28" y="40"/>
                    <a:pt x="24" y="33"/>
                  </a:cubicBezTo>
                  <a:cubicBezTo>
                    <a:pt x="18" y="22"/>
                    <a:pt x="10" y="7"/>
                    <a:pt x="0" y="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389"/>
            <p:cNvSpPr>
              <a:spLocks/>
            </p:cNvSpPr>
            <p:nvPr/>
          </p:nvSpPr>
          <p:spPr bwMode="auto">
            <a:xfrm>
              <a:off x="2039" y="1408"/>
              <a:ext cx="43" cy="35"/>
            </a:xfrm>
            <a:custGeom>
              <a:avLst/>
              <a:gdLst>
                <a:gd name="T0" fmla="*/ 0 w 17"/>
                <a:gd name="T1" fmla="*/ 0 h 14"/>
                <a:gd name="T2" fmla="*/ 455 w 17"/>
                <a:gd name="T3" fmla="*/ 208 h 14"/>
                <a:gd name="T4" fmla="*/ 698 w 17"/>
                <a:gd name="T5" fmla="*/ 550 h 14"/>
                <a:gd name="T6" fmla="*/ 210 w 17"/>
                <a:gd name="T7" fmla="*/ 39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cubicBezTo>
                    <a:pt x="6" y="2"/>
                    <a:pt x="6" y="0"/>
                    <a:pt x="11" y="5"/>
                  </a:cubicBezTo>
                  <a:cubicBezTo>
                    <a:pt x="13" y="7"/>
                    <a:pt x="17" y="10"/>
                    <a:pt x="17" y="14"/>
                  </a:cubicBezTo>
                  <a:cubicBezTo>
                    <a:pt x="13" y="12"/>
                    <a:pt x="9" y="11"/>
                    <a:pt x="5" y="1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390"/>
            <p:cNvSpPr>
              <a:spLocks/>
            </p:cNvSpPr>
            <p:nvPr/>
          </p:nvSpPr>
          <p:spPr bwMode="auto">
            <a:xfrm>
              <a:off x="2142" y="1128"/>
              <a:ext cx="67" cy="65"/>
            </a:xfrm>
            <a:custGeom>
              <a:avLst/>
              <a:gdLst>
                <a:gd name="T0" fmla="*/ 948 w 27"/>
                <a:gd name="T1" fmla="*/ 863 h 26"/>
                <a:gd name="T2" fmla="*/ 640 w 27"/>
                <a:gd name="T3" fmla="*/ 238 h 26"/>
                <a:gd name="T4" fmla="*/ 30 w 27"/>
                <a:gd name="T5" fmla="*/ 395 h 26"/>
                <a:gd name="T6" fmla="*/ 337 w 27"/>
                <a:gd name="T7" fmla="*/ 938 h 26"/>
                <a:gd name="T8" fmla="*/ 836 w 27"/>
                <a:gd name="T9" fmla="*/ 863 h 26"/>
                <a:gd name="T10" fmla="*/ 948 w 27"/>
                <a:gd name="T11" fmla="*/ 86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391"/>
            <p:cNvSpPr>
              <a:spLocks/>
            </p:cNvSpPr>
            <p:nvPr/>
          </p:nvSpPr>
          <p:spPr bwMode="auto">
            <a:xfrm>
              <a:off x="2147" y="1138"/>
              <a:ext cx="55" cy="53"/>
            </a:xfrm>
            <a:custGeom>
              <a:avLst/>
              <a:gdLst>
                <a:gd name="T0" fmla="*/ 125 w 22"/>
                <a:gd name="T1" fmla="*/ 209 h 21"/>
                <a:gd name="T2" fmla="*/ 625 w 22"/>
                <a:gd name="T3" fmla="*/ 126 h 21"/>
                <a:gd name="T4" fmla="*/ 708 w 22"/>
                <a:gd name="T5" fmla="*/ 644 h 21"/>
                <a:gd name="T6" fmla="*/ 208 w 22"/>
                <a:gd name="T7" fmla="*/ 727 h 21"/>
                <a:gd name="T8" fmla="*/ 125 w 22"/>
                <a:gd name="T9" fmla="*/ 20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392"/>
            <p:cNvSpPr>
              <a:spLocks/>
            </p:cNvSpPr>
            <p:nvPr/>
          </p:nvSpPr>
          <p:spPr bwMode="auto">
            <a:xfrm>
              <a:off x="2162" y="1153"/>
              <a:ext cx="22" cy="23"/>
            </a:xfrm>
            <a:custGeom>
              <a:avLst/>
              <a:gdLst>
                <a:gd name="T0" fmla="*/ 71 w 9"/>
                <a:gd name="T1" fmla="*/ 84 h 9"/>
                <a:gd name="T2" fmla="*/ 252 w 9"/>
                <a:gd name="T3" fmla="*/ 51 h 9"/>
                <a:gd name="T4" fmla="*/ 293 w 9"/>
                <a:gd name="T5" fmla="*/ 302 h 9"/>
                <a:gd name="T6" fmla="*/ 103 w 9"/>
                <a:gd name="T7" fmla="*/ 302 h 9"/>
                <a:gd name="T8" fmla="*/ 71 w 9"/>
                <a:gd name="T9" fmla="*/ 8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55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393"/>
            <p:cNvSpPr>
              <a:spLocks/>
            </p:cNvSpPr>
            <p:nvPr/>
          </p:nvSpPr>
          <p:spPr bwMode="auto">
            <a:xfrm>
              <a:off x="2252" y="1063"/>
              <a:ext cx="32" cy="70"/>
            </a:xfrm>
            <a:custGeom>
              <a:avLst/>
              <a:gdLst>
                <a:gd name="T0" fmla="*/ 327 w 13"/>
                <a:gd name="T1" fmla="*/ 708 h 28"/>
                <a:gd name="T2" fmla="*/ 478 w 13"/>
                <a:gd name="T3" fmla="*/ 1095 h 28"/>
                <a:gd name="T4" fmla="*/ 448 w 13"/>
                <a:gd name="T5" fmla="*/ 1020 h 28"/>
                <a:gd name="T6" fmla="*/ 30 w 13"/>
                <a:gd name="T7" fmla="*/ 50 h 28"/>
                <a:gd name="T8" fmla="*/ 0 w 13"/>
                <a:gd name="T9" fmla="*/ 0 h 28"/>
                <a:gd name="T10" fmla="*/ 0 w 13"/>
                <a:gd name="T11" fmla="*/ 0 h 28"/>
                <a:gd name="T12" fmla="*/ 153 w 13"/>
                <a:gd name="T13" fmla="*/ 313 h 28"/>
                <a:gd name="T14" fmla="*/ 327 w 13"/>
                <a:gd name="T15" fmla="*/ 70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8">
                  <a:moveTo>
                    <a:pt x="9" y="18"/>
                  </a:moveTo>
                  <a:cubicBezTo>
                    <a:pt x="10" y="20"/>
                    <a:pt x="10" y="26"/>
                    <a:pt x="13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3" y="4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8"/>
                  </a:cubicBezTo>
                  <a:cubicBezTo>
                    <a:pt x="6" y="11"/>
                    <a:pt x="8" y="14"/>
                    <a:pt x="9" y="18"/>
                  </a:cubicBezTo>
                  <a:close/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394"/>
            <p:cNvSpPr>
              <a:spLocks/>
            </p:cNvSpPr>
            <p:nvPr/>
          </p:nvSpPr>
          <p:spPr bwMode="auto">
            <a:xfrm>
              <a:off x="1699" y="1308"/>
              <a:ext cx="208" cy="120"/>
            </a:xfrm>
            <a:custGeom>
              <a:avLst/>
              <a:gdLst>
                <a:gd name="T0" fmla="*/ 0 w 83"/>
                <a:gd name="T1" fmla="*/ 1770 h 48"/>
                <a:gd name="T2" fmla="*/ 1418 w 83"/>
                <a:gd name="T3" fmla="*/ 1300 h 48"/>
                <a:gd name="T4" fmla="*/ 2015 w 83"/>
                <a:gd name="T5" fmla="*/ 1095 h 48"/>
                <a:gd name="T6" fmla="*/ 2727 w 83"/>
                <a:gd name="T7" fmla="*/ 470 h 48"/>
                <a:gd name="T8" fmla="*/ 3198 w 83"/>
                <a:gd name="T9" fmla="*/ 238 h 48"/>
                <a:gd name="T10" fmla="*/ 3040 w 83"/>
                <a:gd name="T11" fmla="*/ 783 h 48"/>
                <a:gd name="T12" fmla="*/ 3040 w 83"/>
                <a:gd name="T13" fmla="*/ 1458 h 48"/>
                <a:gd name="T14" fmla="*/ 3273 w 83"/>
                <a:gd name="T15" fmla="*/ 1875 h 48"/>
                <a:gd name="T16" fmla="*/ 2802 w 83"/>
                <a:gd name="T17" fmla="*/ 1488 h 48"/>
                <a:gd name="T18" fmla="*/ 2331 w 83"/>
                <a:gd name="T19" fmla="*/ 1300 h 48"/>
                <a:gd name="T20" fmla="*/ 1100 w 83"/>
                <a:gd name="T21" fmla="*/ 1488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48">
                  <a:moveTo>
                    <a:pt x="0" y="45"/>
                  </a:moveTo>
                  <a:cubicBezTo>
                    <a:pt x="12" y="43"/>
                    <a:pt x="25" y="38"/>
                    <a:pt x="36" y="33"/>
                  </a:cubicBezTo>
                  <a:cubicBezTo>
                    <a:pt x="41" y="31"/>
                    <a:pt x="46" y="31"/>
                    <a:pt x="51" y="28"/>
                  </a:cubicBezTo>
                  <a:cubicBezTo>
                    <a:pt x="59" y="25"/>
                    <a:pt x="64" y="19"/>
                    <a:pt x="69" y="12"/>
                  </a:cubicBezTo>
                  <a:cubicBezTo>
                    <a:pt x="72" y="10"/>
                    <a:pt x="79" y="0"/>
                    <a:pt x="81" y="6"/>
                  </a:cubicBezTo>
                  <a:cubicBezTo>
                    <a:pt x="83" y="10"/>
                    <a:pt x="78" y="16"/>
                    <a:pt x="77" y="20"/>
                  </a:cubicBezTo>
                  <a:cubicBezTo>
                    <a:pt x="75" y="25"/>
                    <a:pt x="75" y="32"/>
                    <a:pt x="77" y="37"/>
                  </a:cubicBezTo>
                  <a:cubicBezTo>
                    <a:pt x="78" y="41"/>
                    <a:pt x="81" y="44"/>
                    <a:pt x="83" y="48"/>
                  </a:cubicBezTo>
                  <a:cubicBezTo>
                    <a:pt x="78" y="47"/>
                    <a:pt x="75" y="41"/>
                    <a:pt x="71" y="38"/>
                  </a:cubicBezTo>
                  <a:cubicBezTo>
                    <a:pt x="67" y="36"/>
                    <a:pt x="63" y="34"/>
                    <a:pt x="59" y="33"/>
                  </a:cubicBezTo>
                  <a:cubicBezTo>
                    <a:pt x="49" y="31"/>
                    <a:pt x="38" y="36"/>
                    <a:pt x="28" y="38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395"/>
            <p:cNvSpPr>
              <a:spLocks/>
            </p:cNvSpPr>
            <p:nvPr/>
          </p:nvSpPr>
          <p:spPr bwMode="auto">
            <a:xfrm>
              <a:off x="1992" y="1371"/>
              <a:ext cx="37" cy="60"/>
            </a:xfrm>
            <a:custGeom>
              <a:avLst/>
              <a:gdLst>
                <a:gd name="T0" fmla="*/ 183 w 15"/>
                <a:gd name="T1" fmla="*/ 50 h 24"/>
                <a:gd name="T2" fmla="*/ 0 w 15"/>
                <a:gd name="T3" fmla="*/ 938 h 24"/>
                <a:gd name="T4" fmla="*/ 553 w 15"/>
                <a:gd name="T5" fmla="*/ 833 h 24"/>
                <a:gd name="T6" fmla="*/ 298 w 1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4">
                  <a:moveTo>
                    <a:pt x="5" y="1"/>
                  </a:moveTo>
                  <a:cubicBezTo>
                    <a:pt x="0" y="5"/>
                    <a:pt x="0" y="18"/>
                    <a:pt x="0" y="24"/>
                  </a:cubicBezTo>
                  <a:cubicBezTo>
                    <a:pt x="5" y="17"/>
                    <a:pt x="9" y="19"/>
                    <a:pt x="15" y="21"/>
                  </a:cubicBezTo>
                  <a:cubicBezTo>
                    <a:pt x="12" y="17"/>
                    <a:pt x="5" y="6"/>
                    <a:pt x="8" y="0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396"/>
            <p:cNvSpPr>
              <a:spLocks/>
            </p:cNvSpPr>
            <p:nvPr/>
          </p:nvSpPr>
          <p:spPr bwMode="auto">
            <a:xfrm>
              <a:off x="1532" y="1428"/>
              <a:ext cx="115" cy="30"/>
            </a:xfrm>
            <a:custGeom>
              <a:avLst/>
              <a:gdLst>
                <a:gd name="T0" fmla="*/ 0 w 46"/>
                <a:gd name="T1" fmla="*/ 83 h 12"/>
                <a:gd name="T2" fmla="*/ 550 w 46"/>
                <a:gd name="T3" fmla="*/ 470 h 12"/>
                <a:gd name="T4" fmla="*/ 1800 w 46"/>
                <a:gd name="T5" fmla="*/ 0 h 12"/>
                <a:gd name="T6" fmla="*/ 313 w 46"/>
                <a:gd name="T7" fmla="*/ 8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2"/>
                  </a:moveTo>
                  <a:cubicBezTo>
                    <a:pt x="6" y="4"/>
                    <a:pt x="10" y="8"/>
                    <a:pt x="14" y="12"/>
                  </a:cubicBezTo>
                  <a:cubicBezTo>
                    <a:pt x="19" y="2"/>
                    <a:pt x="41" y="12"/>
                    <a:pt x="46" y="0"/>
                  </a:cubicBezTo>
                  <a:cubicBezTo>
                    <a:pt x="34" y="5"/>
                    <a:pt x="19" y="0"/>
                    <a:pt x="8" y="2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397"/>
            <p:cNvSpPr>
              <a:spLocks/>
            </p:cNvSpPr>
            <p:nvPr/>
          </p:nvSpPr>
          <p:spPr bwMode="auto">
            <a:xfrm>
              <a:off x="1340" y="1348"/>
              <a:ext cx="85" cy="33"/>
            </a:xfrm>
            <a:custGeom>
              <a:avLst/>
              <a:gdLst>
                <a:gd name="T0" fmla="*/ 0 w 34"/>
                <a:gd name="T1" fmla="*/ 297 h 13"/>
                <a:gd name="T2" fmla="*/ 1333 w 34"/>
                <a:gd name="T3" fmla="*/ 541 h 13"/>
                <a:gd name="T4" fmla="*/ 750 w 34"/>
                <a:gd name="T5" fmla="*/ 51 h 13"/>
                <a:gd name="T6" fmla="*/ 83 w 34"/>
                <a:gd name="T7" fmla="*/ 244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3">
                  <a:moveTo>
                    <a:pt x="0" y="7"/>
                  </a:moveTo>
                  <a:cubicBezTo>
                    <a:pt x="12" y="1"/>
                    <a:pt x="22" y="10"/>
                    <a:pt x="34" y="13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4" y="0"/>
                    <a:pt x="6" y="2"/>
                    <a:pt x="2" y="6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398"/>
            <p:cNvSpPr>
              <a:spLocks/>
            </p:cNvSpPr>
            <p:nvPr/>
          </p:nvSpPr>
          <p:spPr bwMode="auto">
            <a:xfrm>
              <a:off x="2224" y="1271"/>
              <a:ext cx="40" cy="40"/>
            </a:xfrm>
            <a:custGeom>
              <a:avLst/>
              <a:gdLst>
                <a:gd name="T0" fmla="*/ 0 w 16"/>
                <a:gd name="T1" fmla="*/ 83 h 16"/>
                <a:gd name="T2" fmla="*/ 238 w 16"/>
                <a:gd name="T3" fmla="*/ 550 h 16"/>
                <a:gd name="T4" fmla="*/ 625 w 16"/>
                <a:gd name="T5" fmla="*/ 520 h 16"/>
                <a:gd name="T6" fmla="*/ 0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cubicBezTo>
                    <a:pt x="0" y="7"/>
                    <a:pt x="2" y="12"/>
                    <a:pt x="6" y="14"/>
                  </a:cubicBezTo>
                  <a:cubicBezTo>
                    <a:pt x="9" y="15"/>
                    <a:pt x="16" y="16"/>
                    <a:pt x="16" y="13"/>
                  </a:cubicBezTo>
                  <a:cubicBezTo>
                    <a:pt x="8" y="13"/>
                    <a:pt x="10" y="0"/>
                    <a:pt x="0" y="0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399"/>
            <p:cNvSpPr>
              <a:spLocks/>
            </p:cNvSpPr>
            <p:nvPr/>
          </p:nvSpPr>
          <p:spPr bwMode="auto">
            <a:xfrm>
              <a:off x="2294" y="1276"/>
              <a:ext cx="40" cy="22"/>
            </a:xfrm>
            <a:custGeom>
              <a:avLst/>
              <a:gdLst>
                <a:gd name="T0" fmla="*/ 0 w 16"/>
                <a:gd name="T1" fmla="*/ 103 h 9"/>
                <a:gd name="T2" fmla="*/ 313 w 16"/>
                <a:gd name="T3" fmla="*/ 293 h 9"/>
                <a:gd name="T4" fmla="*/ 625 w 16"/>
                <a:gd name="T5" fmla="*/ 0 h 9"/>
                <a:gd name="T6" fmla="*/ 313 w 16"/>
                <a:gd name="T7" fmla="*/ 103 h 9"/>
                <a:gd name="T8" fmla="*/ 0 w 16"/>
                <a:gd name="T9" fmla="*/ 10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5" y="4"/>
                    <a:pt x="1" y="9"/>
                    <a:pt x="8" y="8"/>
                  </a:cubicBezTo>
                  <a:cubicBezTo>
                    <a:pt x="12" y="7"/>
                    <a:pt x="14" y="4"/>
                    <a:pt x="16" y="0"/>
                  </a:cubicBezTo>
                  <a:cubicBezTo>
                    <a:pt x="13" y="1"/>
                    <a:pt x="12" y="3"/>
                    <a:pt x="8" y="3"/>
                  </a:cubicBezTo>
                  <a:cubicBezTo>
                    <a:pt x="5" y="3"/>
                    <a:pt x="2" y="2"/>
                    <a:pt x="0" y="3"/>
                  </a:cubicBezTo>
                </a:path>
              </a:pathLst>
            </a:custGeom>
            <a:solidFill>
              <a:srgbClr val="A2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400"/>
            <p:cNvSpPr>
              <a:spLocks/>
            </p:cNvSpPr>
            <p:nvPr/>
          </p:nvSpPr>
          <p:spPr bwMode="auto">
            <a:xfrm>
              <a:off x="2039" y="986"/>
              <a:ext cx="43" cy="160"/>
            </a:xfrm>
            <a:custGeom>
              <a:avLst/>
              <a:gdLst>
                <a:gd name="T0" fmla="*/ 698 w 17"/>
                <a:gd name="T1" fmla="*/ 0 h 64"/>
                <a:gd name="T2" fmla="*/ 486 w 17"/>
                <a:gd name="T3" fmla="*/ 2500 h 64"/>
                <a:gd name="T4" fmla="*/ 402 w 17"/>
                <a:gd name="T5" fmla="*/ 1458 h 64"/>
                <a:gd name="T6" fmla="*/ 455 w 17"/>
                <a:gd name="T7" fmla="*/ 833 h 64"/>
                <a:gd name="T8" fmla="*/ 698 w 1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4">
                  <a:moveTo>
                    <a:pt x="17" y="0"/>
                  </a:moveTo>
                  <a:cubicBezTo>
                    <a:pt x="3" y="12"/>
                    <a:pt x="0" y="51"/>
                    <a:pt x="12" y="64"/>
                  </a:cubicBezTo>
                  <a:cubicBezTo>
                    <a:pt x="9" y="56"/>
                    <a:pt x="10" y="46"/>
                    <a:pt x="10" y="37"/>
                  </a:cubicBezTo>
                  <a:cubicBezTo>
                    <a:pt x="11" y="32"/>
                    <a:pt x="9" y="29"/>
                    <a:pt x="11" y="21"/>
                  </a:cubicBezTo>
                  <a:cubicBezTo>
                    <a:pt x="12" y="15"/>
                    <a:pt x="13" y="6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401"/>
            <p:cNvSpPr>
              <a:spLocks/>
            </p:cNvSpPr>
            <p:nvPr/>
          </p:nvSpPr>
          <p:spPr bwMode="auto">
            <a:xfrm>
              <a:off x="1852" y="953"/>
              <a:ext cx="122" cy="198"/>
            </a:xfrm>
            <a:custGeom>
              <a:avLst/>
              <a:gdLst>
                <a:gd name="T0" fmla="*/ 229 w 49"/>
                <a:gd name="T1" fmla="*/ 0 h 79"/>
                <a:gd name="T2" fmla="*/ 495 w 49"/>
                <a:gd name="T3" fmla="*/ 1652 h 79"/>
                <a:gd name="T4" fmla="*/ 1003 w 49"/>
                <a:gd name="T5" fmla="*/ 2361 h 79"/>
                <a:gd name="T6" fmla="*/ 1315 w 49"/>
                <a:gd name="T7" fmla="*/ 3115 h 79"/>
                <a:gd name="T8" fmla="*/ 1574 w 49"/>
                <a:gd name="T9" fmla="*/ 2644 h 79"/>
                <a:gd name="T10" fmla="*/ 1852 w 49"/>
                <a:gd name="T11" fmla="*/ 2281 h 79"/>
                <a:gd name="T12" fmla="*/ 1160 w 49"/>
                <a:gd name="T13" fmla="*/ 1734 h 79"/>
                <a:gd name="T14" fmla="*/ 229 w 49"/>
                <a:gd name="T15" fmla="*/ 521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79">
                  <a:moveTo>
                    <a:pt x="6" y="0"/>
                  </a:moveTo>
                  <a:cubicBezTo>
                    <a:pt x="0" y="10"/>
                    <a:pt x="7" y="33"/>
                    <a:pt x="13" y="42"/>
                  </a:cubicBezTo>
                  <a:cubicBezTo>
                    <a:pt x="18" y="48"/>
                    <a:pt x="23" y="53"/>
                    <a:pt x="26" y="60"/>
                  </a:cubicBezTo>
                  <a:cubicBezTo>
                    <a:pt x="29" y="65"/>
                    <a:pt x="30" y="74"/>
                    <a:pt x="34" y="79"/>
                  </a:cubicBezTo>
                  <a:cubicBezTo>
                    <a:pt x="38" y="76"/>
                    <a:pt x="38" y="71"/>
                    <a:pt x="41" y="67"/>
                  </a:cubicBezTo>
                  <a:cubicBezTo>
                    <a:pt x="43" y="64"/>
                    <a:pt x="47" y="62"/>
                    <a:pt x="48" y="58"/>
                  </a:cubicBezTo>
                  <a:cubicBezTo>
                    <a:pt x="49" y="50"/>
                    <a:pt x="35" y="47"/>
                    <a:pt x="30" y="44"/>
                  </a:cubicBezTo>
                  <a:cubicBezTo>
                    <a:pt x="20" y="36"/>
                    <a:pt x="8" y="27"/>
                    <a:pt x="6" y="13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402"/>
            <p:cNvSpPr>
              <a:spLocks/>
            </p:cNvSpPr>
            <p:nvPr/>
          </p:nvSpPr>
          <p:spPr bwMode="auto">
            <a:xfrm>
              <a:off x="1954" y="1081"/>
              <a:ext cx="53" cy="72"/>
            </a:xfrm>
            <a:custGeom>
              <a:avLst/>
              <a:gdLst>
                <a:gd name="T0" fmla="*/ 0 w 21"/>
                <a:gd name="T1" fmla="*/ 0 h 29"/>
                <a:gd name="T2" fmla="*/ 611 w 21"/>
                <a:gd name="T3" fmla="*/ 340 h 29"/>
                <a:gd name="T4" fmla="*/ 527 w 21"/>
                <a:gd name="T5" fmla="*/ 1102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6" y="3"/>
                    <a:pt x="10" y="3"/>
                    <a:pt x="15" y="9"/>
                  </a:cubicBezTo>
                  <a:cubicBezTo>
                    <a:pt x="18" y="14"/>
                    <a:pt x="21" y="25"/>
                    <a:pt x="13" y="29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403"/>
            <p:cNvSpPr>
              <a:spLocks/>
            </p:cNvSpPr>
            <p:nvPr/>
          </p:nvSpPr>
          <p:spPr bwMode="auto">
            <a:xfrm>
              <a:off x="1330" y="851"/>
              <a:ext cx="379" cy="310"/>
            </a:xfrm>
            <a:custGeom>
              <a:avLst/>
              <a:gdLst>
                <a:gd name="T0" fmla="*/ 0 w 152"/>
                <a:gd name="T1" fmla="*/ 4845 h 124"/>
                <a:gd name="T2" fmla="*/ 3443 w 152"/>
                <a:gd name="T3" fmla="*/ 708 h 124"/>
                <a:gd name="T4" fmla="*/ 5875 w 152"/>
                <a:gd name="T5" fmla="*/ 238 h 124"/>
                <a:gd name="T6" fmla="*/ 0 w 152"/>
                <a:gd name="T7" fmla="*/ 4845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124">
                  <a:moveTo>
                    <a:pt x="0" y="124"/>
                  </a:moveTo>
                  <a:cubicBezTo>
                    <a:pt x="11" y="79"/>
                    <a:pt x="36" y="36"/>
                    <a:pt x="89" y="18"/>
                  </a:cubicBezTo>
                  <a:cubicBezTo>
                    <a:pt x="142" y="0"/>
                    <a:pt x="152" y="6"/>
                    <a:pt x="152" y="6"/>
                  </a:cubicBezTo>
                  <a:cubicBezTo>
                    <a:pt x="128" y="11"/>
                    <a:pt x="34" y="25"/>
                    <a:pt x="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404"/>
            <p:cNvSpPr>
              <a:spLocks/>
            </p:cNvSpPr>
            <p:nvPr/>
          </p:nvSpPr>
          <p:spPr bwMode="auto">
            <a:xfrm>
              <a:off x="1115" y="1418"/>
              <a:ext cx="142" cy="233"/>
            </a:xfrm>
            <a:custGeom>
              <a:avLst/>
              <a:gdLst>
                <a:gd name="T0" fmla="*/ 1390 w 57"/>
                <a:gd name="T1" fmla="*/ 0 h 93"/>
                <a:gd name="T2" fmla="*/ 2197 w 57"/>
                <a:gd name="T3" fmla="*/ 3665 h 93"/>
                <a:gd name="T4" fmla="*/ 1390 w 57"/>
                <a:gd name="T5" fmla="*/ 0 h 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93">
                  <a:moveTo>
                    <a:pt x="36" y="0"/>
                  </a:moveTo>
                  <a:cubicBezTo>
                    <a:pt x="29" y="15"/>
                    <a:pt x="0" y="61"/>
                    <a:pt x="57" y="93"/>
                  </a:cubicBezTo>
                  <a:cubicBezTo>
                    <a:pt x="42" y="84"/>
                    <a:pt x="16" y="5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405"/>
            <p:cNvSpPr>
              <a:spLocks/>
            </p:cNvSpPr>
            <p:nvPr/>
          </p:nvSpPr>
          <p:spPr bwMode="auto">
            <a:xfrm>
              <a:off x="1982" y="1273"/>
              <a:ext cx="187" cy="123"/>
            </a:xfrm>
            <a:custGeom>
              <a:avLst/>
              <a:gdLst>
                <a:gd name="T0" fmla="*/ 262 w 75"/>
                <a:gd name="T1" fmla="*/ 1110 h 49"/>
                <a:gd name="T2" fmla="*/ 1503 w 75"/>
                <a:gd name="T3" fmla="*/ 316 h 49"/>
                <a:gd name="T4" fmla="*/ 2202 w 75"/>
                <a:gd name="T5" fmla="*/ 316 h 49"/>
                <a:gd name="T6" fmla="*/ 2897 w 75"/>
                <a:gd name="T7" fmla="*/ 366 h 49"/>
                <a:gd name="T8" fmla="*/ 853 w 75"/>
                <a:gd name="T9" fmla="*/ 238 h 49"/>
                <a:gd name="T10" fmla="*/ 229 w 75"/>
                <a:gd name="T11" fmla="*/ 713 h 49"/>
                <a:gd name="T12" fmla="*/ 0 w 75"/>
                <a:gd name="T13" fmla="*/ 1948 h 49"/>
                <a:gd name="T14" fmla="*/ 105 w 75"/>
                <a:gd name="T15" fmla="*/ 1632 h 49"/>
                <a:gd name="T16" fmla="*/ 386 w 75"/>
                <a:gd name="T17" fmla="*/ 111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49">
                  <a:moveTo>
                    <a:pt x="7" y="28"/>
                  </a:moveTo>
                  <a:cubicBezTo>
                    <a:pt x="14" y="17"/>
                    <a:pt x="26" y="7"/>
                    <a:pt x="39" y="8"/>
                  </a:cubicBezTo>
                  <a:cubicBezTo>
                    <a:pt x="45" y="8"/>
                    <a:pt x="51" y="9"/>
                    <a:pt x="57" y="8"/>
                  </a:cubicBezTo>
                  <a:cubicBezTo>
                    <a:pt x="63" y="8"/>
                    <a:pt x="69" y="10"/>
                    <a:pt x="75" y="9"/>
                  </a:cubicBezTo>
                  <a:cubicBezTo>
                    <a:pt x="58" y="7"/>
                    <a:pt x="40" y="0"/>
                    <a:pt x="22" y="6"/>
                  </a:cubicBezTo>
                  <a:cubicBezTo>
                    <a:pt x="16" y="8"/>
                    <a:pt x="9" y="12"/>
                    <a:pt x="6" y="18"/>
                  </a:cubicBezTo>
                  <a:cubicBezTo>
                    <a:pt x="2" y="27"/>
                    <a:pt x="1" y="39"/>
                    <a:pt x="0" y="49"/>
                  </a:cubicBezTo>
                  <a:cubicBezTo>
                    <a:pt x="1" y="46"/>
                    <a:pt x="2" y="43"/>
                    <a:pt x="3" y="41"/>
                  </a:cubicBezTo>
                  <a:cubicBezTo>
                    <a:pt x="4" y="36"/>
                    <a:pt x="7" y="32"/>
                    <a:pt x="10" y="28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406"/>
            <p:cNvSpPr>
              <a:spLocks/>
            </p:cNvSpPr>
            <p:nvPr/>
          </p:nvSpPr>
          <p:spPr bwMode="auto">
            <a:xfrm>
              <a:off x="1140" y="736"/>
              <a:ext cx="1312" cy="1150"/>
            </a:xfrm>
            <a:custGeom>
              <a:avLst/>
              <a:gdLst>
                <a:gd name="T0" fmla="*/ 3309 w 525"/>
                <a:gd name="T1" fmla="*/ 5083 h 460"/>
                <a:gd name="T2" fmla="*/ 2449 w 525"/>
                <a:gd name="T3" fmla="*/ 8363 h 460"/>
                <a:gd name="T4" fmla="*/ 312 w 525"/>
                <a:gd name="T5" fmla="*/ 12000 h 460"/>
                <a:gd name="T6" fmla="*/ 4871 w 525"/>
                <a:gd name="T7" fmla="*/ 15595 h 460"/>
                <a:gd name="T8" fmla="*/ 13035 w 525"/>
                <a:gd name="T9" fmla="*/ 15988 h 460"/>
                <a:gd name="T10" fmla="*/ 20477 w 525"/>
                <a:gd name="T11" fmla="*/ 17970 h 460"/>
                <a:gd name="T12" fmla="*/ 13452 w 525"/>
                <a:gd name="T13" fmla="*/ 15595 h 460"/>
                <a:gd name="T14" fmla="*/ 5620 w 525"/>
                <a:gd name="T15" fmla="*/ 15000 h 460"/>
                <a:gd name="T16" fmla="*/ 1354 w 525"/>
                <a:gd name="T17" fmla="*/ 12083 h 460"/>
                <a:gd name="T18" fmla="*/ 2841 w 525"/>
                <a:gd name="T19" fmla="*/ 10208 h 460"/>
                <a:gd name="T20" fmla="*/ 4008 w 525"/>
                <a:gd name="T21" fmla="*/ 10083 h 460"/>
                <a:gd name="T22" fmla="*/ 6508 w 525"/>
                <a:gd name="T23" fmla="*/ 10863 h 460"/>
                <a:gd name="T24" fmla="*/ 9206 w 525"/>
                <a:gd name="T25" fmla="*/ 10783 h 460"/>
                <a:gd name="T26" fmla="*/ 11578 w 525"/>
                <a:gd name="T27" fmla="*/ 10708 h 460"/>
                <a:gd name="T28" fmla="*/ 12753 w 525"/>
                <a:gd name="T29" fmla="*/ 11613 h 460"/>
                <a:gd name="T30" fmla="*/ 13920 w 525"/>
                <a:gd name="T31" fmla="*/ 12395 h 460"/>
                <a:gd name="T32" fmla="*/ 14232 w 525"/>
                <a:gd name="T33" fmla="*/ 12783 h 460"/>
                <a:gd name="T34" fmla="*/ 14439 w 525"/>
                <a:gd name="T35" fmla="*/ 12938 h 460"/>
                <a:gd name="T36" fmla="*/ 14390 w 525"/>
                <a:gd name="T37" fmla="*/ 12738 h 460"/>
                <a:gd name="T38" fmla="*/ 14357 w 525"/>
                <a:gd name="T39" fmla="*/ 12345 h 460"/>
                <a:gd name="T40" fmla="*/ 14752 w 525"/>
                <a:gd name="T41" fmla="*/ 12500 h 460"/>
                <a:gd name="T42" fmla="*/ 14982 w 525"/>
                <a:gd name="T43" fmla="*/ 12583 h 460"/>
                <a:gd name="T44" fmla="*/ 15064 w 525"/>
                <a:gd name="T45" fmla="*/ 12658 h 460"/>
                <a:gd name="T46" fmla="*/ 14982 w 525"/>
                <a:gd name="T47" fmla="*/ 12313 h 460"/>
                <a:gd name="T48" fmla="*/ 15064 w 525"/>
                <a:gd name="T49" fmla="*/ 12345 h 460"/>
                <a:gd name="T50" fmla="*/ 15169 w 525"/>
                <a:gd name="T51" fmla="*/ 12395 h 460"/>
                <a:gd name="T52" fmla="*/ 15094 w 525"/>
                <a:gd name="T53" fmla="*/ 12158 h 460"/>
                <a:gd name="T54" fmla="*/ 14982 w 525"/>
                <a:gd name="T55" fmla="*/ 11875 h 460"/>
                <a:gd name="T56" fmla="*/ 14669 w 525"/>
                <a:gd name="T57" fmla="*/ 11770 h 460"/>
                <a:gd name="T58" fmla="*/ 14594 w 525"/>
                <a:gd name="T59" fmla="*/ 11645 h 460"/>
                <a:gd name="T60" fmla="*/ 14045 w 525"/>
                <a:gd name="T61" fmla="*/ 11613 h 460"/>
                <a:gd name="T62" fmla="*/ 13420 w 525"/>
                <a:gd name="T63" fmla="*/ 11020 h 460"/>
                <a:gd name="T64" fmla="*/ 13532 w 525"/>
                <a:gd name="T65" fmla="*/ 10750 h 460"/>
                <a:gd name="T66" fmla="*/ 13970 w 525"/>
                <a:gd name="T67" fmla="*/ 10988 h 460"/>
                <a:gd name="T68" fmla="*/ 14282 w 525"/>
                <a:gd name="T69" fmla="*/ 11300 h 460"/>
                <a:gd name="T70" fmla="*/ 14390 w 525"/>
                <a:gd name="T71" fmla="*/ 11408 h 460"/>
                <a:gd name="T72" fmla="*/ 14390 w 525"/>
                <a:gd name="T73" fmla="*/ 11175 h 460"/>
                <a:gd name="T74" fmla="*/ 14594 w 525"/>
                <a:gd name="T75" fmla="*/ 11175 h 460"/>
                <a:gd name="T76" fmla="*/ 14827 w 525"/>
                <a:gd name="T77" fmla="*/ 11300 h 460"/>
                <a:gd name="T78" fmla="*/ 14907 w 525"/>
                <a:gd name="T79" fmla="*/ 11408 h 460"/>
                <a:gd name="T80" fmla="*/ 14752 w 525"/>
                <a:gd name="T81" fmla="*/ 10863 h 460"/>
                <a:gd name="T82" fmla="*/ 14982 w 525"/>
                <a:gd name="T83" fmla="*/ 10938 h 460"/>
                <a:gd name="T84" fmla="*/ 14669 w 525"/>
                <a:gd name="T85" fmla="*/ 10438 h 460"/>
                <a:gd name="T86" fmla="*/ 14202 w 525"/>
                <a:gd name="T87" fmla="*/ 10283 h 460"/>
                <a:gd name="T88" fmla="*/ 13765 w 525"/>
                <a:gd name="T89" fmla="*/ 10083 h 460"/>
                <a:gd name="T90" fmla="*/ 13532 w 525"/>
                <a:gd name="T91" fmla="*/ 9770 h 460"/>
                <a:gd name="T92" fmla="*/ 13607 w 525"/>
                <a:gd name="T93" fmla="*/ 9533 h 460"/>
                <a:gd name="T94" fmla="*/ 13532 w 525"/>
                <a:gd name="T95" fmla="*/ 9613 h 460"/>
                <a:gd name="T96" fmla="*/ 15014 w 525"/>
                <a:gd name="T97" fmla="*/ 8833 h 460"/>
                <a:gd name="T98" fmla="*/ 15719 w 525"/>
                <a:gd name="T99" fmla="*/ 8833 h 460"/>
                <a:gd name="T100" fmla="*/ 17044 w 525"/>
                <a:gd name="T101" fmla="*/ 9270 h 460"/>
                <a:gd name="T102" fmla="*/ 18136 w 525"/>
                <a:gd name="T103" fmla="*/ 9063 h 460"/>
                <a:gd name="T104" fmla="*/ 18805 w 525"/>
                <a:gd name="T105" fmla="*/ 8645 h 460"/>
                <a:gd name="T106" fmla="*/ 18418 w 525"/>
                <a:gd name="T107" fmla="*/ 7395 h 460"/>
                <a:gd name="T108" fmla="*/ 17823 w 525"/>
                <a:gd name="T109" fmla="*/ 6145 h 460"/>
                <a:gd name="T110" fmla="*/ 17398 w 525"/>
                <a:gd name="T111" fmla="*/ 5158 h 460"/>
                <a:gd name="T112" fmla="*/ 16699 w 525"/>
                <a:gd name="T113" fmla="*/ 4188 h 460"/>
                <a:gd name="T114" fmla="*/ 15951 w 525"/>
                <a:gd name="T115" fmla="*/ 3050 h 460"/>
                <a:gd name="T116" fmla="*/ 15094 w 525"/>
                <a:gd name="T117" fmla="*/ 1063 h 460"/>
                <a:gd name="T118" fmla="*/ 14077 w 525"/>
                <a:gd name="T119" fmla="*/ 1220 h 460"/>
                <a:gd name="T120" fmla="*/ 14232 w 525"/>
                <a:gd name="T121" fmla="*/ 2345 h 460"/>
                <a:gd name="T122" fmla="*/ 13657 w 525"/>
                <a:gd name="T123" fmla="*/ 2863 h 460"/>
                <a:gd name="T124" fmla="*/ 3309 w 525"/>
                <a:gd name="T125" fmla="*/ 5083 h 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5" h="460">
                  <a:moveTo>
                    <a:pt x="85" y="130"/>
                  </a:moveTo>
                  <a:cubicBezTo>
                    <a:pt x="63" y="183"/>
                    <a:pt x="69" y="196"/>
                    <a:pt x="63" y="214"/>
                  </a:cubicBezTo>
                  <a:cubicBezTo>
                    <a:pt x="56" y="231"/>
                    <a:pt x="19" y="255"/>
                    <a:pt x="8" y="307"/>
                  </a:cubicBezTo>
                  <a:cubicBezTo>
                    <a:pt x="0" y="341"/>
                    <a:pt x="24" y="378"/>
                    <a:pt x="125" y="399"/>
                  </a:cubicBezTo>
                  <a:cubicBezTo>
                    <a:pt x="227" y="420"/>
                    <a:pt x="284" y="407"/>
                    <a:pt x="334" y="409"/>
                  </a:cubicBezTo>
                  <a:cubicBezTo>
                    <a:pt x="385" y="411"/>
                    <a:pt x="490" y="410"/>
                    <a:pt x="525" y="460"/>
                  </a:cubicBezTo>
                  <a:cubicBezTo>
                    <a:pt x="490" y="410"/>
                    <a:pt x="396" y="401"/>
                    <a:pt x="345" y="399"/>
                  </a:cubicBezTo>
                  <a:cubicBezTo>
                    <a:pt x="295" y="396"/>
                    <a:pt x="246" y="405"/>
                    <a:pt x="144" y="384"/>
                  </a:cubicBezTo>
                  <a:cubicBezTo>
                    <a:pt x="60" y="363"/>
                    <a:pt x="28" y="343"/>
                    <a:pt x="35" y="309"/>
                  </a:cubicBezTo>
                  <a:cubicBezTo>
                    <a:pt x="40" y="287"/>
                    <a:pt x="68" y="264"/>
                    <a:pt x="73" y="261"/>
                  </a:cubicBezTo>
                  <a:cubicBezTo>
                    <a:pt x="82" y="254"/>
                    <a:pt x="92" y="253"/>
                    <a:pt x="103" y="258"/>
                  </a:cubicBezTo>
                  <a:cubicBezTo>
                    <a:pt x="121" y="267"/>
                    <a:pt x="156" y="278"/>
                    <a:pt x="167" y="278"/>
                  </a:cubicBezTo>
                  <a:cubicBezTo>
                    <a:pt x="179" y="278"/>
                    <a:pt x="214" y="280"/>
                    <a:pt x="236" y="276"/>
                  </a:cubicBezTo>
                  <a:cubicBezTo>
                    <a:pt x="259" y="271"/>
                    <a:pt x="277" y="258"/>
                    <a:pt x="297" y="274"/>
                  </a:cubicBezTo>
                  <a:cubicBezTo>
                    <a:pt x="305" y="281"/>
                    <a:pt x="318" y="291"/>
                    <a:pt x="327" y="297"/>
                  </a:cubicBezTo>
                  <a:cubicBezTo>
                    <a:pt x="335" y="303"/>
                    <a:pt x="354" y="313"/>
                    <a:pt x="357" y="317"/>
                  </a:cubicBezTo>
                  <a:cubicBezTo>
                    <a:pt x="359" y="321"/>
                    <a:pt x="364" y="325"/>
                    <a:pt x="365" y="327"/>
                  </a:cubicBezTo>
                  <a:cubicBezTo>
                    <a:pt x="367" y="328"/>
                    <a:pt x="367" y="331"/>
                    <a:pt x="370" y="331"/>
                  </a:cubicBezTo>
                  <a:cubicBezTo>
                    <a:pt x="372" y="330"/>
                    <a:pt x="369" y="328"/>
                    <a:pt x="369" y="326"/>
                  </a:cubicBezTo>
                  <a:cubicBezTo>
                    <a:pt x="369" y="324"/>
                    <a:pt x="370" y="319"/>
                    <a:pt x="368" y="316"/>
                  </a:cubicBezTo>
                  <a:cubicBezTo>
                    <a:pt x="370" y="317"/>
                    <a:pt x="375" y="320"/>
                    <a:pt x="378" y="320"/>
                  </a:cubicBezTo>
                  <a:cubicBezTo>
                    <a:pt x="381" y="321"/>
                    <a:pt x="382" y="321"/>
                    <a:pt x="384" y="322"/>
                  </a:cubicBezTo>
                  <a:cubicBezTo>
                    <a:pt x="385" y="323"/>
                    <a:pt x="385" y="325"/>
                    <a:pt x="386" y="324"/>
                  </a:cubicBezTo>
                  <a:cubicBezTo>
                    <a:pt x="388" y="322"/>
                    <a:pt x="387" y="320"/>
                    <a:pt x="384" y="315"/>
                  </a:cubicBezTo>
                  <a:cubicBezTo>
                    <a:pt x="384" y="315"/>
                    <a:pt x="385" y="315"/>
                    <a:pt x="386" y="316"/>
                  </a:cubicBezTo>
                  <a:cubicBezTo>
                    <a:pt x="387" y="318"/>
                    <a:pt x="389" y="317"/>
                    <a:pt x="389" y="317"/>
                  </a:cubicBezTo>
                  <a:cubicBezTo>
                    <a:pt x="389" y="317"/>
                    <a:pt x="388" y="314"/>
                    <a:pt x="387" y="311"/>
                  </a:cubicBezTo>
                  <a:cubicBezTo>
                    <a:pt x="386" y="308"/>
                    <a:pt x="385" y="306"/>
                    <a:pt x="384" y="304"/>
                  </a:cubicBezTo>
                  <a:cubicBezTo>
                    <a:pt x="382" y="302"/>
                    <a:pt x="376" y="301"/>
                    <a:pt x="376" y="301"/>
                  </a:cubicBezTo>
                  <a:cubicBezTo>
                    <a:pt x="376" y="301"/>
                    <a:pt x="375" y="300"/>
                    <a:pt x="374" y="298"/>
                  </a:cubicBezTo>
                  <a:cubicBezTo>
                    <a:pt x="372" y="297"/>
                    <a:pt x="361" y="298"/>
                    <a:pt x="360" y="297"/>
                  </a:cubicBezTo>
                  <a:cubicBezTo>
                    <a:pt x="359" y="297"/>
                    <a:pt x="345" y="285"/>
                    <a:pt x="344" y="282"/>
                  </a:cubicBezTo>
                  <a:cubicBezTo>
                    <a:pt x="342" y="280"/>
                    <a:pt x="345" y="274"/>
                    <a:pt x="347" y="275"/>
                  </a:cubicBezTo>
                  <a:cubicBezTo>
                    <a:pt x="349" y="276"/>
                    <a:pt x="355" y="277"/>
                    <a:pt x="358" y="281"/>
                  </a:cubicBezTo>
                  <a:cubicBezTo>
                    <a:pt x="360" y="283"/>
                    <a:pt x="364" y="287"/>
                    <a:pt x="366" y="289"/>
                  </a:cubicBezTo>
                  <a:cubicBezTo>
                    <a:pt x="369" y="291"/>
                    <a:pt x="367" y="292"/>
                    <a:pt x="369" y="292"/>
                  </a:cubicBezTo>
                  <a:cubicBezTo>
                    <a:pt x="370" y="291"/>
                    <a:pt x="371" y="289"/>
                    <a:pt x="369" y="286"/>
                  </a:cubicBezTo>
                  <a:cubicBezTo>
                    <a:pt x="369" y="286"/>
                    <a:pt x="371" y="286"/>
                    <a:pt x="374" y="286"/>
                  </a:cubicBezTo>
                  <a:cubicBezTo>
                    <a:pt x="376" y="287"/>
                    <a:pt x="379" y="287"/>
                    <a:pt x="380" y="289"/>
                  </a:cubicBezTo>
                  <a:cubicBezTo>
                    <a:pt x="381" y="291"/>
                    <a:pt x="381" y="293"/>
                    <a:pt x="382" y="292"/>
                  </a:cubicBezTo>
                  <a:cubicBezTo>
                    <a:pt x="383" y="290"/>
                    <a:pt x="383" y="285"/>
                    <a:pt x="378" y="278"/>
                  </a:cubicBezTo>
                  <a:cubicBezTo>
                    <a:pt x="378" y="278"/>
                    <a:pt x="382" y="278"/>
                    <a:pt x="384" y="280"/>
                  </a:cubicBezTo>
                  <a:cubicBezTo>
                    <a:pt x="385" y="278"/>
                    <a:pt x="380" y="270"/>
                    <a:pt x="376" y="267"/>
                  </a:cubicBezTo>
                  <a:cubicBezTo>
                    <a:pt x="373" y="265"/>
                    <a:pt x="366" y="264"/>
                    <a:pt x="364" y="263"/>
                  </a:cubicBezTo>
                  <a:cubicBezTo>
                    <a:pt x="361" y="261"/>
                    <a:pt x="358" y="259"/>
                    <a:pt x="353" y="258"/>
                  </a:cubicBezTo>
                  <a:cubicBezTo>
                    <a:pt x="348" y="256"/>
                    <a:pt x="350" y="256"/>
                    <a:pt x="347" y="250"/>
                  </a:cubicBezTo>
                  <a:cubicBezTo>
                    <a:pt x="347" y="248"/>
                    <a:pt x="347" y="246"/>
                    <a:pt x="349" y="244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350" y="239"/>
                    <a:pt x="362" y="225"/>
                    <a:pt x="385" y="226"/>
                  </a:cubicBezTo>
                  <a:cubicBezTo>
                    <a:pt x="385" y="226"/>
                    <a:pt x="391" y="228"/>
                    <a:pt x="403" y="226"/>
                  </a:cubicBezTo>
                  <a:cubicBezTo>
                    <a:pt x="416" y="224"/>
                    <a:pt x="430" y="234"/>
                    <a:pt x="437" y="237"/>
                  </a:cubicBezTo>
                  <a:cubicBezTo>
                    <a:pt x="445" y="240"/>
                    <a:pt x="459" y="233"/>
                    <a:pt x="465" y="232"/>
                  </a:cubicBezTo>
                  <a:cubicBezTo>
                    <a:pt x="470" y="230"/>
                    <a:pt x="478" y="228"/>
                    <a:pt x="482" y="221"/>
                  </a:cubicBezTo>
                  <a:cubicBezTo>
                    <a:pt x="487" y="213"/>
                    <a:pt x="478" y="202"/>
                    <a:pt x="472" y="189"/>
                  </a:cubicBezTo>
                  <a:cubicBezTo>
                    <a:pt x="467" y="176"/>
                    <a:pt x="459" y="166"/>
                    <a:pt x="457" y="157"/>
                  </a:cubicBezTo>
                  <a:cubicBezTo>
                    <a:pt x="458" y="135"/>
                    <a:pt x="446" y="132"/>
                    <a:pt x="446" y="132"/>
                  </a:cubicBezTo>
                  <a:cubicBezTo>
                    <a:pt x="446" y="132"/>
                    <a:pt x="434" y="121"/>
                    <a:pt x="428" y="107"/>
                  </a:cubicBezTo>
                  <a:cubicBezTo>
                    <a:pt x="421" y="93"/>
                    <a:pt x="417" y="88"/>
                    <a:pt x="409" y="78"/>
                  </a:cubicBezTo>
                  <a:cubicBezTo>
                    <a:pt x="409" y="78"/>
                    <a:pt x="411" y="47"/>
                    <a:pt x="387" y="27"/>
                  </a:cubicBezTo>
                  <a:cubicBezTo>
                    <a:pt x="363" y="7"/>
                    <a:pt x="357" y="16"/>
                    <a:pt x="361" y="31"/>
                  </a:cubicBezTo>
                  <a:cubicBezTo>
                    <a:pt x="364" y="47"/>
                    <a:pt x="365" y="60"/>
                    <a:pt x="365" y="60"/>
                  </a:cubicBezTo>
                  <a:cubicBezTo>
                    <a:pt x="365" y="60"/>
                    <a:pt x="361" y="79"/>
                    <a:pt x="350" y="73"/>
                  </a:cubicBezTo>
                  <a:cubicBezTo>
                    <a:pt x="184" y="0"/>
                    <a:pt x="102" y="86"/>
                    <a:pt x="85" y="13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407"/>
            <p:cNvSpPr>
              <a:spLocks/>
            </p:cNvSpPr>
            <p:nvPr/>
          </p:nvSpPr>
          <p:spPr bwMode="auto">
            <a:xfrm>
              <a:off x="1819" y="843"/>
              <a:ext cx="235" cy="273"/>
            </a:xfrm>
            <a:custGeom>
              <a:avLst/>
              <a:gdLst>
                <a:gd name="T0" fmla="*/ 3675 w 94"/>
                <a:gd name="T1" fmla="*/ 2121 h 109"/>
                <a:gd name="T2" fmla="*/ 1145 w 94"/>
                <a:gd name="T3" fmla="*/ 942 h 109"/>
                <a:gd name="T4" fmla="*/ 1925 w 94"/>
                <a:gd name="T5" fmla="*/ 3582 h 109"/>
                <a:gd name="T6" fmla="*/ 2938 w 94"/>
                <a:gd name="T7" fmla="*/ 429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408"/>
            <p:cNvSpPr>
              <a:spLocks/>
            </p:cNvSpPr>
            <p:nvPr/>
          </p:nvSpPr>
          <p:spPr bwMode="auto">
            <a:xfrm>
              <a:off x="1819" y="843"/>
              <a:ext cx="235" cy="273"/>
            </a:xfrm>
            <a:custGeom>
              <a:avLst/>
              <a:gdLst>
                <a:gd name="T0" fmla="*/ 3675 w 94"/>
                <a:gd name="T1" fmla="*/ 2121 h 109"/>
                <a:gd name="T2" fmla="*/ 1145 w 94"/>
                <a:gd name="T3" fmla="*/ 942 h 109"/>
                <a:gd name="T4" fmla="*/ 1925 w 94"/>
                <a:gd name="T5" fmla="*/ 3582 h 109"/>
                <a:gd name="T6" fmla="*/ 2938 w 94"/>
                <a:gd name="T7" fmla="*/ 429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09">
                  <a:moveTo>
                    <a:pt x="94" y="54"/>
                  </a:moveTo>
                  <a:cubicBezTo>
                    <a:pt x="88" y="34"/>
                    <a:pt x="57" y="0"/>
                    <a:pt x="29" y="24"/>
                  </a:cubicBezTo>
                  <a:cubicBezTo>
                    <a:pt x="0" y="48"/>
                    <a:pt x="38" y="87"/>
                    <a:pt x="49" y="91"/>
                  </a:cubicBezTo>
                  <a:cubicBezTo>
                    <a:pt x="60" y="96"/>
                    <a:pt x="72" y="101"/>
                    <a:pt x="75" y="10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409"/>
            <p:cNvSpPr>
              <a:spLocks/>
            </p:cNvSpPr>
            <p:nvPr/>
          </p:nvSpPr>
          <p:spPr bwMode="auto">
            <a:xfrm>
              <a:off x="2184" y="1296"/>
              <a:ext cx="65" cy="145"/>
            </a:xfrm>
            <a:custGeom>
              <a:avLst/>
              <a:gdLst>
                <a:gd name="T0" fmla="*/ 1020 w 26"/>
                <a:gd name="T1" fmla="*/ 0 h 58"/>
                <a:gd name="T2" fmla="*/ 238 w 26"/>
                <a:gd name="T3" fmla="*/ 227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8">
                  <a:moveTo>
                    <a:pt x="26" y="0"/>
                  </a:moveTo>
                  <a:cubicBezTo>
                    <a:pt x="19" y="8"/>
                    <a:pt x="0" y="39"/>
                    <a:pt x="6" y="5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410"/>
            <p:cNvSpPr>
              <a:spLocks/>
            </p:cNvSpPr>
            <p:nvPr/>
          </p:nvSpPr>
          <p:spPr bwMode="auto">
            <a:xfrm>
              <a:off x="2167" y="1293"/>
              <a:ext cx="75" cy="133"/>
            </a:xfrm>
            <a:custGeom>
              <a:avLst/>
              <a:gdLst>
                <a:gd name="T0" fmla="*/ 1175 w 30"/>
                <a:gd name="T1" fmla="*/ 0 h 53"/>
                <a:gd name="T2" fmla="*/ 0 w 30"/>
                <a:gd name="T3" fmla="*/ 210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4" y="5"/>
                    <a:pt x="1" y="44"/>
                    <a:pt x="0" y="5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411"/>
            <p:cNvSpPr>
              <a:spLocks/>
            </p:cNvSpPr>
            <p:nvPr/>
          </p:nvSpPr>
          <p:spPr bwMode="auto">
            <a:xfrm>
              <a:off x="2139" y="1288"/>
              <a:ext cx="98" cy="108"/>
            </a:xfrm>
            <a:custGeom>
              <a:avLst/>
              <a:gdLst>
                <a:gd name="T0" fmla="*/ 1553 w 39"/>
                <a:gd name="T1" fmla="*/ 0 h 43"/>
                <a:gd name="T2" fmla="*/ 0 w 39"/>
                <a:gd name="T3" fmla="*/ 1710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39" y="0"/>
                  </a:moveTo>
                  <a:cubicBezTo>
                    <a:pt x="29" y="7"/>
                    <a:pt x="5" y="37"/>
                    <a:pt x="0" y="4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412"/>
            <p:cNvSpPr>
              <a:spLocks/>
            </p:cNvSpPr>
            <p:nvPr/>
          </p:nvSpPr>
          <p:spPr bwMode="auto">
            <a:xfrm>
              <a:off x="2332" y="1213"/>
              <a:ext cx="42" cy="18"/>
            </a:xfrm>
            <a:custGeom>
              <a:avLst/>
              <a:gdLst>
                <a:gd name="T0" fmla="*/ 635 w 17"/>
                <a:gd name="T1" fmla="*/ 0 h 7"/>
                <a:gd name="T2" fmla="*/ 0 w 17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17" y="0"/>
                  </a:moveTo>
                  <a:cubicBezTo>
                    <a:pt x="12" y="2"/>
                    <a:pt x="1" y="6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413"/>
            <p:cNvSpPr>
              <a:spLocks/>
            </p:cNvSpPr>
            <p:nvPr/>
          </p:nvSpPr>
          <p:spPr bwMode="auto">
            <a:xfrm>
              <a:off x="2332" y="1203"/>
              <a:ext cx="22" cy="20"/>
            </a:xfrm>
            <a:custGeom>
              <a:avLst/>
              <a:gdLst>
                <a:gd name="T0" fmla="*/ 323 w 9"/>
                <a:gd name="T1" fmla="*/ 0 h 8"/>
                <a:gd name="T2" fmla="*/ 0 w 9"/>
                <a:gd name="T3" fmla="*/ 3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1"/>
                    <a:pt x="1" y="7"/>
                    <a:pt x="0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414"/>
            <p:cNvSpPr>
              <a:spLocks/>
            </p:cNvSpPr>
            <p:nvPr/>
          </p:nvSpPr>
          <p:spPr bwMode="auto">
            <a:xfrm>
              <a:off x="2327" y="1171"/>
              <a:ext cx="32" cy="47"/>
            </a:xfrm>
            <a:custGeom>
              <a:avLst/>
              <a:gdLst>
                <a:gd name="T0" fmla="*/ 478 w 13"/>
                <a:gd name="T1" fmla="*/ 0 h 19"/>
                <a:gd name="T2" fmla="*/ 0 w 13"/>
                <a:gd name="T3" fmla="*/ 71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8" y="3"/>
                    <a:pt x="1" y="15"/>
                    <a:pt x="0" y="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415"/>
            <p:cNvSpPr>
              <a:spLocks/>
            </p:cNvSpPr>
            <p:nvPr/>
          </p:nvSpPr>
          <p:spPr bwMode="auto">
            <a:xfrm>
              <a:off x="2219" y="1303"/>
              <a:ext cx="35" cy="130"/>
            </a:xfrm>
            <a:custGeom>
              <a:avLst/>
              <a:gdLst>
                <a:gd name="T0" fmla="*/ 550 w 14"/>
                <a:gd name="T1" fmla="*/ 0 h 52"/>
                <a:gd name="T2" fmla="*/ 83 w 14"/>
                <a:gd name="T3" fmla="*/ 2033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10" y="5"/>
                    <a:pt x="0" y="36"/>
                    <a:pt x="2" y="5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416"/>
            <p:cNvSpPr>
              <a:spLocks/>
            </p:cNvSpPr>
            <p:nvPr/>
          </p:nvSpPr>
          <p:spPr bwMode="auto">
            <a:xfrm>
              <a:off x="2109" y="1281"/>
              <a:ext cx="128" cy="72"/>
            </a:xfrm>
            <a:custGeom>
              <a:avLst/>
              <a:gdLst>
                <a:gd name="T0" fmla="*/ 2023 w 51"/>
                <a:gd name="T1" fmla="*/ 0 h 29"/>
                <a:gd name="T2" fmla="*/ 0 w 51"/>
                <a:gd name="T3" fmla="*/ 110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7" y="2"/>
                    <a:pt x="14" y="24"/>
                    <a:pt x="0" y="2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417"/>
            <p:cNvSpPr>
              <a:spLocks/>
            </p:cNvSpPr>
            <p:nvPr/>
          </p:nvSpPr>
          <p:spPr bwMode="auto">
            <a:xfrm>
              <a:off x="2334" y="1228"/>
              <a:ext cx="28" cy="8"/>
            </a:xfrm>
            <a:custGeom>
              <a:avLst/>
              <a:gdLst>
                <a:gd name="T0" fmla="*/ 0 w 11"/>
                <a:gd name="T1" fmla="*/ 93 h 3"/>
                <a:gd name="T2" fmla="*/ 461 w 1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3" y="1"/>
                    <a:pt x="6" y="0"/>
                    <a:pt x="11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418"/>
            <p:cNvSpPr>
              <a:spLocks/>
            </p:cNvSpPr>
            <p:nvPr/>
          </p:nvSpPr>
          <p:spPr bwMode="auto">
            <a:xfrm>
              <a:off x="2142" y="1128"/>
              <a:ext cx="67" cy="65"/>
            </a:xfrm>
            <a:custGeom>
              <a:avLst/>
              <a:gdLst>
                <a:gd name="T0" fmla="*/ 948 w 27"/>
                <a:gd name="T1" fmla="*/ 863 h 26"/>
                <a:gd name="T2" fmla="*/ 640 w 27"/>
                <a:gd name="T3" fmla="*/ 238 h 26"/>
                <a:gd name="T4" fmla="*/ 30 w 27"/>
                <a:gd name="T5" fmla="*/ 395 h 26"/>
                <a:gd name="T6" fmla="*/ 337 w 27"/>
                <a:gd name="T7" fmla="*/ 938 h 26"/>
                <a:gd name="T8" fmla="*/ 836 w 27"/>
                <a:gd name="T9" fmla="*/ 863 h 26"/>
                <a:gd name="T10" fmla="*/ 948 w 27"/>
                <a:gd name="T11" fmla="*/ 86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6">
                  <a:moveTo>
                    <a:pt x="25" y="22"/>
                  </a:moveTo>
                  <a:cubicBezTo>
                    <a:pt x="23" y="20"/>
                    <a:pt x="27" y="11"/>
                    <a:pt x="17" y="6"/>
                  </a:cubicBezTo>
                  <a:cubicBezTo>
                    <a:pt x="8" y="0"/>
                    <a:pt x="1" y="10"/>
                    <a:pt x="1" y="10"/>
                  </a:cubicBezTo>
                  <a:cubicBezTo>
                    <a:pt x="0" y="17"/>
                    <a:pt x="4" y="22"/>
                    <a:pt x="9" y="24"/>
                  </a:cubicBezTo>
                  <a:cubicBezTo>
                    <a:pt x="13" y="26"/>
                    <a:pt x="22" y="22"/>
                    <a:pt x="22" y="22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419"/>
            <p:cNvSpPr>
              <a:spLocks/>
            </p:cNvSpPr>
            <p:nvPr/>
          </p:nvSpPr>
          <p:spPr bwMode="auto">
            <a:xfrm>
              <a:off x="2147" y="1138"/>
              <a:ext cx="55" cy="53"/>
            </a:xfrm>
            <a:custGeom>
              <a:avLst/>
              <a:gdLst>
                <a:gd name="T0" fmla="*/ 125 w 22"/>
                <a:gd name="T1" fmla="*/ 209 h 21"/>
                <a:gd name="T2" fmla="*/ 625 w 22"/>
                <a:gd name="T3" fmla="*/ 126 h 21"/>
                <a:gd name="T4" fmla="*/ 708 w 22"/>
                <a:gd name="T5" fmla="*/ 644 h 21"/>
                <a:gd name="T6" fmla="*/ 208 w 22"/>
                <a:gd name="T7" fmla="*/ 727 h 21"/>
                <a:gd name="T8" fmla="*/ 125 w 22"/>
                <a:gd name="T9" fmla="*/ 20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6" y="0"/>
                    <a:pt x="12" y="0"/>
                    <a:pt x="16" y="3"/>
                  </a:cubicBezTo>
                  <a:cubicBezTo>
                    <a:pt x="21" y="6"/>
                    <a:pt x="22" y="12"/>
                    <a:pt x="18" y="16"/>
                  </a:cubicBez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420"/>
            <p:cNvSpPr>
              <a:spLocks/>
            </p:cNvSpPr>
            <p:nvPr/>
          </p:nvSpPr>
          <p:spPr bwMode="auto">
            <a:xfrm>
              <a:off x="2162" y="1153"/>
              <a:ext cx="22" cy="23"/>
            </a:xfrm>
            <a:custGeom>
              <a:avLst/>
              <a:gdLst>
                <a:gd name="T0" fmla="*/ 71 w 9"/>
                <a:gd name="T1" fmla="*/ 84 h 9"/>
                <a:gd name="T2" fmla="*/ 252 w 9"/>
                <a:gd name="T3" fmla="*/ 51 h 9"/>
                <a:gd name="T4" fmla="*/ 293 w 9"/>
                <a:gd name="T5" fmla="*/ 302 h 9"/>
                <a:gd name="T6" fmla="*/ 103 w 9"/>
                <a:gd name="T7" fmla="*/ 302 h 9"/>
                <a:gd name="T8" fmla="*/ 71 w 9"/>
                <a:gd name="T9" fmla="*/ 8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8" y="7"/>
                  </a:cubicBezTo>
                  <a:cubicBezTo>
                    <a:pt x="7" y="8"/>
                    <a:pt x="4" y="9"/>
                    <a:pt x="3" y="7"/>
                  </a:cubicBezTo>
                  <a:cubicBezTo>
                    <a:pt x="1" y="6"/>
                    <a:pt x="0" y="4"/>
                    <a:pt x="2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421"/>
            <p:cNvSpPr>
              <a:spLocks/>
            </p:cNvSpPr>
            <p:nvPr/>
          </p:nvSpPr>
          <p:spPr bwMode="auto">
            <a:xfrm>
              <a:off x="1607" y="1433"/>
              <a:ext cx="80" cy="38"/>
            </a:xfrm>
            <a:custGeom>
              <a:avLst/>
              <a:gdLst>
                <a:gd name="T0" fmla="*/ 1250 w 32"/>
                <a:gd name="T1" fmla="*/ 616 h 15"/>
                <a:gd name="T2" fmla="*/ 708 w 32"/>
                <a:gd name="T3" fmla="*/ 243 h 15"/>
                <a:gd name="T4" fmla="*/ 0 w 32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7" y="10"/>
                    <a:pt x="23" y="7"/>
                    <a:pt x="18" y="6"/>
                  </a:cubicBezTo>
                  <a:cubicBezTo>
                    <a:pt x="14" y="5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422"/>
            <p:cNvSpPr>
              <a:spLocks/>
            </p:cNvSpPr>
            <p:nvPr/>
          </p:nvSpPr>
          <p:spPr bwMode="auto">
            <a:xfrm>
              <a:off x="1584" y="1438"/>
              <a:ext cx="70" cy="38"/>
            </a:xfrm>
            <a:custGeom>
              <a:avLst/>
              <a:gdLst>
                <a:gd name="T0" fmla="*/ 1095 w 28"/>
                <a:gd name="T1" fmla="*/ 616 h 15"/>
                <a:gd name="T2" fmla="*/ 863 w 28"/>
                <a:gd name="T3" fmla="*/ 296 h 15"/>
                <a:gd name="T4" fmla="*/ 0 w 2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">
                  <a:moveTo>
                    <a:pt x="28" y="15"/>
                  </a:moveTo>
                  <a:cubicBezTo>
                    <a:pt x="26" y="12"/>
                    <a:pt x="24" y="8"/>
                    <a:pt x="22" y="7"/>
                  </a:cubicBezTo>
                  <a:cubicBezTo>
                    <a:pt x="20" y="6"/>
                    <a:pt x="2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423"/>
            <p:cNvSpPr>
              <a:spLocks/>
            </p:cNvSpPr>
            <p:nvPr/>
          </p:nvSpPr>
          <p:spPr bwMode="auto">
            <a:xfrm>
              <a:off x="1569" y="1438"/>
              <a:ext cx="8" cy="18"/>
            </a:xfrm>
            <a:custGeom>
              <a:avLst/>
              <a:gdLst>
                <a:gd name="T0" fmla="*/ 149 w 3"/>
                <a:gd name="T1" fmla="*/ 303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4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424"/>
            <p:cNvSpPr>
              <a:spLocks/>
            </p:cNvSpPr>
            <p:nvPr/>
          </p:nvSpPr>
          <p:spPr bwMode="auto">
            <a:xfrm>
              <a:off x="1470" y="1408"/>
              <a:ext cx="237" cy="103"/>
            </a:xfrm>
            <a:custGeom>
              <a:avLst/>
              <a:gdLst>
                <a:gd name="T0" fmla="*/ 0 w 95"/>
                <a:gd name="T1" fmla="*/ 0 h 41"/>
                <a:gd name="T2" fmla="*/ 187 w 95"/>
                <a:gd name="T3" fmla="*/ 158 h 41"/>
                <a:gd name="T4" fmla="*/ 1165 w 95"/>
                <a:gd name="T5" fmla="*/ 555 h 41"/>
                <a:gd name="T6" fmla="*/ 1549 w 95"/>
                <a:gd name="T7" fmla="*/ 1156 h 41"/>
                <a:gd name="T8" fmla="*/ 1632 w 95"/>
                <a:gd name="T9" fmla="*/ 1236 h 41"/>
                <a:gd name="T10" fmla="*/ 1661 w 95"/>
                <a:gd name="T11" fmla="*/ 1352 h 41"/>
                <a:gd name="T12" fmla="*/ 1706 w 95"/>
                <a:gd name="T13" fmla="*/ 1269 h 41"/>
                <a:gd name="T14" fmla="*/ 1736 w 95"/>
                <a:gd name="T15" fmla="*/ 1110 h 41"/>
                <a:gd name="T16" fmla="*/ 1661 w 95"/>
                <a:gd name="T17" fmla="*/ 764 h 41"/>
                <a:gd name="T18" fmla="*/ 2253 w 95"/>
                <a:gd name="T19" fmla="*/ 872 h 41"/>
                <a:gd name="T20" fmla="*/ 2639 w 95"/>
                <a:gd name="T21" fmla="*/ 1352 h 41"/>
                <a:gd name="T22" fmla="*/ 2827 w 95"/>
                <a:gd name="T23" fmla="*/ 1507 h 41"/>
                <a:gd name="T24" fmla="*/ 2906 w 95"/>
                <a:gd name="T25" fmla="*/ 1635 h 41"/>
                <a:gd name="T26" fmla="*/ 2906 w 95"/>
                <a:gd name="T27" fmla="*/ 1507 h 41"/>
                <a:gd name="T28" fmla="*/ 2876 w 95"/>
                <a:gd name="T29" fmla="*/ 1080 h 41"/>
                <a:gd name="T30" fmla="*/ 3136 w 95"/>
                <a:gd name="T31" fmla="*/ 1156 h 41"/>
                <a:gd name="T32" fmla="*/ 3368 w 95"/>
                <a:gd name="T33" fmla="*/ 1236 h 41"/>
                <a:gd name="T34" fmla="*/ 3448 w 95"/>
                <a:gd name="T35" fmla="*/ 1269 h 41"/>
                <a:gd name="T36" fmla="*/ 3448 w 95"/>
                <a:gd name="T37" fmla="*/ 1156 h 41"/>
                <a:gd name="T38" fmla="*/ 3368 w 95"/>
                <a:gd name="T39" fmla="*/ 997 h 41"/>
                <a:gd name="T40" fmla="*/ 3572 w 95"/>
                <a:gd name="T41" fmla="*/ 997 h 41"/>
                <a:gd name="T42" fmla="*/ 3677 w 95"/>
                <a:gd name="T43" fmla="*/ 997 h 41"/>
                <a:gd name="T44" fmla="*/ 3602 w 95"/>
                <a:gd name="T45" fmla="*/ 922 h 41"/>
                <a:gd name="T46" fmla="*/ 3293 w 95"/>
                <a:gd name="T47" fmla="*/ 600 h 41"/>
                <a:gd name="T48" fmla="*/ 2794 w 95"/>
                <a:gd name="T49" fmla="*/ 397 h 41"/>
                <a:gd name="T50" fmla="*/ 1350 w 95"/>
                <a:gd name="T51" fmla="*/ 367 h 41"/>
                <a:gd name="T52" fmla="*/ 0 w 95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10" y="6"/>
                    <a:pt x="26" y="12"/>
                    <a:pt x="30" y="14"/>
                  </a:cubicBezTo>
                  <a:cubicBezTo>
                    <a:pt x="33" y="16"/>
                    <a:pt x="37" y="24"/>
                    <a:pt x="40" y="29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29"/>
                    <a:pt x="45" y="28"/>
                  </a:cubicBezTo>
                  <a:cubicBezTo>
                    <a:pt x="44" y="23"/>
                    <a:pt x="43" y="19"/>
                    <a:pt x="43" y="19"/>
                  </a:cubicBezTo>
                  <a:cubicBezTo>
                    <a:pt x="43" y="19"/>
                    <a:pt x="55" y="19"/>
                    <a:pt x="58" y="22"/>
                  </a:cubicBezTo>
                  <a:cubicBezTo>
                    <a:pt x="61" y="25"/>
                    <a:pt x="67" y="32"/>
                    <a:pt x="68" y="34"/>
                  </a:cubicBezTo>
                  <a:cubicBezTo>
                    <a:pt x="69" y="36"/>
                    <a:pt x="71" y="37"/>
                    <a:pt x="73" y="38"/>
                  </a:cubicBezTo>
                  <a:cubicBezTo>
                    <a:pt x="74" y="39"/>
                    <a:pt x="74" y="41"/>
                    <a:pt x="75" y="41"/>
                  </a:cubicBezTo>
                  <a:cubicBezTo>
                    <a:pt x="76" y="41"/>
                    <a:pt x="75" y="39"/>
                    <a:pt x="75" y="38"/>
                  </a:cubicBezTo>
                  <a:cubicBezTo>
                    <a:pt x="75" y="35"/>
                    <a:pt x="74" y="27"/>
                    <a:pt x="74" y="27"/>
                  </a:cubicBezTo>
                  <a:cubicBezTo>
                    <a:pt x="74" y="27"/>
                    <a:pt x="78" y="28"/>
                    <a:pt x="81" y="29"/>
                  </a:cubicBezTo>
                  <a:cubicBezTo>
                    <a:pt x="83" y="29"/>
                    <a:pt x="86" y="31"/>
                    <a:pt x="87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90" y="31"/>
                    <a:pt x="90" y="31"/>
                    <a:pt x="89" y="29"/>
                  </a:cubicBezTo>
                  <a:cubicBezTo>
                    <a:pt x="88" y="28"/>
                    <a:pt x="88" y="25"/>
                    <a:pt x="87" y="25"/>
                  </a:cubicBezTo>
                  <a:cubicBezTo>
                    <a:pt x="87" y="24"/>
                    <a:pt x="90" y="24"/>
                    <a:pt x="92" y="25"/>
                  </a:cubicBezTo>
                  <a:cubicBezTo>
                    <a:pt x="93" y="26"/>
                    <a:pt x="94" y="27"/>
                    <a:pt x="95" y="25"/>
                  </a:cubicBezTo>
                  <a:cubicBezTo>
                    <a:pt x="95" y="25"/>
                    <a:pt x="94" y="24"/>
                    <a:pt x="93" y="23"/>
                  </a:cubicBezTo>
                  <a:cubicBezTo>
                    <a:pt x="91" y="20"/>
                    <a:pt x="87" y="16"/>
                    <a:pt x="85" y="15"/>
                  </a:cubicBezTo>
                  <a:cubicBezTo>
                    <a:pt x="82" y="13"/>
                    <a:pt x="78" y="11"/>
                    <a:pt x="72" y="10"/>
                  </a:cubicBezTo>
                  <a:cubicBezTo>
                    <a:pt x="57" y="10"/>
                    <a:pt x="42" y="9"/>
                    <a:pt x="35" y="9"/>
                  </a:cubicBezTo>
                  <a:cubicBezTo>
                    <a:pt x="29" y="9"/>
                    <a:pt x="14" y="5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425"/>
            <p:cNvSpPr>
              <a:spLocks/>
            </p:cNvSpPr>
            <p:nvPr/>
          </p:nvSpPr>
          <p:spPr bwMode="auto">
            <a:xfrm>
              <a:off x="2029" y="1491"/>
              <a:ext cx="70" cy="32"/>
            </a:xfrm>
            <a:custGeom>
              <a:avLst/>
              <a:gdLst>
                <a:gd name="T0" fmla="*/ 1095 w 28"/>
                <a:gd name="T1" fmla="*/ 478 h 13"/>
                <a:gd name="T2" fmla="*/ 675 w 28"/>
                <a:gd name="T3" fmla="*/ 182 h 13"/>
                <a:gd name="T4" fmla="*/ 0 w 2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25" y="9"/>
                    <a:pt x="20" y="6"/>
                    <a:pt x="17" y="5"/>
                  </a:cubicBezTo>
                  <a:cubicBezTo>
                    <a:pt x="14" y="5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426"/>
            <p:cNvSpPr>
              <a:spLocks/>
            </p:cNvSpPr>
            <p:nvPr/>
          </p:nvSpPr>
          <p:spPr bwMode="auto">
            <a:xfrm>
              <a:off x="2029" y="1503"/>
              <a:ext cx="30" cy="23"/>
            </a:xfrm>
            <a:custGeom>
              <a:avLst/>
              <a:gdLst>
                <a:gd name="T0" fmla="*/ 470 w 12"/>
                <a:gd name="T1" fmla="*/ 386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7"/>
                    <a:pt x="2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427"/>
            <p:cNvSpPr>
              <a:spLocks/>
            </p:cNvSpPr>
            <p:nvPr/>
          </p:nvSpPr>
          <p:spPr bwMode="auto">
            <a:xfrm>
              <a:off x="2022" y="1398"/>
              <a:ext cx="40" cy="53"/>
            </a:xfrm>
            <a:custGeom>
              <a:avLst/>
              <a:gdLst>
                <a:gd name="T0" fmla="*/ 625 w 16"/>
                <a:gd name="T1" fmla="*/ 853 h 21"/>
                <a:gd name="T2" fmla="*/ 395 w 16"/>
                <a:gd name="T3" fmla="*/ 288 h 21"/>
                <a:gd name="T4" fmla="*/ 0 w 1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4" y="16"/>
                    <a:pt x="13" y="11"/>
                    <a:pt x="10" y="7"/>
                  </a:cubicBezTo>
                  <a:cubicBezTo>
                    <a:pt x="6" y="3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428"/>
            <p:cNvSpPr>
              <a:spLocks/>
            </p:cNvSpPr>
            <p:nvPr/>
          </p:nvSpPr>
          <p:spPr bwMode="auto">
            <a:xfrm>
              <a:off x="2057" y="1406"/>
              <a:ext cx="27" cy="25"/>
            </a:xfrm>
            <a:custGeom>
              <a:avLst/>
              <a:gdLst>
                <a:gd name="T0" fmla="*/ 398 w 11"/>
                <a:gd name="T1" fmla="*/ 395 h 10"/>
                <a:gd name="T2" fmla="*/ 0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9" y="8"/>
                    <a:pt x="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429"/>
            <p:cNvSpPr>
              <a:spLocks/>
            </p:cNvSpPr>
            <p:nvPr/>
          </p:nvSpPr>
          <p:spPr bwMode="auto">
            <a:xfrm>
              <a:off x="1979" y="1351"/>
              <a:ext cx="28" cy="92"/>
            </a:xfrm>
            <a:custGeom>
              <a:avLst/>
              <a:gdLst>
                <a:gd name="T0" fmla="*/ 382 w 11"/>
                <a:gd name="T1" fmla="*/ 1415 h 37"/>
                <a:gd name="T2" fmla="*/ 461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9" y="37"/>
                  </a:moveTo>
                  <a:cubicBezTo>
                    <a:pt x="3" y="31"/>
                    <a:pt x="0" y="25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430"/>
            <p:cNvSpPr>
              <a:spLocks/>
            </p:cNvSpPr>
            <p:nvPr/>
          </p:nvSpPr>
          <p:spPr bwMode="auto">
            <a:xfrm>
              <a:off x="2054" y="1488"/>
              <a:ext cx="25" cy="1"/>
            </a:xfrm>
            <a:custGeom>
              <a:avLst/>
              <a:gdLst>
                <a:gd name="T0" fmla="*/ 395 w 10"/>
                <a:gd name="T1" fmla="*/ 0 h 1"/>
                <a:gd name="T2" fmla="*/ 0 w 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7" y="0"/>
                    <a:pt x="1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431"/>
            <p:cNvSpPr>
              <a:spLocks/>
            </p:cNvSpPr>
            <p:nvPr/>
          </p:nvSpPr>
          <p:spPr bwMode="auto">
            <a:xfrm>
              <a:off x="2049" y="881"/>
              <a:ext cx="3" cy="20"/>
            </a:xfrm>
            <a:custGeom>
              <a:avLst/>
              <a:gdLst>
                <a:gd name="T0" fmla="*/ 81 w 1"/>
                <a:gd name="T1" fmla="*/ 0 h 8"/>
                <a:gd name="T2" fmla="*/ 0 w 1"/>
                <a:gd name="T3" fmla="*/ 3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432"/>
            <p:cNvSpPr>
              <a:spLocks noChangeArrowheads="1"/>
            </p:cNvSpPr>
            <p:nvPr/>
          </p:nvSpPr>
          <p:spPr bwMode="auto">
            <a:xfrm>
              <a:off x="2159" y="1151"/>
              <a:ext cx="13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  <p:sp>
          <p:nvSpPr>
            <p:cNvPr id="108" name="Freeform 433"/>
            <p:cNvSpPr>
              <a:spLocks/>
            </p:cNvSpPr>
            <p:nvPr/>
          </p:nvSpPr>
          <p:spPr bwMode="auto">
            <a:xfrm>
              <a:off x="2032" y="1501"/>
              <a:ext cx="7" cy="10"/>
            </a:xfrm>
            <a:custGeom>
              <a:avLst/>
              <a:gdLst>
                <a:gd name="T0" fmla="*/ 86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D9DA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434"/>
            <p:cNvSpPr>
              <a:spLocks/>
            </p:cNvSpPr>
            <p:nvPr/>
          </p:nvSpPr>
          <p:spPr bwMode="auto">
            <a:xfrm>
              <a:off x="2024" y="1398"/>
              <a:ext cx="8" cy="10"/>
            </a:xfrm>
            <a:custGeom>
              <a:avLst/>
              <a:gdLst>
                <a:gd name="T0" fmla="*/ 0 w 3"/>
                <a:gd name="T1" fmla="*/ 158 h 4"/>
                <a:gd name="T2" fmla="*/ 149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D9DA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435"/>
            <p:cNvSpPr>
              <a:spLocks/>
            </p:cNvSpPr>
            <p:nvPr/>
          </p:nvSpPr>
          <p:spPr bwMode="auto">
            <a:xfrm>
              <a:off x="2039" y="1413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D9DA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436"/>
            <p:cNvSpPr>
              <a:spLocks/>
            </p:cNvSpPr>
            <p:nvPr/>
          </p:nvSpPr>
          <p:spPr bwMode="auto">
            <a:xfrm>
              <a:off x="1989" y="988"/>
              <a:ext cx="40" cy="83"/>
            </a:xfrm>
            <a:custGeom>
              <a:avLst/>
              <a:gdLst>
                <a:gd name="T0" fmla="*/ 550 w 16"/>
                <a:gd name="T1" fmla="*/ 158 h 33"/>
                <a:gd name="T2" fmla="*/ 238 w 16"/>
                <a:gd name="T3" fmla="*/ 714 h 33"/>
                <a:gd name="T4" fmla="*/ 395 w 16"/>
                <a:gd name="T5" fmla="*/ 1114 h 33"/>
                <a:gd name="T6" fmla="*/ 395 w 16"/>
                <a:gd name="T7" fmla="*/ 684 h 33"/>
                <a:gd name="T8" fmla="*/ 625 w 16"/>
                <a:gd name="T9" fmla="*/ 36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6" y="10"/>
                    <a:pt x="6" y="18"/>
                  </a:cubicBezTo>
                  <a:cubicBezTo>
                    <a:pt x="6" y="20"/>
                    <a:pt x="2" y="33"/>
                    <a:pt x="10" y="28"/>
                  </a:cubicBezTo>
                  <a:cubicBezTo>
                    <a:pt x="12" y="26"/>
                    <a:pt x="9" y="20"/>
                    <a:pt x="10" y="17"/>
                  </a:cubicBezTo>
                  <a:cubicBezTo>
                    <a:pt x="11" y="13"/>
                    <a:pt x="13" y="12"/>
                    <a:pt x="16" y="9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437"/>
            <p:cNvSpPr>
              <a:spLocks/>
            </p:cNvSpPr>
            <p:nvPr/>
          </p:nvSpPr>
          <p:spPr bwMode="auto">
            <a:xfrm>
              <a:off x="1887" y="911"/>
              <a:ext cx="142" cy="80"/>
            </a:xfrm>
            <a:custGeom>
              <a:avLst/>
              <a:gdLst>
                <a:gd name="T0" fmla="*/ 2043 w 57"/>
                <a:gd name="T1" fmla="*/ 833 h 32"/>
                <a:gd name="T2" fmla="*/ 957 w 57"/>
                <a:gd name="T3" fmla="*/ 50 h 32"/>
                <a:gd name="T4" fmla="*/ 0 w 57"/>
                <a:gd name="T5" fmla="*/ 625 h 32"/>
                <a:gd name="T6" fmla="*/ 850 w 57"/>
                <a:gd name="T7" fmla="*/ 313 h 32"/>
                <a:gd name="T8" fmla="*/ 1545 w 57"/>
                <a:gd name="T9" fmla="*/ 550 h 32"/>
                <a:gd name="T10" fmla="*/ 1806 w 57"/>
                <a:gd name="T11" fmla="*/ 988 h 32"/>
                <a:gd name="T12" fmla="*/ 2197 w 57"/>
                <a:gd name="T13" fmla="*/ 1095 h 32"/>
                <a:gd name="T14" fmla="*/ 2118 w 57"/>
                <a:gd name="T15" fmla="*/ 863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2">
                  <a:moveTo>
                    <a:pt x="53" y="21"/>
                  </a:moveTo>
                  <a:cubicBezTo>
                    <a:pt x="47" y="8"/>
                    <a:pt x="39" y="3"/>
                    <a:pt x="25" y="1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7" y="14"/>
                    <a:pt x="14" y="8"/>
                    <a:pt x="22" y="8"/>
                  </a:cubicBezTo>
                  <a:cubicBezTo>
                    <a:pt x="27" y="8"/>
                    <a:pt x="35" y="12"/>
                    <a:pt x="40" y="14"/>
                  </a:cubicBezTo>
                  <a:cubicBezTo>
                    <a:pt x="47" y="17"/>
                    <a:pt x="44" y="20"/>
                    <a:pt x="47" y="25"/>
                  </a:cubicBezTo>
                  <a:cubicBezTo>
                    <a:pt x="49" y="32"/>
                    <a:pt x="51" y="27"/>
                    <a:pt x="57" y="28"/>
                  </a:cubicBezTo>
                  <a:cubicBezTo>
                    <a:pt x="56" y="26"/>
                    <a:pt x="56" y="24"/>
                    <a:pt x="55" y="22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438"/>
            <p:cNvSpPr>
              <a:spLocks/>
            </p:cNvSpPr>
            <p:nvPr/>
          </p:nvSpPr>
          <p:spPr bwMode="auto">
            <a:xfrm>
              <a:off x="1994" y="998"/>
              <a:ext cx="28" cy="28"/>
            </a:xfrm>
            <a:custGeom>
              <a:avLst/>
              <a:gdLst>
                <a:gd name="T0" fmla="*/ 298 w 11"/>
                <a:gd name="T1" fmla="*/ 0 h 11"/>
                <a:gd name="T2" fmla="*/ 247 w 11"/>
                <a:gd name="T3" fmla="*/ 461 h 11"/>
                <a:gd name="T4" fmla="*/ 461 w 11"/>
                <a:gd name="T5" fmla="*/ 5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cubicBezTo>
                    <a:pt x="0" y="1"/>
                    <a:pt x="3" y="7"/>
                    <a:pt x="6" y="11"/>
                  </a:cubicBezTo>
                  <a:cubicBezTo>
                    <a:pt x="7" y="7"/>
                    <a:pt x="8" y="4"/>
                    <a:pt x="11" y="1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439"/>
            <p:cNvSpPr>
              <a:spLocks/>
            </p:cNvSpPr>
            <p:nvPr/>
          </p:nvSpPr>
          <p:spPr bwMode="auto">
            <a:xfrm>
              <a:off x="1894" y="916"/>
              <a:ext cx="108" cy="30"/>
            </a:xfrm>
            <a:custGeom>
              <a:avLst/>
              <a:gdLst>
                <a:gd name="T0" fmla="*/ 126 w 43"/>
                <a:gd name="T1" fmla="*/ 125 h 12"/>
                <a:gd name="T2" fmla="*/ 555 w 43"/>
                <a:gd name="T3" fmla="*/ 50 h 12"/>
                <a:gd name="T4" fmla="*/ 997 w 43"/>
                <a:gd name="T5" fmla="*/ 50 h 12"/>
                <a:gd name="T6" fmla="*/ 1710 w 43"/>
                <a:gd name="T7" fmla="*/ 470 h 12"/>
                <a:gd name="T8" fmla="*/ 839 w 43"/>
                <a:gd name="T9" fmla="*/ 125 h 12"/>
                <a:gd name="T10" fmla="*/ 367 w 43"/>
                <a:gd name="T11" fmla="*/ 125 h 12"/>
                <a:gd name="T12" fmla="*/ 0 w 43"/>
                <a:gd name="T13" fmla="*/ 15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2">
                  <a:moveTo>
                    <a:pt x="3" y="3"/>
                  </a:moveTo>
                  <a:cubicBezTo>
                    <a:pt x="6" y="0"/>
                    <a:pt x="9" y="0"/>
                    <a:pt x="14" y="1"/>
                  </a:cubicBezTo>
                  <a:cubicBezTo>
                    <a:pt x="18" y="1"/>
                    <a:pt x="21" y="1"/>
                    <a:pt x="25" y="1"/>
                  </a:cubicBezTo>
                  <a:cubicBezTo>
                    <a:pt x="33" y="1"/>
                    <a:pt x="41" y="4"/>
                    <a:pt x="43" y="12"/>
                  </a:cubicBezTo>
                  <a:cubicBezTo>
                    <a:pt x="39" y="3"/>
                    <a:pt x="28" y="4"/>
                    <a:pt x="21" y="3"/>
                  </a:cubicBezTo>
                  <a:cubicBezTo>
                    <a:pt x="17" y="3"/>
                    <a:pt x="13" y="4"/>
                    <a:pt x="9" y="3"/>
                  </a:cubicBezTo>
                  <a:cubicBezTo>
                    <a:pt x="6" y="3"/>
                    <a:pt x="3" y="1"/>
                    <a:pt x="0" y="4"/>
                  </a:cubicBezTo>
                </a:path>
              </a:pathLst>
            </a:custGeom>
            <a:solidFill>
              <a:srgbClr val="CA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440"/>
            <p:cNvSpPr>
              <a:spLocks/>
            </p:cNvSpPr>
            <p:nvPr/>
          </p:nvSpPr>
          <p:spPr bwMode="auto">
            <a:xfrm>
              <a:off x="1887" y="973"/>
              <a:ext cx="87" cy="93"/>
            </a:xfrm>
            <a:custGeom>
              <a:avLst/>
              <a:gdLst>
                <a:gd name="T0" fmla="*/ 0 w 35"/>
                <a:gd name="T1" fmla="*/ 0 h 37"/>
                <a:gd name="T2" fmla="*/ 462 w 35"/>
                <a:gd name="T3" fmla="*/ 922 h 37"/>
                <a:gd name="T4" fmla="*/ 1335 w 35"/>
                <a:gd name="T5" fmla="*/ 1478 h 37"/>
                <a:gd name="T6" fmla="*/ 569 w 35"/>
                <a:gd name="T7" fmla="*/ 764 h 37"/>
                <a:gd name="T8" fmla="*/ 0 w 35"/>
                <a:gd name="T9" fmla="*/ 5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cubicBezTo>
                    <a:pt x="0" y="6"/>
                    <a:pt x="8" y="19"/>
                    <a:pt x="12" y="23"/>
                  </a:cubicBezTo>
                  <a:cubicBezTo>
                    <a:pt x="18" y="31"/>
                    <a:pt x="27" y="33"/>
                    <a:pt x="35" y="37"/>
                  </a:cubicBezTo>
                  <a:cubicBezTo>
                    <a:pt x="27" y="31"/>
                    <a:pt x="20" y="26"/>
                    <a:pt x="15" y="19"/>
                  </a:cubicBezTo>
                  <a:cubicBezTo>
                    <a:pt x="11" y="13"/>
                    <a:pt x="3" y="7"/>
                    <a:pt x="0" y="1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441"/>
            <p:cNvSpPr>
              <a:spLocks/>
            </p:cNvSpPr>
            <p:nvPr/>
          </p:nvSpPr>
          <p:spPr bwMode="auto">
            <a:xfrm>
              <a:off x="1992" y="998"/>
              <a:ext cx="32" cy="68"/>
            </a:xfrm>
            <a:custGeom>
              <a:avLst/>
              <a:gdLst>
                <a:gd name="T0" fmla="*/ 478 w 13"/>
                <a:gd name="T1" fmla="*/ 0 h 27"/>
                <a:gd name="T2" fmla="*/ 153 w 13"/>
                <a:gd name="T3" fmla="*/ 368 h 27"/>
                <a:gd name="T4" fmla="*/ 298 w 13"/>
                <a:gd name="T5" fmla="*/ 10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cubicBezTo>
                    <a:pt x="2" y="0"/>
                    <a:pt x="0" y="3"/>
                    <a:pt x="4" y="9"/>
                  </a:cubicBezTo>
                  <a:cubicBezTo>
                    <a:pt x="9" y="16"/>
                    <a:pt x="1" y="23"/>
                    <a:pt x="8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442"/>
            <p:cNvSpPr>
              <a:spLocks/>
            </p:cNvSpPr>
            <p:nvPr/>
          </p:nvSpPr>
          <p:spPr bwMode="auto">
            <a:xfrm>
              <a:off x="2044" y="961"/>
              <a:ext cx="23" cy="20"/>
            </a:xfrm>
            <a:custGeom>
              <a:avLst/>
              <a:gdLst>
                <a:gd name="T0" fmla="*/ 84 w 9"/>
                <a:gd name="T1" fmla="*/ 313 h 8"/>
                <a:gd name="T2" fmla="*/ 386 w 9"/>
                <a:gd name="T3" fmla="*/ 83 h 8"/>
                <a:gd name="T4" fmla="*/ 0 w 9"/>
                <a:gd name="T5" fmla="*/ 15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5" y="7"/>
                    <a:pt x="9" y="6"/>
                    <a:pt x="9" y="2"/>
                  </a:cubicBezTo>
                  <a:cubicBezTo>
                    <a:pt x="6" y="0"/>
                    <a:pt x="2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EDED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443"/>
            <p:cNvSpPr>
              <a:spLocks/>
            </p:cNvSpPr>
            <p:nvPr/>
          </p:nvSpPr>
          <p:spPr bwMode="auto">
            <a:xfrm>
              <a:off x="1999" y="1101"/>
              <a:ext cx="8" cy="10"/>
            </a:xfrm>
            <a:custGeom>
              <a:avLst/>
              <a:gdLst>
                <a:gd name="T0" fmla="*/ 56 w 3"/>
                <a:gd name="T1" fmla="*/ 158 h 4"/>
                <a:gd name="T2" fmla="*/ 149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3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EDED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444"/>
            <p:cNvSpPr>
              <a:spLocks/>
            </p:cNvSpPr>
            <p:nvPr/>
          </p:nvSpPr>
          <p:spPr bwMode="auto">
            <a:xfrm>
              <a:off x="2014" y="991"/>
              <a:ext cx="3" cy="10"/>
            </a:xfrm>
            <a:custGeom>
              <a:avLst/>
              <a:gdLst>
                <a:gd name="T0" fmla="*/ 81 w 1"/>
                <a:gd name="T1" fmla="*/ 15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EDED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0" name="ZoneTexte 119"/>
          <p:cNvSpPr txBox="1"/>
          <p:nvPr/>
        </p:nvSpPr>
        <p:spPr>
          <a:xfrm>
            <a:off x="2661879" y="4163479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Clamp </a:t>
            </a:r>
            <a:r>
              <a:rPr lang="fr-FR" b="1" dirty="0" err="1" smtClean="0"/>
              <a:t>hyperinsulinémique</a:t>
            </a:r>
            <a:r>
              <a:rPr lang="fr-FR" b="1" dirty="0" smtClean="0"/>
              <a:t> </a:t>
            </a:r>
            <a:r>
              <a:rPr lang="fr-FR" b="1" dirty="0" err="1" smtClean="0"/>
              <a:t>euglycémique</a:t>
            </a:r>
            <a:endParaRPr lang="fr-FR" b="1" dirty="0"/>
          </a:p>
        </p:txBody>
      </p:sp>
      <p:sp>
        <p:nvSpPr>
          <p:cNvPr id="121" name="ZoneTexte 120"/>
          <p:cNvSpPr txBox="1"/>
          <p:nvPr/>
        </p:nvSpPr>
        <p:spPr>
          <a:xfrm>
            <a:off x="2793364" y="1067466"/>
            <a:ext cx="47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ITT</a:t>
            </a:r>
            <a:endParaRPr lang="fr-FR" b="1" dirty="0"/>
          </a:p>
        </p:txBody>
      </p:sp>
      <p:sp>
        <p:nvSpPr>
          <p:cNvPr id="122" name="ZoneTexte 121"/>
          <p:cNvSpPr txBox="1"/>
          <p:nvPr/>
        </p:nvSpPr>
        <p:spPr>
          <a:xfrm>
            <a:off x="5415580" y="106746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Signal insuline</a:t>
            </a:r>
            <a:endParaRPr lang="fr-FR" b="1" dirty="0"/>
          </a:p>
        </p:txBody>
      </p:sp>
      <p:sp>
        <p:nvSpPr>
          <p:cNvPr id="123" name="ZoneTexte 122"/>
          <p:cNvSpPr txBox="1"/>
          <p:nvPr/>
        </p:nvSpPr>
        <p:spPr>
          <a:xfrm>
            <a:off x="2287259" y="663650"/>
            <a:ext cx="445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Souris </a:t>
            </a:r>
            <a:r>
              <a:rPr lang="fr-FR" dirty="0" smtClean="0">
                <a:solidFill>
                  <a:srgbClr val="FF0000"/>
                </a:solidFill>
              </a:rPr>
              <a:t>NS: </a:t>
            </a:r>
            <a:r>
              <a:rPr lang="fr-FR" dirty="0" smtClean="0">
                <a:solidFill>
                  <a:srgbClr val="FF0000"/>
                </a:solidFill>
              </a:rPr>
              <a:t>Mutation </a:t>
            </a:r>
            <a:r>
              <a:rPr lang="fr-FR" dirty="0" err="1" smtClean="0">
                <a:solidFill>
                  <a:srgbClr val="FF0000"/>
                </a:solidFill>
              </a:rPr>
              <a:t>hyperactivatrice</a:t>
            </a:r>
            <a:r>
              <a:rPr lang="fr-FR" dirty="0" smtClean="0">
                <a:solidFill>
                  <a:srgbClr val="FF0000"/>
                </a:solidFill>
              </a:rPr>
              <a:t> de SHP2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6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240323" y="156876"/>
            <a:ext cx="10112564" cy="416690"/>
          </a:xfrm>
        </p:spPr>
        <p:txBody>
          <a:bodyPr>
            <a:noAutofit/>
          </a:bodyPr>
          <a:lstStyle/>
          <a:p>
            <a:r>
              <a:rPr lang="fr-FR" sz="2400" b="1" dirty="0"/>
              <a:t>Causes de l’</a:t>
            </a:r>
            <a:r>
              <a:rPr lang="fr-FR" sz="2400" b="1" dirty="0" err="1"/>
              <a:t>insulino</a:t>
            </a:r>
            <a:r>
              <a:rPr lang="fr-FR" sz="2400" b="1" dirty="0"/>
              <a:t>-résistance</a:t>
            </a:r>
          </a:p>
        </p:txBody>
      </p:sp>
      <p:grpSp>
        <p:nvGrpSpPr>
          <p:cNvPr id="5" name="Group 1835"/>
          <p:cNvGrpSpPr>
            <a:grpSpLocks noChangeAspect="1"/>
          </p:cNvGrpSpPr>
          <p:nvPr/>
        </p:nvGrpSpPr>
        <p:grpSpPr bwMode="auto">
          <a:xfrm>
            <a:off x="3946182" y="3036373"/>
            <a:ext cx="2159000" cy="646112"/>
            <a:chOff x="463" y="3452"/>
            <a:chExt cx="1046" cy="313"/>
          </a:xfrm>
        </p:grpSpPr>
        <p:grpSp>
          <p:nvGrpSpPr>
            <p:cNvPr id="6" name="Group 1836"/>
            <p:cNvGrpSpPr>
              <a:grpSpLocks noChangeAspect="1"/>
            </p:cNvGrpSpPr>
            <p:nvPr/>
          </p:nvGrpSpPr>
          <p:grpSpPr bwMode="auto">
            <a:xfrm>
              <a:off x="463" y="3456"/>
              <a:ext cx="62" cy="144"/>
              <a:chOff x="2693" y="2933"/>
              <a:chExt cx="175" cy="403"/>
            </a:xfrm>
          </p:grpSpPr>
          <p:sp>
            <p:nvSpPr>
              <p:cNvPr id="224" name="Oval 183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5" name="Oval 183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6" name="Freeform 183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184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184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Oval 184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7" name="Group 1843"/>
            <p:cNvGrpSpPr>
              <a:grpSpLocks noChangeAspect="1"/>
            </p:cNvGrpSpPr>
            <p:nvPr/>
          </p:nvGrpSpPr>
          <p:grpSpPr bwMode="auto">
            <a:xfrm rot="10800000">
              <a:off x="463" y="3621"/>
              <a:ext cx="62" cy="144"/>
              <a:chOff x="2693" y="2933"/>
              <a:chExt cx="175" cy="403"/>
            </a:xfrm>
          </p:grpSpPr>
          <p:sp>
            <p:nvSpPr>
              <p:cNvPr id="218" name="Oval 184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9" name="Oval 184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20" name="Freeform 184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84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184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Oval 184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8" name="Group 1850"/>
            <p:cNvGrpSpPr>
              <a:grpSpLocks noChangeAspect="1"/>
            </p:cNvGrpSpPr>
            <p:nvPr/>
          </p:nvGrpSpPr>
          <p:grpSpPr bwMode="auto">
            <a:xfrm>
              <a:off x="529" y="3456"/>
              <a:ext cx="62" cy="144"/>
              <a:chOff x="2693" y="2933"/>
              <a:chExt cx="175" cy="403"/>
            </a:xfrm>
          </p:grpSpPr>
          <p:sp>
            <p:nvSpPr>
              <p:cNvPr id="212" name="Oval 185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3" name="Oval 185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14" name="Freeform 185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85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85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Oval 185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9" name="Group 1857"/>
            <p:cNvGrpSpPr>
              <a:grpSpLocks noChangeAspect="1"/>
            </p:cNvGrpSpPr>
            <p:nvPr/>
          </p:nvGrpSpPr>
          <p:grpSpPr bwMode="auto">
            <a:xfrm rot="10800000">
              <a:off x="529" y="3621"/>
              <a:ext cx="62" cy="144"/>
              <a:chOff x="2693" y="2933"/>
              <a:chExt cx="175" cy="403"/>
            </a:xfrm>
          </p:grpSpPr>
          <p:sp>
            <p:nvSpPr>
              <p:cNvPr id="206" name="Oval 185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7" name="Oval 185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8" name="Freeform 186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186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186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Oval 186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0" name="Group 1864"/>
            <p:cNvGrpSpPr>
              <a:grpSpLocks noChangeAspect="1"/>
            </p:cNvGrpSpPr>
            <p:nvPr/>
          </p:nvGrpSpPr>
          <p:grpSpPr bwMode="auto">
            <a:xfrm>
              <a:off x="593" y="3456"/>
              <a:ext cx="62" cy="144"/>
              <a:chOff x="2693" y="2933"/>
              <a:chExt cx="175" cy="403"/>
            </a:xfrm>
          </p:grpSpPr>
          <p:sp>
            <p:nvSpPr>
              <p:cNvPr id="200" name="Oval 186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1" name="Oval 186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202" name="Freeform 186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86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86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Oval 187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1" name="Group 1871"/>
            <p:cNvGrpSpPr>
              <a:grpSpLocks noChangeAspect="1"/>
            </p:cNvGrpSpPr>
            <p:nvPr/>
          </p:nvGrpSpPr>
          <p:grpSpPr bwMode="auto">
            <a:xfrm rot="10800000">
              <a:off x="593" y="3621"/>
              <a:ext cx="62" cy="144"/>
              <a:chOff x="2693" y="2933"/>
              <a:chExt cx="175" cy="403"/>
            </a:xfrm>
          </p:grpSpPr>
          <p:sp>
            <p:nvSpPr>
              <p:cNvPr id="194" name="Oval 187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5" name="Oval 187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6" name="Freeform 187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87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87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Oval 187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2" name="Group 1878"/>
            <p:cNvGrpSpPr>
              <a:grpSpLocks noChangeAspect="1"/>
            </p:cNvGrpSpPr>
            <p:nvPr/>
          </p:nvGrpSpPr>
          <p:grpSpPr bwMode="auto">
            <a:xfrm>
              <a:off x="658" y="3456"/>
              <a:ext cx="62" cy="144"/>
              <a:chOff x="2693" y="2933"/>
              <a:chExt cx="175" cy="403"/>
            </a:xfrm>
          </p:grpSpPr>
          <p:sp>
            <p:nvSpPr>
              <p:cNvPr id="188" name="Oval 187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9" name="Oval 188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90" name="Freeform 188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88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88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Oval 188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3" name="Group 1885"/>
            <p:cNvGrpSpPr>
              <a:grpSpLocks noChangeAspect="1"/>
            </p:cNvGrpSpPr>
            <p:nvPr/>
          </p:nvGrpSpPr>
          <p:grpSpPr bwMode="auto">
            <a:xfrm rot="10800000">
              <a:off x="658" y="3621"/>
              <a:ext cx="62" cy="144"/>
              <a:chOff x="2693" y="2933"/>
              <a:chExt cx="175" cy="403"/>
            </a:xfrm>
          </p:grpSpPr>
          <p:sp>
            <p:nvSpPr>
              <p:cNvPr id="182" name="Oval 188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3" name="Oval 188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84" name="Freeform 188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188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189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Oval 189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4" name="Group 1892"/>
            <p:cNvGrpSpPr>
              <a:grpSpLocks noChangeAspect="1"/>
            </p:cNvGrpSpPr>
            <p:nvPr/>
          </p:nvGrpSpPr>
          <p:grpSpPr bwMode="auto">
            <a:xfrm>
              <a:off x="726" y="3454"/>
              <a:ext cx="62" cy="144"/>
              <a:chOff x="2693" y="2933"/>
              <a:chExt cx="175" cy="403"/>
            </a:xfrm>
          </p:grpSpPr>
          <p:sp>
            <p:nvSpPr>
              <p:cNvPr id="176" name="Oval 189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7" name="Oval 189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8" name="Freeform 189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189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189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Oval 189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5" name="Group 1899"/>
            <p:cNvGrpSpPr>
              <a:grpSpLocks noChangeAspect="1"/>
            </p:cNvGrpSpPr>
            <p:nvPr/>
          </p:nvGrpSpPr>
          <p:grpSpPr bwMode="auto">
            <a:xfrm rot="10800000">
              <a:off x="726" y="3619"/>
              <a:ext cx="62" cy="144"/>
              <a:chOff x="2693" y="2933"/>
              <a:chExt cx="175" cy="403"/>
            </a:xfrm>
          </p:grpSpPr>
          <p:sp>
            <p:nvSpPr>
              <p:cNvPr id="170" name="Oval 190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1" name="Oval 190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72" name="Freeform 190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190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190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190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6" name="Group 1906"/>
            <p:cNvGrpSpPr>
              <a:grpSpLocks noChangeAspect="1"/>
            </p:cNvGrpSpPr>
            <p:nvPr/>
          </p:nvGrpSpPr>
          <p:grpSpPr bwMode="auto">
            <a:xfrm>
              <a:off x="792" y="3454"/>
              <a:ext cx="62" cy="144"/>
              <a:chOff x="2693" y="2933"/>
              <a:chExt cx="175" cy="403"/>
            </a:xfrm>
          </p:grpSpPr>
          <p:sp>
            <p:nvSpPr>
              <p:cNvPr id="164" name="Oval 190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5" name="Oval 190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6" name="Freeform 190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91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91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Oval 191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7" name="Group 1913"/>
            <p:cNvGrpSpPr>
              <a:grpSpLocks noChangeAspect="1"/>
            </p:cNvGrpSpPr>
            <p:nvPr/>
          </p:nvGrpSpPr>
          <p:grpSpPr bwMode="auto">
            <a:xfrm rot="10800000">
              <a:off x="792" y="3619"/>
              <a:ext cx="62" cy="144"/>
              <a:chOff x="2693" y="2933"/>
              <a:chExt cx="175" cy="403"/>
            </a:xfrm>
          </p:grpSpPr>
          <p:sp>
            <p:nvSpPr>
              <p:cNvPr id="158" name="Oval 191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9" name="Oval 191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60" name="Freeform 191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91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91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Oval 191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8" name="Group 1920"/>
            <p:cNvGrpSpPr>
              <a:grpSpLocks noChangeAspect="1"/>
            </p:cNvGrpSpPr>
            <p:nvPr/>
          </p:nvGrpSpPr>
          <p:grpSpPr bwMode="auto">
            <a:xfrm>
              <a:off x="856" y="3454"/>
              <a:ext cx="62" cy="144"/>
              <a:chOff x="2693" y="2933"/>
              <a:chExt cx="175" cy="403"/>
            </a:xfrm>
          </p:grpSpPr>
          <p:sp>
            <p:nvSpPr>
              <p:cNvPr id="152" name="Oval 192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3" name="Oval 192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54" name="Freeform 192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92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92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Oval 192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19" name="Group 1927"/>
            <p:cNvGrpSpPr>
              <a:grpSpLocks noChangeAspect="1"/>
            </p:cNvGrpSpPr>
            <p:nvPr/>
          </p:nvGrpSpPr>
          <p:grpSpPr bwMode="auto">
            <a:xfrm rot="10800000">
              <a:off x="856" y="3619"/>
              <a:ext cx="62" cy="144"/>
              <a:chOff x="2693" y="2933"/>
              <a:chExt cx="175" cy="403"/>
            </a:xfrm>
          </p:grpSpPr>
          <p:sp>
            <p:nvSpPr>
              <p:cNvPr id="146" name="Oval 192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7" name="Oval 192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8" name="Freeform 193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93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93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Oval 193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0" name="Group 1934"/>
            <p:cNvGrpSpPr>
              <a:grpSpLocks noChangeAspect="1"/>
            </p:cNvGrpSpPr>
            <p:nvPr/>
          </p:nvGrpSpPr>
          <p:grpSpPr bwMode="auto">
            <a:xfrm>
              <a:off x="921" y="3454"/>
              <a:ext cx="62" cy="144"/>
              <a:chOff x="2693" y="2933"/>
              <a:chExt cx="175" cy="403"/>
            </a:xfrm>
          </p:grpSpPr>
          <p:sp>
            <p:nvSpPr>
              <p:cNvPr id="140" name="Oval 193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1" name="Oval 193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42" name="Freeform 193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93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93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Oval 194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1" name="Group 1941"/>
            <p:cNvGrpSpPr>
              <a:grpSpLocks noChangeAspect="1"/>
            </p:cNvGrpSpPr>
            <p:nvPr/>
          </p:nvGrpSpPr>
          <p:grpSpPr bwMode="auto">
            <a:xfrm rot="10800000">
              <a:off x="921" y="3619"/>
              <a:ext cx="62" cy="144"/>
              <a:chOff x="2693" y="2933"/>
              <a:chExt cx="175" cy="403"/>
            </a:xfrm>
          </p:grpSpPr>
          <p:sp>
            <p:nvSpPr>
              <p:cNvPr id="134" name="Oval 194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5" name="Oval 194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6" name="Freeform 194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94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94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Oval 194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2" name="Group 1948"/>
            <p:cNvGrpSpPr>
              <a:grpSpLocks noChangeAspect="1"/>
            </p:cNvGrpSpPr>
            <p:nvPr/>
          </p:nvGrpSpPr>
          <p:grpSpPr bwMode="auto">
            <a:xfrm>
              <a:off x="989" y="3454"/>
              <a:ext cx="62" cy="144"/>
              <a:chOff x="2693" y="2933"/>
              <a:chExt cx="175" cy="403"/>
            </a:xfrm>
          </p:grpSpPr>
          <p:sp>
            <p:nvSpPr>
              <p:cNvPr id="128" name="Oval 194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9" name="Oval 195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30" name="Freeform 195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95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95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Oval 195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3" name="Group 1955"/>
            <p:cNvGrpSpPr>
              <a:grpSpLocks noChangeAspect="1"/>
            </p:cNvGrpSpPr>
            <p:nvPr/>
          </p:nvGrpSpPr>
          <p:grpSpPr bwMode="auto">
            <a:xfrm rot="10800000">
              <a:off x="989" y="3619"/>
              <a:ext cx="62" cy="144"/>
              <a:chOff x="2693" y="2933"/>
              <a:chExt cx="175" cy="403"/>
            </a:xfrm>
          </p:grpSpPr>
          <p:sp>
            <p:nvSpPr>
              <p:cNvPr id="122" name="Oval 195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3" name="Oval 195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24" name="Freeform 195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95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96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Oval 196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4" name="Group 1962"/>
            <p:cNvGrpSpPr>
              <a:grpSpLocks noChangeAspect="1"/>
            </p:cNvGrpSpPr>
            <p:nvPr/>
          </p:nvGrpSpPr>
          <p:grpSpPr bwMode="auto">
            <a:xfrm>
              <a:off x="1055" y="3454"/>
              <a:ext cx="62" cy="144"/>
              <a:chOff x="2693" y="2933"/>
              <a:chExt cx="175" cy="403"/>
            </a:xfrm>
          </p:grpSpPr>
          <p:sp>
            <p:nvSpPr>
              <p:cNvPr id="116" name="Oval 196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7" name="Oval 196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8" name="Freeform 196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196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96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Oval 196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5" name="Group 1969"/>
            <p:cNvGrpSpPr>
              <a:grpSpLocks noChangeAspect="1"/>
            </p:cNvGrpSpPr>
            <p:nvPr/>
          </p:nvGrpSpPr>
          <p:grpSpPr bwMode="auto">
            <a:xfrm rot="10800000">
              <a:off x="1055" y="3619"/>
              <a:ext cx="62" cy="144"/>
              <a:chOff x="2693" y="2933"/>
              <a:chExt cx="175" cy="403"/>
            </a:xfrm>
          </p:grpSpPr>
          <p:sp>
            <p:nvSpPr>
              <p:cNvPr id="110" name="Oval 197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1" name="Oval 197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12" name="Freeform 197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197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197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Oval 197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6" name="Group 1976"/>
            <p:cNvGrpSpPr>
              <a:grpSpLocks noChangeAspect="1"/>
            </p:cNvGrpSpPr>
            <p:nvPr/>
          </p:nvGrpSpPr>
          <p:grpSpPr bwMode="auto">
            <a:xfrm>
              <a:off x="1119" y="3454"/>
              <a:ext cx="62" cy="144"/>
              <a:chOff x="2693" y="2933"/>
              <a:chExt cx="175" cy="403"/>
            </a:xfrm>
          </p:grpSpPr>
          <p:sp>
            <p:nvSpPr>
              <p:cNvPr id="104" name="Oval 197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5" name="Oval 197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6" name="Freeform 197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198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198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Oval 198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7" name="Group 1983"/>
            <p:cNvGrpSpPr>
              <a:grpSpLocks noChangeAspect="1"/>
            </p:cNvGrpSpPr>
            <p:nvPr/>
          </p:nvGrpSpPr>
          <p:grpSpPr bwMode="auto">
            <a:xfrm rot="10800000">
              <a:off x="1119" y="3619"/>
              <a:ext cx="62" cy="144"/>
              <a:chOff x="2693" y="2933"/>
              <a:chExt cx="175" cy="403"/>
            </a:xfrm>
          </p:grpSpPr>
          <p:sp>
            <p:nvSpPr>
              <p:cNvPr id="98" name="Oval 198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9" name="Oval 198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100" name="Freeform 198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98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98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Oval 198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8" name="Group 1990"/>
            <p:cNvGrpSpPr>
              <a:grpSpLocks noChangeAspect="1"/>
            </p:cNvGrpSpPr>
            <p:nvPr/>
          </p:nvGrpSpPr>
          <p:grpSpPr bwMode="auto">
            <a:xfrm>
              <a:off x="1184" y="3454"/>
              <a:ext cx="62" cy="144"/>
              <a:chOff x="2693" y="2933"/>
              <a:chExt cx="175" cy="403"/>
            </a:xfrm>
          </p:grpSpPr>
          <p:sp>
            <p:nvSpPr>
              <p:cNvPr id="92" name="Oval 199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3" name="Oval 199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94" name="Freeform 1993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1994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1995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Oval 1996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29" name="Group 1997"/>
            <p:cNvGrpSpPr>
              <a:grpSpLocks noChangeAspect="1"/>
            </p:cNvGrpSpPr>
            <p:nvPr/>
          </p:nvGrpSpPr>
          <p:grpSpPr bwMode="auto">
            <a:xfrm rot="10800000">
              <a:off x="1184" y="3619"/>
              <a:ext cx="62" cy="144"/>
              <a:chOff x="2693" y="2933"/>
              <a:chExt cx="175" cy="403"/>
            </a:xfrm>
          </p:grpSpPr>
          <p:sp>
            <p:nvSpPr>
              <p:cNvPr id="86" name="Oval 199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7" name="Oval 199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8" name="Freeform 2000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2001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2002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Oval 2003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0" name="Group 2004"/>
            <p:cNvGrpSpPr>
              <a:grpSpLocks noChangeAspect="1"/>
            </p:cNvGrpSpPr>
            <p:nvPr/>
          </p:nvGrpSpPr>
          <p:grpSpPr bwMode="auto">
            <a:xfrm>
              <a:off x="1252" y="3452"/>
              <a:ext cx="62" cy="144"/>
              <a:chOff x="2693" y="2933"/>
              <a:chExt cx="175" cy="403"/>
            </a:xfrm>
          </p:grpSpPr>
          <p:sp>
            <p:nvSpPr>
              <p:cNvPr id="80" name="Oval 200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1" name="Oval 200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82" name="Freeform 2007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2008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2009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Oval 2010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1" name="Group 2011"/>
            <p:cNvGrpSpPr>
              <a:grpSpLocks noChangeAspect="1"/>
            </p:cNvGrpSpPr>
            <p:nvPr/>
          </p:nvGrpSpPr>
          <p:grpSpPr bwMode="auto">
            <a:xfrm rot="10800000">
              <a:off x="1252" y="3617"/>
              <a:ext cx="62" cy="144"/>
              <a:chOff x="2693" y="2933"/>
              <a:chExt cx="175" cy="403"/>
            </a:xfrm>
          </p:grpSpPr>
          <p:sp>
            <p:nvSpPr>
              <p:cNvPr id="74" name="Oval 2012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5" name="Oval 201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6" name="Freeform 2014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2015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2016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Oval 2017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2" name="Group 2018"/>
            <p:cNvGrpSpPr>
              <a:grpSpLocks noChangeAspect="1"/>
            </p:cNvGrpSpPr>
            <p:nvPr/>
          </p:nvGrpSpPr>
          <p:grpSpPr bwMode="auto">
            <a:xfrm>
              <a:off x="1318" y="3452"/>
              <a:ext cx="62" cy="144"/>
              <a:chOff x="2693" y="2933"/>
              <a:chExt cx="175" cy="403"/>
            </a:xfrm>
          </p:grpSpPr>
          <p:sp>
            <p:nvSpPr>
              <p:cNvPr id="68" name="Oval 2019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9" name="Oval 202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70" name="Freeform 2021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2022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2023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Oval 2024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3" name="Group 2025"/>
            <p:cNvGrpSpPr>
              <a:grpSpLocks noChangeAspect="1"/>
            </p:cNvGrpSpPr>
            <p:nvPr/>
          </p:nvGrpSpPr>
          <p:grpSpPr bwMode="auto">
            <a:xfrm rot="10800000">
              <a:off x="1318" y="3617"/>
              <a:ext cx="62" cy="144"/>
              <a:chOff x="2693" y="2933"/>
              <a:chExt cx="175" cy="403"/>
            </a:xfrm>
          </p:grpSpPr>
          <p:sp>
            <p:nvSpPr>
              <p:cNvPr id="62" name="Oval 2026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3" name="Oval 202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64" name="Freeform 2028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2029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2030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Oval 2031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4" name="Group 2032"/>
            <p:cNvGrpSpPr>
              <a:grpSpLocks noChangeAspect="1"/>
            </p:cNvGrpSpPr>
            <p:nvPr/>
          </p:nvGrpSpPr>
          <p:grpSpPr bwMode="auto">
            <a:xfrm>
              <a:off x="1382" y="3452"/>
              <a:ext cx="62" cy="144"/>
              <a:chOff x="2693" y="2933"/>
              <a:chExt cx="175" cy="403"/>
            </a:xfrm>
          </p:grpSpPr>
          <p:sp>
            <p:nvSpPr>
              <p:cNvPr id="56" name="Oval 2033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7" name="Oval 203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8" name="Freeform 2035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2036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2037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Oval 2038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5" name="Group 2039"/>
            <p:cNvGrpSpPr>
              <a:grpSpLocks noChangeAspect="1"/>
            </p:cNvGrpSpPr>
            <p:nvPr/>
          </p:nvGrpSpPr>
          <p:grpSpPr bwMode="auto">
            <a:xfrm rot="10800000">
              <a:off x="1382" y="3617"/>
              <a:ext cx="62" cy="144"/>
              <a:chOff x="2693" y="2933"/>
              <a:chExt cx="175" cy="403"/>
            </a:xfrm>
          </p:grpSpPr>
          <p:sp>
            <p:nvSpPr>
              <p:cNvPr id="50" name="Oval 2040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1" name="Oval 2041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52" name="Freeform 2042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2043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2044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Oval 2045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6" name="Group 2046"/>
            <p:cNvGrpSpPr>
              <a:grpSpLocks noChangeAspect="1"/>
            </p:cNvGrpSpPr>
            <p:nvPr/>
          </p:nvGrpSpPr>
          <p:grpSpPr bwMode="auto">
            <a:xfrm>
              <a:off x="1447" y="3452"/>
              <a:ext cx="62" cy="144"/>
              <a:chOff x="2693" y="2933"/>
              <a:chExt cx="175" cy="403"/>
            </a:xfrm>
          </p:grpSpPr>
          <p:sp>
            <p:nvSpPr>
              <p:cNvPr id="44" name="Oval 2047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5" name="Oval 2048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6" name="Freeform 2049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050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051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Oval 2052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  <p:grpSp>
          <p:nvGrpSpPr>
            <p:cNvPr id="37" name="Group 2053"/>
            <p:cNvGrpSpPr>
              <a:grpSpLocks noChangeAspect="1"/>
            </p:cNvGrpSpPr>
            <p:nvPr/>
          </p:nvGrpSpPr>
          <p:grpSpPr bwMode="auto">
            <a:xfrm rot="10800000">
              <a:off x="1447" y="3617"/>
              <a:ext cx="62" cy="144"/>
              <a:chOff x="2693" y="2933"/>
              <a:chExt cx="175" cy="403"/>
            </a:xfrm>
          </p:grpSpPr>
          <p:sp>
            <p:nvSpPr>
              <p:cNvPr id="38" name="Oval 2054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solidFill>
                <a:srgbClr val="FFD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39" name="Oval 2055"/>
              <p:cNvSpPr>
                <a:spLocks noChangeAspect="1" noChangeArrowheads="1"/>
              </p:cNvSpPr>
              <p:nvPr/>
            </p:nvSpPr>
            <p:spPr bwMode="auto">
              <a:xfrm>
                <a:off x="2693" y="2933"/>
                <a:ext cx="175" cy="187"/>
              </a:xfrm>
              <a:prstGeom prst="ellipse">
                <a:avLst/>
              </a:prstGeom>
              <a:noFill/>
              <a:ln w="7938">
                <a:solidFill>
                  <a:srgbClr val="AD62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  <p:sp>
            <p:nvSpPr>
              <p:cNvPr id="40" name="Freeform 2056"/>
              <p:cNvSpPr>
                <a:spLocks noChangeAspect="1"/>
              </p:cNvSpPr>
              <p:nvPr/>
            </p:nvSpPr>
            <p:spPr bwMode="auto">
              <a:xfrm>
                <a:off x="2736" y="3104"/>
                <a:ext cx="87" cy="232"/>
              </a:xfrm>
              <a:custGeom>
                <a:avLst/>
                <a:gdLst>
                  <a:gd name="T0" fmla="*/ 495 w 35"/>
                  <a:gd name="T1" fmla="*/ 568 h 87"/>
                  <a:gd name="T2" fmla="*/ 507 w 35"/>
                  <a:gd name="T3" fmla="*/ 589 h 87"/>
                  <a:gd name="T4" fmla="*/ 524 w 35"/>
                  <a:gd name="T5" fmla="*/ 627 h 87"/>
                  <a:gd name="T6" fmla="*/ 524 w 35"/>
                  <a:gd name="T7" fmla="*/ 648 h 87"/>
                  <a:gd name="T8" fmla="*/ 537 w 35"/>
                  <a:gd name="T9" fmla="*/ 661 h 87"/>
                  <a:gd name="T10" fmla="*/ 537 w 35"/>
                  <a:gd name="T11" fmla="*/ 717 h 87"/>
                  <a:gd name="T12" fmla="*/ 537 w 35"/>
                  <a:gd name="T13" fmla="*/ 1557 h 87"/>
                  <a:gd name="T14" fmla="*/ 462 w 35"/>
                  <a:gd name="T15" fmla="*/ 1651 h 87"/>
                  <a:gd name="T16" fmla="*/ 383 w 35"/>
                  <a:gd name="T17" fmla="*/ 1557 h 87"/>
                  <a:gd name="T18" fmla="*/ 383 w 35"/>
                  <a:gd name="T19" fmla="*/ 717 h 87"/>
                  <a:gd name="T20" fmla="*/ 278 w 35"/>
                  <a:gd name="T21" fmla="*/ 605 h 87"/>
                  <a:gd name="T22" fmla="*/ 154 w 35"/>
                  <a:gd name="T23" fmla="*/ 717 h 87"/>
                  <a:gd name="T24" fmla="*/ 154 w 35"/>
                  <a:gd name="T25" fmla="*/ 1557 h 87"/>
                  <a:gd name="T26" fmla="*/ 75 w 35"/>
                  <a:gd name="T27" fmla="*/ 1651 h 87"/>
                  <a:gd name="T28" fmla="*/ 0 w 35"/>
                  <a:gd name="T29" fmla="*/ 1557 h 87"/>
                  <a:gd name="T30" fmla="*/ 0 w 35"/>
                  <a:gd name="T31" fmla="*/ 717 h 87"/>
                  <a:gd name="T32" fmla="*/ 12 w 35"/>
                  <a:gd name="T33" fmla="*/ 661 h 87"/>
                  <a:gd name="T34" fmla="*/ 12 w 35"/>
                  <a:gd name="T35" fmla="*/ 648 h 87"/>
                  <a:gd name="T36" fmla="*/ 30 w 35"/>
                  <a:gd name="T37" fmla="*/ 627 h 87"/>
                  <a:gd name="T38" fmla="*/ 30 w 35"/>
                  <a:gd name="T39" fmla="*/ 605 h 87"/>
                  <a:gd name="T40" fmla="*/ 42 w 35"/>
                  <a:gd name="T41" fmla="*/ 568 h 87"/>
                  <a:gd name="T42" fmla="*/ 62 w 35"/>
                  <a:gd name="T43" fmla="*/ 547 h 87"/>
                  <a:gd name="T44" fmla="*/ 92 w 35"/>
                  <a:gd name="T45" fmla="*/ 512 h 87"/>
                  <a:gd name="T46" fmla="*/ 104 w 35"/>
                  <a:gd name="T47" fmla="*/ 477 h 87"/>
                  <a:gd name="T48" fmla="*/ 124 w 35"/>
                  <a:gd name="T49" fmla="*/ 477 h 87"/>
                  <a:gd name="T50" fmla="*/ 154 w 35"/>
                  <a:gd name="T51" fmla="*/ 456 h 87"/>
                  <a:gd name="T52" fmla="*/ 154 w 35"/>
                  <a:gd name="T53" fmla="*/ 435 h 87"/>
                  <a:gd name="T54" fmla="*/ 186 w 35"/>
                  <a:gd name="T55" fmla="*/ 419 h 87"/>
                  <a:gd name="T56" fmla="*/ 186 w 35"/>
                  <a:gd name="T57" fmla="*/ 93 h 87"/>
                  <a:gd name="T58" fmla="*/ 259 w 35"/>
                  <a:gd name="T59" fmla="*/ 0 h 87"/>
                  <a:gd name="T60" fmla="*/ 341 w 35"/>
                  <a:gd name="T61" fmla="*/ 93 h 87"/>
                  <a:gd name="T62" fmla="*/ 341 w 35"/>
                  <a:gd name="T63" fmla="*/ 419 h 87"/>
                  <a:gd name="T64" fmla="*/ 341 w 35"/>
                  <a:gd name="T65" fmla="*/ 419 h 87"/>
                  <a:gd name="T66" fmla="*/ 475 w 35"/>
                  <a:gd name="T67" fmla="*/ 533 h 87"/>
                  <a:gd name="T68" fmla="*/ 475 w 35"/>
                  <a:gd name="T69" fmla="*/ 547 h 87"/>
                  <a:gd name="T70" fmla="*/ 495 w 35"/>
                  <a:gd name="T71" fmla="*/ 568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" h="87">
                    <a:moveTo>
                      <a:pt x="32" y="30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6"/>
                      <a:pt x="35" y="37"/>
                      <a:pt x="35" y="38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5"/>
                      <a:pt x="33" y="87"/>
                      <a:pt x="30" y="87"/>
                    </a:cubicBezTo>
                    <a:cubicBezTo>
                      <a:pt x="27" y="87"/>
                      <a:pt x="25" y="85"/>
                      <a:pt x="25" y="8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6"/>
                      <a:pt x="22" y="32"/>
                      <a:pt x="18" y="32"/>
                    </a:cubicBezTo>
                    <a:cubicBezTo>
                      <a:pt x="13" y="32"/>
                      <a:pt x="10" y="36"/>
                      <a:pt x="10" y="38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8" y="87"/>
                      <a:pt x="5" y="87"/>
                    </a:cubicBezTo>
                    <a:cubicBezTo>
                      <a:pt x="3" y="87"/>
                      <a:pt x="0" y="85"/>
                      <a:pt x="0" y="8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1" y="35"/>
                      <a:pt x="1" y="35"/>
                      <a:pt x="1" y="34"/>
                    </a:cubicBezTo>
                    <a:cubicBezTo>
                      <a:pt x="1" y="34"/>
                      <a:pt x="1" y="33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0"/>
                      <a:pt x="3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8"/>
                      <a:pt x="5" y="27"/>
                      <a:pt x="6" y="27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2" y="2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20" y="0"/>
                      <a:pt x="22" y="3"/>
                      <a:pt x="22" y="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1" y="28"/>
                      <a:pt x="31" y="28"/>
                      <a:pt x="31" y="29"/>
                    </a:cubicBezTo>
                    <a:cubicBezTo>
                      <a:pt x="32" y="29"/>
                      <a:pt x="32" y="30"/>
                      <a:pt x="32" y="30"/>
                    </a:cubicBezTo>
                    <a:close/>
                  </a:path>
                </a:pathLst>
              </a:custGeom>
              <a:solidFill>
                <a:srgbClr val="FF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057"/>
              <p:cNvSpPr>
                <a:spLocks noChangeAspect="1"/>
              </p:cNvSpPr>
              <p:nvPr/>
            </p:nvSpPr>
            <p:spPr bwMode="auto">
              <a:xfrm>
                <a:off x="2741" y="3200"/>
                <a:ext cx="5" cy="133"/>
              </a:xfrm>
              <a:custGeom>
                <a:avLst/>
                <a:gdLst>
                  <a:gd name="T0" fmla="*/ 0 w 2"/>
                  <a:gd name="T1" fmla="*/ 827 h 50"/>
                  <a:gd name="T2" fmla="*/ 0 w 2"/>
                  <a:gd name="T3" fmla="*/ 0 h 50"/>
                  <a:gd name="T4" fmla="*/ 0 w 2"/>
                  <a:gd name="T5" fmla="*/ 0 h 50"/>
                  <a:gd name="T6" fmla="*/ 33 w 2"/>
                  <a:gd name="T7" fmla="*/ 431 h 50"/>
                  <a:gd name="T8" fmla="*/ 33 w 2"/>
                  <a:gd name="T9" fmla="*/ 806 h 50"/>
                  <a:gd name="T10" fmla="*/ 33 w 2"/>
                  <a:gd name="T11" fmla="*/ 942 h 50"/>
                  <a:gd name="T12" fmla="*/ 33 w 2"/>
                  <a:gd name="T13" fmla="*/ 942 h 50"/>
                  <a:gd name="T14" fmla="*/ 0 w 2"/>
                  <a:gd name="T15" fmla="*/ 82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0">
                    <a:moveTo>
                      <a:pt x="0" y="4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5"/>
                      <a:pt x="2" y="23"/>
                    </a:cubicBezTo>
                    <a:cubicBezTo>
                      <a:pt x="2" y="30"/>
                      <a:pt x="2" y="43"/>
                      <a:pt x="2" y="43"/>
                    </a:cubicBezTo>
                    <a:cubicBezTo>
                      <a:pt x="2" y="44"/>
                      <a:pt x="2" y="49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48"/>
                      <a:pt x="0" y="46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058"/>
              <p:cNvSpPr>
                <a:spLocks noChangeAspect="1"/>
              </p:cNvSpPr>
              <p:nvPr/>
            </p:nvSpPr>
            <p:spPr bwMode="auto">
              <a:xfrm>
                <a:off x="2788" y="3189"/>
                <a:ext cx="20" cy="144"/>
              </a:xfrm>
              <a:custGeom>
                <a:avLst/>
                <a:gdLst>
                  <a:gd name="T0" fmla="*/ 95 w 8"/>
                  <a:gd name="T1" fmla="*/ 909 h 54"/>
                  <a:gd name="T2" fmla="*/ 125 w 8"/>
                  <a:gd name="T3" fmla="*/ 1024 h 54"/>
                  <a:gd name="T4" fmla="*/ 83 w 8"/>
                  <a:gd name="T5" fmla="*/ 909 h 54"/>
                  <a:gd name="T6" fmla="*/ 83 w 8"/>
                  <a:gd name="T7" fmla="*/ 739 h 54"/>
                  <a:gd name="T8" fmla="*/ 83 w 8"/>
                  <a:gd name="T9" fmla="*/ 115 h 54"/>
                  <a:gd name="T10" fmla="*/ 0 w 8"/>
                  <a:gd name="T11" fmla="*/ 0 h 54"/>
                  <a:gd name="T12" fmla="*/ 113 w 8"/>
                  <a:gd name="T13" fmla="*/ 149 h 54"/>
                  <a:gd name="T14" fmla="*/ 95 w 8"/>
                  <a:gd name="T15" fmla="*/ 909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54">
                    <a:moveTo>
                      <a:pt x="6" y="48"/>
                    </a:moveTo>
                    <a:cubicBezTo>
                      <a:pt x="6" y="50"/>
                      <a:pt x="7" y="53"/>
                      <a:pt x="8" y="54"/>
                    </a:cubicBezTo>
                    <a:cubicBezTo>
                      <a:pt x="6" y="52"/>
                      <a:pt x="5" y="50"/>
                      <a:pt x="5" y="4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3" y="0"/>
                      <a:pt x="0" y="0"/>
                    </a:cubicBezTo>
                    <a:cubicBezTo>
                      <a:pt x="6" y="0"/>
                      <a:pt x="7" y="5"/>
                      <a:pt x="7" y="8"/>
                    </a:cubicBez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2059"/>
              <p:cNvSpPr>
                <a:spLocks noChangeAspect="1" noChangeArrowheads="1"/>
              </p:cNvSpPr>
              <p:nvPr/>
            </p:nvSpPr>
            <p:spPr bwMode="auto">
              <a:xfrm>
                <a:off x="2721" y="2971"/>
                <a:ext cx="57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/>
              </a:p>
            </p:txBody>
          </p:sp>
        </p:grpSp>
      </p:grpSp>
      <p:sp>
        <p:nvSpPr>
          <p:cNvPr id="230" name="Rectangle 229"/>
          <p:cNvSpPr/>
          <p:nvPr/>
        </p:nvSpPr>
        <p:spPr>
          <a:xfrm>
            <a:off x="4839246" y="2857032"/>
            <a:ext cx="69876" cy="86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/>
          <p:cNvSpPr/>
          <p:nvPr/>
        </p:nvSpPr>
        <p:spPr>
          <a:xfrm>
            <a:off x="5114393" y="2857032"/>
            <a:ext cx="69876" cy="8671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/>
          <p:cNvSpPr/>
          <p:nvPr/>
        </p:nvSpPr>
        <p:spPr>
          <a:xfrm>
            <a:off x="4856027" y="2483081"/>
            <a:ext cx="351694" cy="33745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3697341" y="240143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Insuline</a:t>
            </a:r>
            <a:endParaRPr lang="fr-FR" dirty="0"/>
          </a:p>
        </p:txBody>
      </p:sp>
      <p:sp>
        <p:nvSpPr>
          <p:cNvPr id="235" name="ZoneTexte 234"/>
          <p:cNvSpPr txBox="1"/>
          <p:nvPr/>
        </p:nvSpPr>
        <p:spPr>
          <a:xfrm>
            <a:off x="4509134" y="4477570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PI3K/AKT</a:t>
            </a:r>
            <a:endParaRPr lang="fr-FR" dirty="0"/>
          </a:p>
        </p:txBody>
      </p:sp>
      <p:sp>
        <p:nvSpPr>
          <p:cNvPr id="236" name="Flèche vers le bas 235"/>
          <p:cNvSpPr/>
          <p:nvPr/>
        </p:nvSpPr>
        <p:spPr>
          <a:xfrm>
            <a:off x="4842296" y="3944170"/>
            <a:ext cx="300296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8" name="Group 38"/>
          <p:cNvGrpSpPr>
            <a:grpSpLocks/>
          </p:cNvGrpSpPr>
          <p:nvPr/>
        </p:nvGrpSpPr>
        <p:grpSpPr bwMode="auto">
          <a:xfrm rot="3404781">
            <a:off x="3344870" y="3828964"/>
            <a:ext cx="572713" cy="1069768"/>
            <a:chOff x="814" y="1146"/>
            <a:chExt cx="1063" cy="2525"/>
          </a:xfrm>
        </p:grpSpPr>
        <p:sp>
          <p:nvSpPr>
            <p:cNvPr id="239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72" name="Image 2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1092" y="3822592"/>
            <a:ext cx="724884" cy="423109"/>
          </a:xfrm>
          <a:prstGeom prst="rect">
            <a:avLst/>
          </a:prstGeom>
        </p:spPr>
      </p:pic>
      <p:grpSp>
        <p:nvGrpSpPr>
          <p:cNvPr id="274" name="Group 3"/>
          <p:cNvGrpSpPr>
            <a:grpSpLocks/>
          </p:cNvGrpSpPr>
          <p:nvPr/>
        </p:nvGrpSpPr>
        <p:grpSpPr bwMode="auto">
          <a:xfrm>
            <a:off x="3453826" y="4534240"/>
            <a:ext cx="764402" cy="447227"/>
            <a:chOff x="1872" y="1257"/>
            <a:chExt cx="2002" cy="1766"/>
          </a:xfrm>
        </p:grpSpPr>
        <p:sp>
          <p:nvSpPr>
            <p:cNvPr id="275" name="Freeform 4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solidFill>
              <a:srgbClr val="87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5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solidFill>
              <a:srgbClr val="7B4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solidFill>
              <a:srgbClr val="A37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solidFill>
              <a:srgbClr val="682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2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Freeform 13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0" name="Multiplier 291"/>
          <p:cNvSpPr/>
          <p:nvPr/>
        </p:nvSpPr>
        <p:spPr>
          <a:xfrm>
            <a:off x="4672737" y="3824731"/>
            <a:ext cx="639413" cy="592989"/>
          </a:xfrm>
          <a:prstGeom prst="mathMultiply">
            <a:avLst>
              <a:gd name="adj1" fmla="val 6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ZoneTexte 290"/>
          <p:cNvSpPr txBox="1"/>
          <p:nvPr/>
        </p:nvSpPr>
        <p:spPr>
          <a:xfrm>
            <a:off x="503426" y="916133"/>
            <a:ext cx="29299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Dépôts ectopiques de lipides</a:t>
            </a:r>
            <a:endParaRPr lang="fr-FR" b="1" dirty="0"/>
          </a:p>
        </p:txBody>
      </p:sp>
      <p:grpSp>
        <p:nvGrpSpPr>
          <p:cNvPr id="292" name="Groupe 293"/>
          <p:cNvGrpSpPr/>
          <p:nvPr/>
        </p:nvGrpSpPr>
        <p:grpSpPr>
          <a:xfrm>
            <a:off x="792824" y="1772129"/>
            <a:ext cx="1091130" cy="629182"/>
            <a:chOff x="4068689" y="3432103"/>
            <a:chExt cx="2086718" cy="1384341"/>
          </a:xfrm>
        </p:grpSpPr>
        <p:pic>
          <p:nvPicPr>
            <p:cNvPr id="293" name="Image 29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689" y="3432103"/>
              <a:ext cx="1858555" cy="1268044"/>
            </a:xfrm>
            <a:prstGeom prst="rect">
              <a:avLst/>
            </a:prstGeom>
          </p:spPr>
        </p:pic>
        <p:sp>
          <p:nvSpPr>
            <p:cNvPr id="294" name="Rectangle 293"/>
            <p:cNvSpPr/>
            <p:nvPr/>
          </p:nvSpPr>
          <p:spPr>
            <a:xfrm>
              <a:off x="5567881" y="4472412"/>
              <a:ext cx="587526" cy="344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5" name="Group 38"/>
          <p:cNvGrpSpPr>
            <a:grpSpLocks/>
          </p:cNvGrpSpPr>
          <p:nvPr/>
        </p:nvGrpSpPr>
        <p:grpSpPr bwMode="auto">
          <a:xfrm rot="8654912">
            <a:off x="1091873" y="1589802"/>
            <a:ext cx="406128" cy="900648"/>
            <a:chOff x="814" y="1146"/>
            <a:chExt cx="1063" cy="2525"/>
          </a:xfrm>
        </p:grpSpPr>
        <p:sp>
          <p:nvSpPr>
            <p:cNvPr id="296" name="Freeform 39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680 w 828"/>
                <a:gd name="T1" fmla="*/ 28 h 2082"/>
                <a:gd name="T2" fmla="*/ 562 w 828"/>
                <a:gd name="T3" fmla="*/ 510 h 2082"/>
                <a:gd name="T4" fmla="*/ 647 w 828"/>
                <a:gd name="T5" fmla="*/ 3046 h 2082"/>
                <a:gd name="T6" fmla="*/ 779 w 828"/>
                <a:gd name="T7" fmla="*/ 3667 h 2082"/>
                <a:gd name="T8" fmla="*/ 909 w 828"/>
                <a:gd name="T9" fmla="*/ 3661 h 2082"/>
                <a:gd name="T10" fmla="*/ 975 w 828"/>
                <a:gd name="T11" fmla="*/ 3079 h 2082"/>
                <a:gd name="T12" fmla="*/ 953 w 828"/>
                <a:gd name="T13" fmla="*/ 513 h 2082"/>
                <a:gd name="T14" fmla="*/ 832 w 828"/>
                <a:gd name="T15" fmla="*/ 23 h 2082"/>
                <a:gd name="T16" fmla="*/ 680 w 828"/>
                <a:gd name="T17" fmla="*/ 28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7" name="Freeform 40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521 w 362"/>
                <a:gd name="T1" fmla="*/ 0 h 1418"/>
                <a:gd name="T2" fmla="*/ 659 w 362"/>
                <a:gd name="T3" fmla="*/ 2526 h 1418"/>
                <a:gd name="T4" fmla="*/ 521 w 362"/>
                <a:gd name="T5" fmla="*/ 0 h 14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8" name="Freeform 41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33 w 126"/>
                <a:gd name="T1" fmla="*/ 2638 h 1482"/>
                <a:gd name="T2" fmla="*/ 0 w 126"/>
                <a:gd name="T3" fmla="*/ 0 h 1482"/>
                <a:gd name="T4" fmla="*/ 33 w 126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9" name="Freeform 42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24 w 361"/>
                <a:gd name="T3" fmla="*/ 2461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0" name="Freeform 43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1989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1" name="Freeform 44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258 w 176"/>
                <a:gd name="T1" fmla="*/ 0 h 1200"/>
                <a:gd name="T2" fmla="*/ 325 w 176"/>
                <a:gd name="T3" fmla="*/ 2139 h 1200"/>
                <a:gd name="T4" fmla="*/ 258 w 1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2" name="Freeform 45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92 w 62"/>
                <a:gd name="T1" fmla="*/ 0 h 888"/>
                <a:gd name="T2" fmla="*/ 114 w 62"/>
                <a:gd name="T3" fmla="*/ 1580 h 888"/>
                <a:gd name="T4" fmla="*/ 92 w 62"/>
                <a:gd name="T5" fmla="*/ 0 h 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3" name="Freeform 46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55 w 128"/>
                <a:gd name="T1" fmla="*/ 28 h 235"/>
                <a:gd name="T2" fmla="*/ 39 w 128"/>
                <a:gd name="T3" fmla="*/ 159 h 235"/>
                <a:gd name="T4" fmla="*/ 20 w 128"/>
                <a:gd name="T5" fmla="*/ 284 h 235"/>
                <a:gd name="T6" fmla="*/ 18 w 128"/>
                <a:gd name="T7" fmla="*/ 417 h 235"/>
                <a:gd name="T8" fmla="*/ 66 w 128"/>
                <a:gd name="T9" fmla="*/ 320 h 235"/>
                <a:gd name="T10" fmla="*/ 107 w 128"/>
                <a:gd name="T11" fmla="*/ 228 h 235"/>
                <a:gd name="T12" fmla="*/ 152 w 128"/>
                <a:gd name="T13" fmla="*/ 392 h 235"/>
                <a:gd name="T14" fmla="*/ 164 w 128"/>
                <a:gd name="T15" fmla="*/ 320 h 235"/>
                <a:gd name="T16" fmla="*/ 164 w 128"/>
                <a:gd name="T17" fmla="*/ 233 h 235"/>
                <a:gd name="T18" fmla="*/ 173 w 128"/>
                <a:gd name="T19" fmla="*/ 126 h 235"/>
                <a:gd name="T20" fmla="*/ 213 w 128"/>
                <a:gd name="T21" fmla="*/ 258 h 235"/>
                <a:gd name="T22" fmla="*/ 218 w 128"/>
                <a:gd name="T23" fmla="*/ 169 h 235"/>
                <a:gd name="T24" fmla="*/ 213 w 128"/>
                <a:gd name="T25" fmla="*/ 99 h 235"/>
                <a:gd name="T26" fmla="*/ 209 w 128"/>
                <a:gd name="T27" fmla="*/ 49 h 235"/>
                <a:gd name="T28" fmla="*/ 206 w 128"/>
                <a:gd name="T29" fmla="*/ 25 h 235"/>
                <a:gd name="T30" fmla="*/ 55 w 128"/>
                <a:gd name="T31" fmla="*/ 27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4" name="Freeform 47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11 w 77"/>
                <a:gd name="T1" fmla="*/ 431 h 260"/>
                <a:gd name="T2" fmla="*/ 13 w 77"/>
                <a:gd name="T3" fmla="*/ 285 h 260"/>
                <a:gd name="T4" fmla="*/ 1 w 77"/>
                <a:gd name="T5" fmla="*/ 137 h 260"/>
                <a:gd name="T6" fmla="*/ 32 w 77"/>
                <a:gd name="T7" fmla="*/ 251 h 260"/>
                <a:gd name="T8" fmla="*/ 60 w 77"/>
                <a:gd name="T9" fmla="*/ 380 h 260"/>
                <a:gd name="T10" fmla="*/ 56 w 77"/>
                <a:gd name="T11" fmla="*/ 296 h 260"/>
                <a:gd name="T12" fmla="*/ 46 w 77"/>
                <a:gd name="T13" fmla="*/ 166 h 260"/>
                <a:gd name="T14" fmla="*/ 48 w 77"/>
                <a:gd name="T15" fmla="*/ 0 h 260"/>
                <a:gd name="T16" fmla="*/ 72 w 77"/>
                <a:gd name="T17" fmla="*/ 125 h 260"/>
                <a:gd name="T18" fmla="*/ 89 w 77"/>
                <a:gd name="T19" fmla="*/ 262 h 260"/>
                <a:gd name="T20" fmla="*/ 107 w 77"/>
                <a:gd name="T21" fmla="*/ 160 h 260"/>
                <a:gd name="T22" fmla="*/ 133 w 77"/>
                <a:gd name="T23" fmla="*/ 303 h 260"/>
                <a:gd name="T24" fmla="*/ 140 w 77"/>
                <a:gd name="T25" fmla="*/ 430 h 260"/>
                <a:gd name="T26" fmla="*/ 11 w 77"/>
                <a:gd name="T27" fmla="*/ 43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5" name="Freeform 48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540 w 362"/>
                <a:gd name="T1" fmla="*/ 0 h 1409"/>
                <a:gd name="T2" fmla="*/ 663 w 362"/>
                <a:gd name="T3" fmla="*/ 2509 h 1409"/>
                <a:gd name="T4" fmla="*/ 540 w 362"/>
                <a:gd name="T5" fmla="*/ 0 h 1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6" name="Freeform 49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34 w 74"/>
                <a:gd name="T1" fmla="*/ 2638 h 1482"/>
                <a:gd name="T2" fmla="*/ 0 w 74"/>
                <a:gd name="T3" fmla="*/ 0 h 1482"/>
                <a:gd name="T4" fmla="*/ 34 w 74"/>
                <a:gd name="T5" fmla="*/ 2638 h 1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7" name="Freeform 50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22 w 332"/>
                <a:gd name="T3" fmla="*/ 2461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8" name="Freeform 51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1989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9" name="Freeform 52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295 w 189"/>
                <a:gd name="T1" fmla="*/ 10 h 1187"/>
                <a:gd name="T2" fmla="*/ 345 w 189"/>
                <a:gd name="T3" fmla="*/ 2114 h 1187"/>
                <a:gd name="T4" fmla="*/ 298 w 189"/>
                <a:gd name="T5" fmla="*/ 0 h 1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0" name="Freeform 53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104 w 62"/>
                <a:gd name="T1" fmla="*/ 0 h 878"/>
                <a:gd name="T2" fmla="*/ 114 w 62"/>
                <a:gd name="T3" fmla="*/ 1562 h 878"/>
                <a:gd name="T4" fmla="*/ 104 w 62"/>
                <a:gd name="T5" fmla="*/ 0 h 8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1" name="Freeform 54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297 w 203"/>
                <a:gd name="T1" fmla="*/ 0 h 1075"/>
                <a:gd name="T2" fmla="*/ 370 w 203"/>
                <a:gd name="T3" fmla="*/ 1914 h 1075"/>
                <a:gd name="T4" fmla="*/ 297 w 203"/>
                <a:gd name="T5" fmla="*/ 0 h 1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2" name="Freeform 55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209 w 123"/>
                <a:gd name="T1" fmla="*/ 0 h 920"/>
                <a:gd name="T2" fmla="*/ 223 w 123"/>
                <a:gd name="T3" fmla="*/ 1642 h 920"/>
                <a:gd name="T4" fmla="*/ 209 w 123"/>
                <a:gd name="T5" fmla="*/ 0 h 9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3" name="Freeform 56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124 w 69"/>
                <a:gd name="T1" fmla="*/ 0 h 723"/>
                <a:gd name="T2" fmla="*/ 86 w 69"/>
                <a:gd name="T3" fmla="*/ 1286 h 723"/>
                <a:gd name="T4" fmla="*/ 124 w 69"/>
                <a:gd name="T5" fmla="*/ 0 h 7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4" name="Freeform 57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1899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5" name="Freeform 58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113 w 112"/>
                <a:gd name="T3" fmla="*/ 137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6" name="Freeform 59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229 w 171"/>
                <a:gd name="T1" fmla="*/ 0 h 787"/>
                <a:gd name="T2" fmla="*/ 0 w 171"/>
                <a:gd name="T3" fmla="*/ 1401 h 787"/>
                <a:gd name="T4" fmla="*/ 229 w 171"/>
                <a:gd name="T5" fmla="*/ 0 h 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7" name="Freeform 60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68 w 139"/>
                <a:gd name="T1" fmla="*/ 104 h 345"/>
                <a:gd name="T2" fmla="*/ 60 w 139"/>
                <a:gd name="T3" fmla="*/ 227 h 345"/>
                <a:gd name="T4" fmla="*/ 67 w 139"/>
                <a:gd name="T5" fmla="*/ 327 h 345"/>
                <a:gd name="T6" fmla="*/ 2 w 139"/>
                <a:gd name="T7" fmla="*/ 613 h 345"/>
                <a:gd name="T8" fmla="*/ 46 w 139"/>
                <a:gd name="T9" fmla="*/ 521 h 345"/>
                <a:gd name="T10" fmla="*/ 76 w 139"/>
                <a:gd name="T11" fmla="*/ 425 h 345"/>
                <a:gd name="T12" fmla="*/ 139 w 139"/>
                <a:gd name="T13" fmla="*/ 344 h 345"/>
                <a:gd name="T14" fmla="*/ 139 w 139"/>
                <a:gd name="T15" fmla="*/ 425 h 345"/>
                <a:gd name="T16" fmla="*/ 125 w 139"/>
                <a:gd name="T17" fmla="*/ 515 h 345"/>
                <a:gd name="T18" fmla="*/ 175 w 139"/>
                <a:gd name="T19" fmla="*/ 420 h 345"/>
                <a:gd name="T20" fmla="*/ 194 w 139"/>
                <a:gd name="T21" fmla="*/ 468 h 345"/>
                <a:gd name="T22" fmla="*/ 221 w 139"/>
                <a:gd name="T23" fmla="*/ 548 h 345"/>
                <a:gd name="T24" fmla="*/ 220 w 139"/>
                <a:gd name="T25" fmla="*/ 360 h 345"/>
                <a:gd name="T26" fmla="*/ 194 w 139"/>
                <a:gd name="T27" fmla="*/ 116 h 345"/>
                <a:gd name="T28" fmla="*/ 175 w 139"/>
                <a:gd name="T29" fmla="*/ 0 h 345"/>
                <a:gd name="T30" fmla="*/ 136 w 139"/>
                <a:gd name="T31" fmla="*/ 84 h 345"/>
                <a:gd name="T32" fmla="*/ 68 w 139"/>
                <a:gd name="T33" fmla="*/ 111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8" name="Freeform 61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48 w 79"/>
                <a:gd name="T1" fmla="*/ 0 h 260"/>
                <a:gd name="T2" fmla="*/ 6 w 79"/>
                <a:gd name="T3" fmla="*/ 2 h 260"/>
                <a:gd name="T4" fmla="*/ 18 w 79"/>
                <a:gd name="T5" fmla="*/ 250 h 260"/>
                <a:gd name="T6" fmla="*/ 39 w 79"/>
                <a:gd name="T7" fmla="*/ 347 h 260"/>
                <a:gd name="T8" fmla="*/ 61 w 79"/>
                <a:gd name="T9" fmla="*/ 456 h 260"/>
                <a:gd name="T10" fmla="*/ 71 w 79"/>
                <a:gd name="T11" fmla="*/ 355 h 260"/>
                <a:gd name="T12" fmla="*/ 136 w 79"/>
                <a:gd name="T13" fmla="*/ 463 h 260"/>
                <a:gd name="T14" fmla="*/ 79 w 79"/>
                <a:gd name="T15" fmla="*/ 201 h 260"/>
                <a:gd name="T16" fmla="*/ 122 w 79"/>
                <a:gd name="T17" fmla="*/ 235 h 260"/>
                <a:gd name="T18" fmla="*/ 71 w 79"/>
                <a:gd name="T19" fmla="*/ 92 h 260"/>
                <a:gd name="T20" fmla="*/ 47 w 79"/>
                <a:gd name="T21" fmla="*/ 12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9" name="Freeform 62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33 w 60"/>
                <a:gd name="T3" fmla="*/ 732 h 800"/>
                <a:gd name="T4" fmla="*/ 46 w 60"/>
                <a:gd name="T5" fmla="*/ 1059 h 800"/>
                <a:gd name="T6" fmla="*/ 31 w 60"/>
                <a:gd name="T7" fmla="*/ 1426 h 800"/>
                <a:gd name="T8" fmla="*/ 70 w 60"/>
                <a:gd name="T9" fmla="*/ 1203 h 800"/>
                <a:gd name="T10" fmla="*/ 90 w 60"/>
                <a:gd name="T11" fmla="*/ 1008 h 800"/>
                <a:gd name="T12" fmla="*/ 99 w 60"/>
                <a:gd name="T13" fmla="*/ 586 h 800"/>
                <a:gd name="T14" fmla="*/ 70 w 60"/>
                <a:gd name="T15" fmla="*/ 242 h 800"/>
                <a:gd name="T16" fmla="*/ 15 w 60"/>
                <a:gd name="T17" fmla="*/ 23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0" name="Freeform 63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76 w 100"/>
                <a:gd name="T1" fmla="*/ 0 h 389"/>
                <a:gd name="T2" fmla="*/ 35 w 100"/>
                <a:gd name="T3" fmla="*/ 243 h 389"/>
                <a:gd name="T4" fmla="*/ 33 w 100"/>
                <a:gd name="T5" fmla="*/ 430 h 389"/>
                <a:gd name="T6" fmla="*/ 50 w 100"/>
                <a:gd name="T7" fmla="*/ 695 h 389"/>
                <a:gd name="T8" fmla="*/ 72 w 100"/>
                <a:gd name="T9" fmla="*/ 561 h 389"/>
                <a:gd name="T10" fmla="*/ 117 w 100"/>
                <a:gd name="T11" fmla="*/ 457 h 389"/>
                <a:gd name="T12" fmla="*/ 76 w 100"/>
                <a:gd name="T13" fmla="*/ 470 h 389"/>
                <a:gd name="T14" fmla="*/ 173 w 100"/>
                <a:gd name="T15" fmla="*/ 119 h 389"/>
                <a:gd name="T16" fmla="*/ 142 w 100"/>
                <a:gd name="T17" fmla="*/ 200 h 389"/>
                <a:gd name="T18" fmla="*/ 94 w 100"/>
                <a:gd name="T19" fmla="*/ 285 h 389"/>
                <a:gd name="T20" fmla="*/ 82 w 100"/>
                <a:gd name="T21" fmla="*/ 285 h 389"/>
                <a:gd name="T22" fmla="*/ 72 w 100"/>
                <a:gd name="T23" fmla="*/ 34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1" name="Freeform 64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34 w 65"/>
                <a:gd name="T1" fmla="*/ 74 h 417"/>
                <a:gd name="T2" fmla="*/ 95 w 65"/>
                <a:gd name="T3" fmla="*/ 203 h 417"/>
                <a:gd name="T4" fmla="*/ 111 w 65"/>
                <a:gd name="T5" fmla="*/ 442 h 417"/>
                <a:gd name="T6" fmla="*/ 109 w 65"/>
                <a:gd name="T7" fmla="*/ 745 h 417"/>
                <a:gd name="T8" fmla="*/ 77 w 65"/>
                <a:gd name="T9" fmla="*/ 551 h 417"/>
                <a:gd name="T10" fmla="*/ 11 w 65"/>
                <a:gd name="T11" fmla="*/ 346 h 417"/>
                <a:gd name="T12" fmla="*/ 49 w 65"/>
                <a:gd name="T13" fmla="*/ 377 h 417"/>
                <a:gd name="T14" fmla="*/ 34 w 65"/>
                <a:gd name="T15" fmla="*/ 78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2" name="Freeform 65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25 w 29"/>
                <a:gd name="T3" fmla="*/ 358 h 375"/>
                <a:gd name="T4" fmla="*/ 28 w 29"/>
                <a:gd name="T5" fmla="*/ 510 h 375"/>
                <a:gd name="T6" fmla="*/ 28 w 29"/>
                <a:gd name="T7" fmla="*/ 670 h 375"/>
                <a:gd name="T8" fmla="*/ 40 w 29"/>
                <a:gd name="T9" fmla="*/ 209 h 375"/>
                <a:gd name="T10" fmla="*/ 6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3" name="Freeform 66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27 w 35"/>
                <a:gd name="T1" fmla="*/ 12 h 332"/>
                <a:gd name="T2" fmla="*/ 27 w 35"/>
                <a:gd name="T3" fmla="*/ 0 h 332"/>
                <a:gd name="T4" fmla="*/ 14 w 35"/>
                <a:gd name="T5" fmla="*/ 368 h 332"/>
                <a:gd name="T6" fmla="*/ 38 w 35"/>
                <a:gd name="T7" fmla="*/ 590 h 332"/>
                <a:gd name="T8" fmla="*/ 32 w 35"/>
                <a:gd name="T9" fmla="*/ 396 h 332"/>
                <a:gd name="T10" fmla="*/ 54 w 35"/>
                <a:gd name="T11" fmla="*/ 209 h 332"/>
                <a:gd name="T12" fmla="*/ 42 w 35"/>
                <a:gd name="T13" fmla="*/ 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4" name="Freeform 67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211 w 136"/>
                <a:gd name="T1" fmla="*/ 0 h 814"/>
                <a:gd name="T2" fmla="*/ 252 w 136"/>
                <a:gd name="T3" fmla="*/ 1451 h 814"/>
                <a:gd name="T4" fmla="*/ 211 w 136"/>
                <a:gd name="T5" fmla="*/ 0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5" name="Freeform 68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76 w 373"/>
                <a:gd name="T1" fmla="*/ 3639 h 2041"/>
                <a:gd name="T2" fmla="*/ 145 w 373"/>
                <a:gd name="T3" fmla="*/ 3056 h 2041"/>
                <a:gd name="T4" fmla="*/ 122 w 373"/>
                <a:gd name="T5" fmla="*/ 489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6" name="Freeform 69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680 w 444"/>
                <a:gd name="T1" fmla="*/ 0 h 2042"/>
                <a:gd name="T2" fmla="*/ 564 w 444"/>
                <a:gd name="T3" fmla="*/ 480 h 2042"/>
                <a:gd name="T4" fmla="*/ 648 w 444"/>
                <a:gd name="T5" fmla="*/ 3016 h 2042"/>
                <a:gd name="T6" fmla="*/ 779 w 444"/>
                <a:gd name="T7" fmla="*/ 3636 h 20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7" name="Freeform 70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59 w 34"/>
                <a:gd name="T1" fmla="*/ 39 h 88"/>
                <a:gd name="T2" fmla="*/ 14 w 34"/>
                <a:gd name="T3" fmla="*/ 1 h 88"/>
                <a:gd name="T4" fmla="*/ 16 w 34"/>
                <a:gd name="T5" fmla="*/ 81 h 88"/>
                <a:gd name="T6" fmla="*/ 12 w 34"/>
                <a:gd name="T7" fmla="*/ 136 h 88"/>
                <a:gd name="T8" fmla="*/ 42 w 34"/>
                <a:gd name="T9" fmla="*/ 133 h 88"/>
                <a:gd name="T10" fmla="*/ 48 w 34"/>
                <a:gd name="T11" fmla="*/ 35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8" name="Freeform 71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154 w 90"/>
                <a:gd name="T1" fmla="*/ 12 h 160"/>
                <a:gd name="T2" fmla="*/ 89 w 90"/>
                <a:gd name="T3" fmla="*/ 8 h 160"/>
                <a:gd name="T4" fmla="*/ 49 w 90"/>
                <a:gd name="T5" fmla="*/ 35 h 160"/>
                <a:gd name="T6" fmla="*/ 29 w 90"/>
                <a:gd name="T7" fmla="*/ 137 h 160"/>
                <a:gd name="T8" fmla="*/ 15 w 90"/>
                <a:gd name="T9" fmla="*/ 217 h 160"/>
                <a:gd name="T10" fmla="*/ 20 w 90"/>
                <a:gd name="T11" fmla="*/ 263 h 160"/>
                <a:gd name="T12" fmla="*/ 48 w 90"/>
                <a:gd name="T13" fmla="*/ 189 h 160"/>
                <a:gd name="T14" fmla="*/ 79 w 90"/>
                <a:gd name="T15" fmla="*/ 150 h 160"/>
                <a:gd name="T16" fmla="*/ 101 w 90"/>
                <a:gd name="T17" fmla="*/ 179 h 160"/>
                <a:gd name="T18" fmla="*/ 128 w 90"/>
                <a:gd name="T19" fmla="*/ 76 h 160"/>
                <a:gd name="T20" fmla="*/ 159 w 90"/>
                <a:gd name="T21" fmla="*/ 75 h 160"/>
                <a:gd name="T22" fmla="*/ 150 w 90"/>
                <a:gd name="T23" fmla="*/ 16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329" name="Connecteur droit avec flèche 328"/>
          <p:cNvCxnSpPr/>
          <p:nvPr/>
        </p:nvCxnSpPr>
        <p:spPr>
          <a:xfrm>
            <a:off x="2387602" y="2039708"/>
            <a:ext cx="986731" cy="731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ZoneTexte 329"/>
          <p:cNvSpPr txBox="1"/>
          <p:nvPr/>
        </p:nvSpPr>
        <p:spPr>
          <a:xfrm>
            <a:off x="7366621" y="925051"/>
            <a:ext cx="14813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Inflammation</a:t>
            </a:r>
            <a:endParaRPr lang="fr-FR" b="1" dirty="0"/>
          </a:p>
        </p:txBody>
      </p:sp>
      <p:grpSp>
        <p:nvGrpSpPr>
          <p:cNvPr id="331" name="Group 589"/>
          <p:cNvGrpSpPr>
            <a:grpSpLocks/>
          </p:cNvGrpSpPr>
          <p:nvPr/>
        </p:nvGrpSpPr>
        <p:grpSpPr bwMode="auto">
          <a:xfrm>
            <a:off x="7690097" y="1662655"/>
            <a:ext cx="795864" cy="769626"/>
            <a:chOff x="4318" y="762"/>
            <a:chExt cx="894" cy="972"/>
          </a:xfrm>
        </p:grpSpPr>
        <p:sp>
          <p:nvSpPr>
            <p:cNvPr id="332" name="Freeform 578"/>
            <p:cNvSpPr>
              <a:spLocks/>
            </p:cNvSpPr>
            <p:nvPr/>
          </p:nvSpPr>
          <p:spPr bwMode="auto">
            <a:xfrm>
              <a:off x="4318" y="762"/>
              <a:ext cx="894" cy="972"/>
            </a:xfrm>
            <a:custGeom>
              <a:avLst/>
              <a:gdLst>
                <a:gd name="T0" fmla="*/ 1664 w 447"/>
                <a:gd name="T1" fmla="*/ 1300 h 456"/>
                <a:gd name="T2" fmla="*/ 1684 w 447"/>
                <a:gd name="T3" fmla="*/ 919 h 456"/>
                <a:gd name="T4" fmla="*/ 1576 w 447"/>
                <a:gd name="T5" fmla="*/ 595 h 456"/>
                <a:gd name="T6" fmla="*/ 1536 w 447"/>
                <a:gd name="T7" fmla="*/ 514 h 456"/>
                <a:gd name="T8" fmla="*/ 1520 w 447"/>
                <a:gd name="T9" fmla="*/ 296 h 456"/>
                <a:gd name="T10" fmla="*/ 1484 w 447"/>
                <a:gd name="T11" fmla="*/ 213 h 456"/>
                <a:gd name="T12" fmla="*/ 1404 w 447"/>
                <a:gd name="T13" fmla="*/ 290 h 456"/>
                <a:gd name="T14" fmla="*/ 1452 w 447"/>
                <a:gd name="T15" fmla="*/ 168 h 456"/>
                <a:gd name="T16" fmla="*/ 1348 w 447"/>
                <a:gd name="T17" fmla="*/ 264 h 456"/>
                <a:gd name="T18" fmla="*/ 1204 w 447"/>
                <a:gd name="T19" fmla="*/ 109 h 456"/>
                <a:gd name="T20" fmla="*/ 1152 w 447"/>
                <a:gd name="T21" fmla="*/ 153 h 456"/>
                <a:gd name="T22" fmla="*/ 764 w 447"/>
                <a:gd name="T23" fmla="*/ 160 h 456"/>
                <a:gd name="T24" fmla="*/ 644 w 447"/>
                <a:gd name="T25" fmla="*/ 81 h 456"/>
                <a:gd name="T26" fmla="*/ 632 w 447"/>
                <a:gd name="T27" fmla="*/ 200 h 456"/>
                <a:gd name="T28" fmla="*/ 412 w 447"/>
                <a:gd name="T29" fmla="*/ 177 h 456"/>
                <a:gd name="T30" fmla="*/ 392 w 447"/>
                <a:gd name="T31" fmla="*/ 217 h 456"/>
                <a:gd name="T32" fmla="*/ 312 w 447"/>
                <a:gd name="T33" fmla="*/ 414 h 456"/>
                <a:gd name="T34" fmla="*/ 200 w 447"/>
                <a:gd name="T35" fmla="*/ 509 h 456"/>
                <a:gd name="T36" fmla="*/ 140 w 447"/>
                <a:gd name="T37" fmla="*/ 627 h 456"/>
                <a:gd name="T38" fmla="*/ 88 w 447"/>
                <a:gd name="T39" fmla="*/ 723 h 456"/>
                <a:gd name="T40" fmla="*/ 148 w 447"/>
                <a:gd name="T41" fmla="*/ 1273 h 456"/>
                <a:gd name="T42" fmla="*/ 220 w 447"/>
                <a:gd name="T43" fmla="*/ 1690 h 456"/>
                <a:gd name="T44" fmla="*/ 248 w 447"/>
                <a:gd name="T45" fmla="*/ 1678 h 456"/>
                <a:gd name="T46" fmla="*/ 348 w 447"/>
                <a:gd name="T47" fmla="*/ 1767 h 456"/>
                <a:gd name="T48" fmla="*/ 320 w 447"/>
                <a:gd name="T49" fmla="*/ 1980 h 456"/>
                <a:gd name="T50" fmla="*/ 432 w 447"/>
                <a:gd name="T51" fmla="*/ 1872 h 456"/>
                <a:gd name="T52" fmla="*/ 728 w 447"/>
                <a:gd name="T53" fmla="*/ 2040 h 456"/>
                <a:gd name="T54" fmla="*/ 1308 w 447"/>
                <a:gd name="T55" fmla="*/ 1682 h 456"/>
                <a:gd name="T56" fmla="*/ 1376 w 447"/>
                <a:gd name="T57" fmla="*/ 1678 h 456"/>
                <a:gd name="T58" fmla="*/ 1476 w 447"/>
                <a:gd name="T59" fmla="*/ 1667 h 456"/>
                <a:gd name="T60" fmla="*/ 1700 w 447"/>
                <a:gd name="T61" fmla="*/ 1750 h 456"/>
                <a:gd name="T62" fmla="*/ 1556 w 447"/>
                <a:gd name="T63" fmla="*/ 1609 h 456"/>
                <a:gd name="T64" fmla="*/ 1412 w 447"/>
                <a:gd name="T65" fmla="*/ 1449 h 456"/>
                <a:gd name="T66" fmla="*/ 1620 w 447"/>
                <a:gd name="T67" fmla="*/ 1562 h 456"/>
                <a:gd name="T68" fmla="*/ 1636 w 447"/>
                <a:gd name="T69" fmla="*/ 1381 h 456"/>
                <a:gd name="T70" fmla="*/ 1776 w 447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7" h="456">
                  <a:moveTo>
                    <a:pt x="438" y="310"/>
                  </a:moveTo>
                  <a:cubicBezTo>
                    <a:pt x="431" y="302"/>
                    <a:pt x="426" y="294"/>
                    <a:pt x="416" y="286"/>
                  </a:cubicBezTo>
                  <a:cubicBezTo>
                    <a:pt x="410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2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8" y="129"/>
                    <a:pt x="401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1" y="64"/>
                  </a:cubicBezTo>
                  <a:cubicBezTo>
                    <a:pt x="350" y="62"/>
                    <a:pt x="350" y="61"/>
                    <a:pt x="351" y="59"/>
                  </a:cubicBezTo>
                  <a:cubicBezTo>
                    <a:pt x="352" y="51"/>
                    <a:pt x="362" y="45"/>
                    <a:pt x="363" y="37"/>
                  </a:cubicBezTo>
                  <a:cubicBezTo>
                    <a:pt x="366" y="23"/>
                    <a:pt x="357" y="26"/>
                    <a:pt x="352" y="34"/>
                  </a:cubicBezTo>
                  <a:cubicBezTo>
                    <a:pt x="347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4" y="14"/>
                    <a:pt x="315" y="5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4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1" y="35"/>
                  </a:cubicBezTo>
                  <a:cubicBezTo>
                    <a:pt x="177" y="38"/>
                    <a:pt x="179" y="35"/>
                    <a:pt x="174" y="33"/>
                  </a:cubicBezTo>
                  <a:cubicBezTo>
                    <a:pt x="168" y="30"/>
                    <a:pt x="164" y="19"/>
                    <a:pt x="161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8" y="39"/>
                    <a:pt x="158" y="44"/>
                  </a:cubicBezTo>
                  <a:cubicBezTo>
                    <a:pt x="148" y="50"/>
                    <a:pt x="138" y="54"/>
                    <a:pt x="128" y="54"/>
                  </a:cubicBezTo>
                  <a:cubicBezTo>
                    <a:pt x="118" y="54"/>
                    <a:pt x="108" y="41"/>
                    <a:pt x="103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4"/>
                    <a:pt x="98" y="48"/>
                  </a:cubicBezTo>
                  <a:cubicBezTo>
                    <a:pt x="107" y="51"/>
                    <a:pt x="118" y="55"/>
                    <a:pt x="106" y="70"/>
                  </a:cubicBezTo>
                  <a:cubicBezTo>
                    <a:pt x="102" y="75"/>
                    <a:pt x="96" y="90"/>
                    <a:pt x="78" y="91"/>
                  </a:cubicBezTo>
                  <a:cubicBezTo>
                    <a:pt x="60" y="92"/>
                    <a:pt x="28" y="65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8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3" y="149"/>
                  </a:cubicBezTo>
                  <a:cubicBezTo>
                    <a:pt x="0" y="160"/>
                    <a:pt x="16" y="154"/>
                    <a:pt x="22" y="159"/>
                  </a:cubicBezTo>
                  <a:cubicBezTo>
                    <a:pt x="29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4" y="358"/>
                    <a:pt x="58" y="363"/>
                    <a:pt x="55" y="372"/>
                  </a:cubicBezTo>
                  <a:cubicBezTo>
                    <a:pt x="51" y="381"/>
                    <a:pt x="50" y="389"/>
                    <a:pt x="57" y="393"/>
                  </a:cubicBezTo>
                  <a:cubicBezTo>
                    <a:pt x="64" y="397"/>
                    <a:pt x="62" y="377"/>
                    <a:pt x="62" y="369"/>
                  </a:cubicBezTo>
                  <a:cubicBezTo>
                    <a:pt x="62" y="360"/>
                    <a:pt x="69" y="363"/>
                    <a:pt x="74" y="372"/>
                  </a:cubicBezTo>
                  <a:cubicBezTo>
                    <a:pt x="79" y="381"/>
                    <a:pt x="82" y="386"/>
                    <a:pt x="87" y="389"/>
                  </a:cubicBezTo>
                  <a:cubicBezTo>
                    <a:pt x="91" y="392"/>
                    <a:pt x="87" y="403"/>
                    <a:pt x="87" y="411"/>
                  </a:cubicBezTo>
                  <a:cubicBezTo>
                    <a:pt x="87" y="418"/>
                    <a:pt x="76" y="431"/>
                    <a:pt x="80" y="436"/>
                  </a:cubicBezTo>
                  <a:cubicBezTo>
                    <a:pt x="83" y="442"/>
                    <a:pt x="87" y="435"/>
                    <a:pt x="91" y="425"/>
                  </a:cubicBezTo>
                  <a:cubicBezTo>
                    <a:pt x="96" y="414"/>
                    <a:pt x="102" y="402"/>
                    <a:pt x="108" y="412"/>
                  </a:cubicBezTo>
                  <a:cubicBezTo>
                    <a:pt x="113" y="422"/>
                    <a:pt x="119" y="422"/>
                    <a:pt x="140" y="425"/>
                  </a:cubicBezTo>
                  <a:cubicBezTo>
                    <a:pt x="162" y="427"/>
                    <a:pt x="169" y="443"/>
                    <a:pt x="182" y="449"/>
                  </a:cubicBezTo>
                  <a:cubicBezTo>
                    <a:pt x="195" y="456"/>
                    <a:pt x="214" y="451"/>
                    <a:pt x="232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1"/>
                    <a:pt x="344" y="369"/>
                  </a:cubicBezTo>
                  <a:cubicBezTo>
                    <a:pt x="336" y="357"/>
                    <a:pt x="335" y="354"/>
                    <a:pt x="339" y="349"/>
                  </a:cubicBezTo>
                  <a:cubicBezTo>
                    <a:pt x="349" y="337"/>
                    <a:pt x="365" y="358"/>
                    <a:pt x="369" y="367"/>
                  </a:cubicBezTo>
                  <a:cubicBezTo>
                    <a:pt x="374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5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5" y="317"/>
                    <a:pt x="377" y="329"/>
                  </a:cubicBezTo>
                  <a:cubicBezTo>
                    <a:pt x="386" y="335"/>
                    <a:pt x="392" y="348"/>
                    <a:pt x="405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3" y="292"/>
                    <a:pt x="396" y="300"/>
                    <a:pt x="409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7" y="324"/>
                    <a:pt x="445" y="318"/>
                    <a:pt x="438" y="310"/>
                  </a:cubicBezTo>
                  <a:close/>
                </a:path>
              </a:pathLst>
            </a:custGeom>
            <a:solidFill>
              <a:srgbClr val="CC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Freeform 579"/>
            <p:cNvSpPr>
              <a:spLocks/>
            </p:cNvSpPr>
            <p:nvPr/>
          </p:nvSpPr>
          <p:spPr bwMode="auto">
            <a:xfrm>
              <a:off x="4444" y="1035"/>
              <a:ext cx="518" cy="546"/>
            </a:xfrm>
            <a:custGeom>
              <a:avLst/>
              <a:gdLst>
                <a:gd name="T0" fmla="*/ 272 w 259"/>
                <a:gd name="T1" fmla="*/ 0 h 256"/>
                <a:gd name="T2" fmla="*/ 24 w 259"/>
                <a:gd name="T3" fmla="*/ 495 h 256"/>
                <a:gd name="T4" fmla="*/ 104 w 259"/>
                <a:gd name="T5" fmla="*/ 806 h 256"/>
                <a:gd name="T6" fmla="*/ 324 w 259"/>
                <a:gd name="T7" fmla="*/ 1000 h 256"/>
                <a:gd name="T8" fmla="*/ 648 w 259"/>
                <a:gd name="T9" fmla="*/ 1092 h 256"/>
                <a:gd name="T10" fmla="*/ 908 w 259"/>
                <a:gd name="T11" fmla="*/ 695 h 256"/>
                <a:gd name="T12" fmla="*/ 952 w 259"/>
                <a:gd name="T13" fmla="*/ 459 h 256"/>
                <a:gd name="T14" fmla="*/ 696 w 259"/>
                <a:gd name="T15" fmla="*/ 386 h 256"/>
                <a:gd name="T16" fmla="*/ 588 w 259"/>
                <a:gd name="T17" fmla="*/ 309 h 256"/>
                <a:gd name="T18" fmla="*/ 524 w 259"/>
                <a:gd name="T19" fmla="*/ 149 h 256"/>
                <a:gd name="T20" fmla="*/ 272 w 259"/>
                <a:gd name="T21" fmla="*/ 0 h 2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9" h="256">
                  <a:moveTo>
                    <a:pt x="68" y="0"/>
                  </a:moveTo>
                  <a:cubicBezTo>
                    <a:pt x="15" y="7"/>
                    <a:pt x="0" y="63"/>
                    <a:pt x="6" y="109"/>
                  </a:cubicBezTo>
                  <a:cubicBezTo>
                    <a:pt x="9" y="131"/>
                    <a:pt x="15" y="157"/>
                    <a:pt x="26" y="177"/>
                  </a:cubicBezTo>
                  <a:cubicBezTo>
                    <a:pt x="38" y="198"/>
                    <a:pt x="61" y="208"/>
                    <a:pt x="81" y="220"/>
                  </a:cubicBezTo>
                  <a:cubicBezTo>
                    <a:pt x="106" y="237"/>
                    <a:pt x="131" y="256"/>
                    <a:pt x="162" y="240"/>
                  </a:cubicBezTo>
                  <a:cubicBezTo>
                    <a:pt x="196" y="223"/>
                    <a:pt x="208" y="182"/>
                    <a:pt x="227" y="153"/>
                  </a:cubicBezTo>
                  <a:cubicBezTo>
                    <a:pt x="239" y="135"/>
                    <a:pt x="259" y="120"/>
                    <a:pt x="238" y="101"/>
                  </a:cubicBezTo>
                  <a:cubicBezTo>
                    <a:pt x="223" y="87"/>
                    <a:pt x="193" y="92"/>
                    <a:pt x="174" y="85"/>
                  </a:cubicBezTo>
                  <a:cubicBezTo>
                    <a:pt x="165" y="82"/>
                    <a:pt x="151" y="79"/>
                    <a:pt x="147" y="68"/>
                  </a:cubicBezTo>
                  <a:cubicBezTo>
                    <a:pt x="139" y="52"/>
                    <a:pt x="149" y="48"/>
                    <a:pt x="131" y="33"/>
                  </a:cubicBezTo>
                  <a:cubicBezTo>
                    <a:pt x="113" y="16"/>
                    <a:pt x="93" y="3"/>
                    <a:pt x="68" y="0"/>
                  </a:cubicBezTo>
                  <a:close/>
                </a:path>
              </a:pathLst>
            </a:custGeom>
            <a:solidFill>
              <a:srgbClr val="E0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4" name="Freeform 580"/>
            <p:cNvSpPr>
              <a:spLocks/>
            </p:cNvSpPr>
            <p:nvPr/>
          </p:nvSpPr>
          <p:spPr bwMode="auto">
            <a:xfrm>
              <a:off x="4352" y="915"/>
              <a:ext cx="256" cy="459"/>
            </a:xfrm>
            <a:custGeom>
              <a:avLst/>
              <a:gdLst>
                <a:gd name="T0" fmla="*/ 512 w 128"/>
                <a:gd name="T1" fmla="*/ 0 h 215"/>
                <a:gd name="T2" fmla="*/ 140 w 128"/>
                <a:gd name="T3" fmla="*/ 980 h 215"/>
                <a:gd name="T4" fmla="*/ 512 w 128"/>
                <a:gd name="T5" fmla="*/ 0 h 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15">
                  <a:moveTo>
                    <a:pt x="128" y="0"/>
                  </a:moveTo>
                  <a:cubicBezTo>
                    <a:pt x="71" y="19"/>
                    <a:pt x="0" y="101"/>
                    <a:pt x="35" y="215"/>
                  </a:cubicBezTo>
                  <a:cubicBezTo>
                    <a:pt x="27" y="188"/>
                    <a:pt x="29" y="63"/>
                    <a:pt x="1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Freeform 581"/>
            <p:cNvSpPr>
              <a:spLocks/>
            </p:cNvSpPr>
            <p:nvPr/>
          </p:nvSpPr>
          <p:spPr bwMode="auto">
            <a:xfrm>
              <a:off x="4548" y="1069"/>
              <a:ext cx="604" cy="640"/>
            </a:xfrm>
            <a:custGeom>
              <a:avLst/>
              <a:gdLst>
                <a:gd name="T0" fmla="*/ 0 w 302"/>
                <a:gd name="T1" fmla="*/ 1184 h 300"/>
                <a:gd name="T2" fmla="*/ 244 w 302"/>
                <a:gd name="T3" fmla="*/ 1316 h 300"/>
                <a:gd name="T4" fmla="*/ 452 w 302"/>
                <a:gd name="T5" fmla="*/ 1269 h 300"/>
                <a:gd name="T6" fmla="*/ 652 w 302"/>
                <a:gd name="T7" fmla="*/ 1092 h 300"/>
                <a:gd name="T8" fmla="*/ 804 w 302"/>
                <a:gd name="T9" fmla="*/ 924 h 300"/>
                <a:gd name="T10" fmla="*/ 872 w 302"/>
                <a:gd name="T11" fmla="*/ 892 h 300"/>
                <a:gd name="T12" fmla="*/ 904 w 302"/>
                <a:gd name="T13" fmla="*/ 800 h 300"/>
                <a:gd name="T14" fmla="*/ 1044 w 302"/>
                <a:gd name="T15" fmla="*/ 732 h 300"/>
                <a:gd name="T16" fmla="*/ 1084 w 302"/>
                <a:gd name="T17" fmla="*/ 651 h 300"/>
                <a:gd name="T18" fmla="*/ 1160 w 302"/>
                <a:gd name="T19" fmla="*/ 578 h 300"/>
                <a:gd name="T20" fmla="*/ 1180 w 302"/>
                <a:gd name="T21" fmla="*/ 273 h 300"/>
                <a:gd name="T22" fmla="*/ 1052 w 302"/>
                <a:gd name="T23" fmla="*/ 0 h 300"/>
                <a:gd name="T24" fmla="*/ 1040 w 302"/>
                <a:gd name="T25" fmla="*/ 542 h 300"/>
                <a:gd name="T26" fmla="*/ 832 w 302"/>
                <a:gd name="T27" fmla="*/ 691 h 300"/>
                <a:gd name="T28" fmla="*/ 668 w 302"/>
                <a:gd name="T29" fmla="*/ 919 h 300"/>
                <a:gd name="T30" fmla="*/ 488 w 302"/>
                <a:gd name="T31" fmla="*/ 1111 h 300"/>
                <a:gd name="T32" fmla="*/ 344 w 302"/>
                <a:gd name="T33" fmla="*/ 1237 h 300"/>
                <a:gd name="T34" fmla="*/ 172 w 302"/>
                <a:gd name="T35" fmla="*/ 1220 h 300"/>
                <a:gd name="T36" fmla="*/ 8 w 302"/>
                <a:gd name="T37" fmla="*/ 1165 h 3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2" h="300">
                  <a:moveTo>
                    <a:pt x="0" y="260"/>
                  </a:moveTo>
                  <a:cubicBezTo>
                    <a:pt x="18" y="272"/>
                    <a:pt x="42" y="278"/>
                    <a:pt x="61" y="289"/>
                  </a:cubicBezTo>
                  <a:cubicBezTo>
                    <a:pt x="81" y="300"/>
                    <a:pt x="95" y="291"/>
                    <a:pt x="113" y="279"/>
                  </a:cubicBezTo>
                  <a:cubicBezTo>
                    <a:pt x="131" y="267"/>
                    <a:pt x="146" y="252"/>
                    <a:pt x="163" y="240"/>
                  </a:cubicBezTo>
                  <a:cubicBezTo>
                    <a:pt x="179" y="229"/>
                    <a:pt x="187" y="214"/>
                    <a:pt x="201" y="203"/>
                  </a:cubicBezTo>
                  <a:cubicBezTo>
                    <a:pt x="205" y="200"/>
                    <a:pt x="214" y="199"/>
                    <a:pt x="218" y="196"/>
                  </a:cubicBezTo>
                  <a:cubicBezTo>
                    <a:pt x="223" y="190"/>
                    <a:pt x="220" y="182"/>
                    <a:pt x="226" y="176"/>
                  </a:cubicBezTo>
                  <a:cubicBezTo>
                    <a:pt x="238" y="163"/>
                    <a:pt x="251" y="178"/>
                    <a:pt x="261" y="161"/>
                  </a:cubicBezTo>
                  <a:cubicBezTo>
                    <a:pt x="266" y="153"/>
                    <a:pt x="264" y="150"/>
                    <a:pt x="271" y="143"/>
                  </a:cubicBezTo>
                  <a:cubicBezTo>
                    <a:pt x="277" y="138"/>
                    <a:pt x="285" y="135"/>
                    <a:pt x="290" y="127"/>
                  </a:cubicBezTo>
                  <a:cubicBezTo>
                    <a:pt x="302" y="110"/>
                    <a:pt x="298" y="80"/>
                    <a:pt x="295" y="60"/>
                  </a:cubicBezTo>
                  <a:cubicBezTo>
                    <a:pt x="292" y="38"/>
                    <a:pt x="283" y="13"/>
                    <a:pt x="263" y="0"/>
                  </a:cubicBezTo>
                  <a:cubicBezTo>
                    <a:pt x="279" y="37"/>
                    <a:pt x="294" y="85"/>
                    <a:pt x="260" y="119"/>
                  </a:cubicBezTo>
                  <a:cubicBezTo>
                    <a:pt x="246" y="133"/>
                    <a:pt x="223" y="139"/>
                    <a:pt x="208" y="152"/>
                  </a:cubicBezTo>
                  <a:cubicBezTo>
                    <a:pt x="191" y="166"/>
                    <a:pt x="179" y="184"/>
                    <a:pt x="167" y="202"/>
                  </a:cubicBezTo>
                  <a:cubicBezTo>
                    <a:pt x="155" y="221"/>
                    <a:pt x="141" y="232"/>
                    <a:pt x="122" y="244"/>
                  </a:cubicBezTo>
                  <a:cubicBezTo>
                    <a:pt x="111" y="252"/>
                    <a:pt x="98" y="267"/>
                    <a:pt x="86" y="272"/>
                  </a:cubicBezTo>
                  <a:cubicBezTo>
                    <a:pt x="73" y="277"/>
                    <a:pt x="55" y="270"/>
                    <a:pt x="43" y="268"/>
                  </a:cubicBezTo>
                  <a:cubicBezTo>
                    <a:pt x="30" y="266"/>
                    <a:pt x="12" y="264"/>
                    <a:pt x="2" y="256"/>
                  </a:cubicBezTo>
                </a:path>
              </a:pathLst>
            </a:custGeom>
            <a:solidFill>
              <a:srgbClr val="B0D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Freeform 582"/>
            <p:cNvSpPr>
              <a:spLocks/>
            </p:cNvSpPr>
            <p:nvPr/>
          </p:nvSpPr>
          <p:spPr bwMode="auto">
            <a:xfrm>
              <a:off x="4480" y="1286"/>
              <a:ext cx="410" cy="267"/>
            </a:xfrm>
            <a:custGeom>
              <a:avLst/>
              <a:gdLst>
                <a:gd name="T0" fmla="*/ 0 w 205"/>
                <a:gd name="T1" fmla="*/ 0 h 125"/>
                <a:gd name="T2" fmla="*/ 124 w 205"/>
                <a:gd name="T3" fmla="*/ 320 h 125"/>
                <a:gd name="T4" fmla="*/ 416 w 205"/>
                <a:gd name="T5" fmla="*/ 521 h 125"/>
                <a:gd name="T6" fmla="*/ 644 w 205"/>
                <a:gd name="T7" fmla="*/ 434 h 125"/>
                <a:gd name="T8" fmla="*/ 820 w 205"/>
                <a:gd name="T9" fmla="*/ 124 h 125"/>
                <a:gd name="T10" fmla="*/ 532 w 205"/>
                <a:gd name="T11" fmla="*/ 434 h 125"/>
                <a:gd name="T12" fmla="*/ 256 w 205"/>
                <a:gd name="T13" fmla="*/ 350 h 125"/>
                <a:gd name="T14" fmla="*/ 0 w 205"/>
                <a:gd name="T15" fmla="*/ 0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125">
                  <a:moveTo>
                    <a:pt x="0" y="0"/>
                  </a:moveTo>
                  <a:cubicBezTo>
                    <a:pt x="9" y="40"/>
                    <a:pt x="7" y="49"/>
                    <a:pt x="31" y="70"/>
                  </a:cubicBezTo>
                  <a:cubicBezTo>
                    <a:pt x="55" y="90"/>
                    <a:pt x="83" y="103"/>
                    <a:pt x="104" y="114"/>
                  </a:cubicBezTo>
                  <a:cubicBezTo>
                    <a:pt x="125" y="125"/>
                    <a:pt x="147" y="112"/>
                    <a:pt x="161" y="95"/>
                  </a:cubicBezTo>
                  <a:cubicBezTo>
                    <a:pt x="175" y="78"/>
                    <a:pt x="186" y="47"/>
                    <a:pt x="205" y="27"/>
                  </a:cubicBezTo>
                  <a:cubicBezTo>
                    <a:pt x="189" y="43"/>
                    <a:pt x="166" y="86"/>
                    <a:pt x="133" y="95"/>
                  </a:cubicBezTo>
                  <a:cubicBezTo>
                    <a:pt x="99" y="105"/>
                    <a:pt x="88" y="92"/>
                    <a:pt x="64" y="77"/>
                  </a:cubicBezTo>
                  <a:cubicBezTo>
                    <a:pt x="32" y="56"/>
                    <a:pt x="9" y="37"/>
                    <a:pt x="0" y="0"/>
                  </a:cubicBezTo>
                </a:path>
              </a:pathLst>
            </a:custGeom>
            <a:solidFill>
              <a:srgbClr val="C69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583"/>
            <p:cNvSpPr>
              <a:spLocks/>
            </p:cNvSpPr>
            <p:nvPr/>
          </p:nvSpPr>
          <p:spPr bwMode="auto">
            <a:xfrm>
              <a:off x="4690" y="1116"/>
              <a:ext cx="188" cy="143"/>
            </a:xfrm>
            <a:custGeom>
              <a:avLst/>
              <a:gdLst>
                <a:gd name="T0" fmla="*/ 0 w 94"/>
                <a:gd name="T1" fmla="*/ 0 h 67"/>
                <a:gd name="T2" fmla="*/ 40 w 94"/>
                <a:gd name="T3" fmla="*/ 92 h 67"/>
                <a:gd name="T4" fmla="*/ 156 w 94"/>
                <a:gd name="T5" fmla="*/ 245 h 67"/>
                <a:gd name="T6" fmla="*/ 376 w 94"/>
                <a:gd name="T7" fmla="*/ 282 h 67"/>
                <a:gd name="T8" fmla="*/ 100 w 94"/>
                <a:gd name="T9" fmla="*/ 265 h 67"/>
                <a:gd name="T10" fmla="*/ 0 w 94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67">
                  <a:moveTo>
                    <a:pt x="0" y="0"/>
                  </a:moveTo>
                  <a:cubicBezTo>
                    <a:pt x="4" y="6"/>
                    <a:pt x="8" y="14"/>
                    <a:pt x="10" y="20"/>
                  </a:cubicBezTo>
                  <a:cubicBezTo>
                    <a:pt x="15" y="34"/>
                    <a:pt x="17" y="47"/>
                    <a:pt x="39" y="54"/>
                  </a:cubicBezTo>
                  <a:cubicBezTo>
                    <a:pt x="67" y="63"/>
                    <a:pt x="94" y="62"/>
                    <a:pt x="94" y="62"/>
                  </a:cubicBezTo>
                  <a:cubicBezTo>
                    <a:pt x="70" y="65"/>
                    <a:pt x="41" y="67"/>
                    <a:pt x="25" y="58"/>
                  </a:cubicBezTo>
                  <a:cubicBezTo>
                    <a:pt x="10" y="48"/>
                    <a:pt x="3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Freeform 584"/>
            <p:cNvSpPr>
              <a:spLocks/>
            </p:cNvSpPr>
            <p:nvPr/>
          </p:nvSpPr>
          <p:spPr bwMode="auto">
            <a:xfrm>
              <a:off x="4318" y="762"/>
              <a:ext cx="892" cy="972"/>
            </a:xfrm>
            <a:custGeom>
              <a:avLst/>
              <a:gdLst>
                <a:gd name="T0" fmla="*/ 1664 w 446"/>
                <a:gd name="T1" fmla="*/ 1305 h 456"/>
                <a:gd name="T2" fmla="*/ 1684 w 446"/>
                <a:gd name="T3" fmla="*/ 919 h 456"/>
                <a:gd name="T4" fmla="*/ 1576 w 446"/>
                <a:gd name="T5" fmla="*/ 595 h 456"/>
                <a:gd name="T6" fmla="*/ 1536 w 446"/>
                <a:gd name="T7" fmla="*/ 514 h 456"/>
                <a:gd name="T8" fmla="*/ 1520 w 446"/>
                <a:gd name="T9" fmla="*/ 296 h 456"/>
                <a:gd name="T10" fmla="*/ 1484 w 446"/>
                <a:gd name="T11" fmla="*/ 213 h 456"/>
                <a:gd name="T12" fmla="*/ 1400 w 446"/>
                <a:gd name="T13" fmla="*/ 290 h 456"/>
                <a:gd name="T14" fmla="*/ 1452 w 446"/>
                <a:gd name="T15" fmla="*/ 168 h 456"/>
                <a:gd name="T16" fmla="*/ 1348 w 446"/>
                <a:gd name="T17" fmla="*/ 264 h 456"/>
                <a:gd name="T18" fmla="*/ 1204 w 446"/>
                <a:gd name="T19" fmla="*/ 109 h 456"/>
                <a:gd name="T20" fmla="*/ 1152 w 446"/>
                <a:gd name="T21" fmla="*/ 153 h 456"/>
                <a:gd name="T22" fmla="*/ 760 w 446"/>
                <a:gd name="T23" fmla="*/ 160 h 456"/>
                <a:gd name="T24" fmla="*/ 640 w 446"/>
                <a:gd name="T25" fmla="*/ 81 h 456"/>
                <a:gd name="T26" fmla="*/ 632 w 446"/>
                <a:gd name="T27" fmla="*/ 205 h 456"/>
                <a:gd name="T28" fmla="*/ 408 w 446"/>
                <a:gd name="T29" fmla="*/ 177 h 456"/>
                <a:gd name="T30" fmla="*/ 392 w 446"/>
                <a:gd name="T31" fmla="*/ 217 h 456"/>
                <a:gd name="T32" fmla="*/ 308 w 446"/>
                <a:gd name="T33" fmla="*/ 414 h 456"/>
                <a:gd name="T34" fmla="*/ 200 w 446"/>
                <a:gd name="T35" fmla="*/ 509 h 456"/>
                <a:gd name="T36" fmla="*/ 140 w 446"/>
                <a:gd name="T37" fmla="*/ 627 h 456"/>
                <a:gd name="T38" fmla="*/ 88 w 446"/>
                <a:gd name="T39" fmla="*/ 723 h 456"/>
                <a:gd name="T40" fmla="*/ 148 w 446"/>
                <a:gd name="T41" fmla="*/ 1273 h 456"/>
                <a:gd name="T42" fmla="*/ 216 w 446"/>
                <a:gd name="T43" fmla="*/ 1690 h 456"/>
                <a:gd name="T44" fmla="*/ 248 w 446"/>
                <a:gd name="T45" fmla="*/ 1678 h 456"/>
                <a:gd name="T46" fmla="*/ 344 w 446"/>
                <a:gd name="T47" fmla="*/ 1767 h 456"/>
                <a:gd name="T48" fmla="*/ 316 w 446"/>
                <a:gd name="T49" fmla="*/ 1987 h 456"/>
                <a:gd name="T50" fmla="*/ 428 w 446"/>
                <a:gd name="T51" fmla="*/ 1872 h 456"/>
                <a:gd name="T52" fmla="*/ 728 w 446"/>
                <a:gd name="T53" fmla="*/ 2044 h 456"/>
                <a:gd name="T54" fmla="*/ 1308 w 446"/>
                <a:gd name="T55" fmla="*/ 1682 h 456"/>
                <a:gd name="T56" fmla="*/ 1372 w 446"/>
                <a:gd name="T57" fmla="*/ 1678 h 456"/>
                <a:gd name="T58" fmla="*/ 1476 w 446"/>
                <a:gd name="T59" fmla="*/ 1667 h 456"/>
                <a:gd name="T60" fmla="*/ 1700 w 446"/>
                <a:gd name="T61" fmla="*/ 1750 h 456"/>
                <a:gd name="T62" fmla="*/ 1556 w 446"/>
                <a:gd name="T63" fmla="*/ 1609 h 456"/>
                <a:gd name="T64" fmla="*/ 1412 w 446"/>
                <a:gd name="T65" fmla="*/ 1449 h 456"/>
                <a:gd name="T66" fmla="*/ 1616 w 446"/>
                <a:gd name="T67" fmla="*/ 1562 h 456"/>
                <a:gd name="T68" fmla="*/ 1632 w 446"/>
                <a:gd name="T69" fmla="*/ 1381 h 456"/>
                <a:gd name="T70" fmla="*/ 1776 w 446"/>
                <a:gd name="T71" fmla="*/ 1509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6" h="456">
                  <a:moveTo>
                    <a:pt x="438" y="310"/>
                  </a:moveTo>
                  <a:cubicBezTo>
                    <a:pt x="431" y="302"/>
                    <a:pt x="426" y="294"/>
                    <a:pt x="416" y="287"/>
                  </a:cubicBezTo>
                  <a:cubicBezTo>
                    <a:pt x="409" y="282"/>
                    <a:pt x="414" y="273"/>
                    <a:pt x="420" y="267"/>
                  </a:cubicBezTo>
                  <a:cubicBezTo>
                    <a:pt x="437" y="243"/>
                    <a:pt x="421" y="220"/>
                    <a:pt x="421" y="202"/>
                  </a:cubicBezTo>
                  <a:cubicBezTo>
                    <a:pt x="421" y="191"/>
                    <a:pt x="405" y="162"/>
                    <a:pt x="391" y="140"/>
                  </a:cubicBezTo>
                  <a:cubicBezTo>
                    <a:pt x="389" y="134"/>
                    <a:pt x="392" y="132"/>
                    <a:pt x="394" y="131"/>
                  </a:cubicBezTo>
                  <a:cubicBezTo>
                    <a:pt x="397" y="129"/>
                    <a:pt x="400" y="127"/>
                    <a:pt x="402" y="124"/>
                  </a:cubicBezTo>
                  <a:cubicBezTo>
                    <a:pt x="409" y="111"/>
                    <a:pt x="394" y="111"/>
                    <a:pt x="384" y="113"/>
                  </a:cubicBezTo>
                  <a:cubicBezTo>
                    <a:pt x="382" y="113"/>
                    <a:pt x="375" y="114"/>
                    <a:pt x="374" y="109"/>
                  </a:cubicBezTo>
                  <a:cubicBezTo>
                    <a:pt x="372" y="96"/>
                    <a:pt x="378" y="77"/>
                    <a:pt x="380" y="65"/>
                  </a:cubicBezTo>
                  <a:cubicBezTo>
                    <a:pt x="382" y="51"/>
                    <a:pt x="381" y="38"/>
                    <a:pt x="374" y="33"/>
                  </a:cubicBezTo>
                  <a:cubicBezTo>
                    <a:pt x="370" y="31"/>
                    <a:pt x="369" y="36"/>
                    <a:pt x="371" y="47"/>
                  </a:cubicBezTo>
                  <a:cubicBezTo>
                    <a:pt x="373" y="57"/>
                    <a:pt x="364" y="74"/>
                    <a:pt x="358" y="68"/>
                  </a:cubicBezTo>
                  <a:cubicBezTo>
                    <a:pt x="356" y="67"/>
                    <a:pt x="354" y="65"/>
                    <a:pt x="350" y="64"/>
                  </a:cubicBezTo>
                  <a:cubicBezTo>
                    <a:pt x="350" y="62"/>
                    <a:pt x="350" y="61"/>
                    <a:pt x="350" y="59"/>
                  </a:cubicBezTo>
                  <a:cubicBezTo>
                    <a:pt x="352" y="51"/>
                    <a:pt x="361" y="45"/>
                    <a:pt x="363" y="37"/>
                  </a:cubicBezTo>
                  <a:cubicBezTo>
                    <a:pt x="365" y="24"/>
                    <a:pt x="357" y="26"/>
                    <a:pt x="351" y="35"/>
                  </a:cubicBezTo>
                  <a:cubicBezTo>
                    <a:pt x="346" y="42"/>
                    <a:pt x="347" y="54"/>
                    <a:pt x="337" y="58"/>
                  </a:cubicBezTo>
                  <a:cubicBezTo>
                    <a:pt x="327" y="62"/>
                    <a:pt x="319" y="51"/>
                    <a:pt x="311" y="47"/>
                  </a:cubicBezTo>
                  <a:cubicBezTo>
                    <a:pt x="294" y="40"/>
                    <a:pt x="299" y="33"/>
                    <a:pt x="301" y="24"/>
                  </a:cubicBezTo>
                  <a:cubicBezTo>
                    <a:pt x="303" y="14"/>
                    <a:pt x="314" y="6"/>
                    <a:pt x="306" y="3"/>
                  </a:cubicBezTo>
                  <a:cubicBezTo>
                    <a:pt x="298" y="0"/>
                    <a:pt x="292" y="28"/>
                    <a:pt x="288" y="34"/>
                  </a:cubicBezTo>
                  <a:cubicBezTo>
                    <a:pt x="283" y="40"/>
                    <a:pt x="273" y="35"/>
                    <a:pt x="250" y="29"/>
                  </a:cubicBezTo>
                  <a:cubicBezTo>
                    <a:pt x="227" y="24"/>
                    <a:pt x="204" y="31"/>
                    <a:pt x="190" y="35"/>
                  </a:cubicBezTo>
                  <a:cubicBezTo>
                    <a:pt x="177" y="38"/>
                    <a:pt x="179" y="36"/>
                    <a:pt x="174" y="33"/>
                  </a:cubicBezTo>
                  <a:cubicBezTo>
                    <a:pt x="168" y="30"/>
                    <a:pt x="164" y="19"/>
                    <a:pt x="160" y="18"/>
                  </a:cubicBezTo>
                  <a:cubicBezTo>
                    <a:pt x="157" y="17"/>
                    <a:pt x="153" y="23"/>
                    <a:pt x="156" y="28"/>
                  </a:cubicBezTo>
                  <a:cubicBezTo>
                    <a:pt x="160" y="33"/>
                    <a:pt x="167" y="39"/>
                    <a:pt x="158" y="45"/>
                  </a:cubicBezTo>
                  <a:cubicBezTo>
                    <a:pt x="148" y="50"/>
                    <a:pt x="137" y="54"/>
                    <a:pt x="128" y="54"/>
                  </a:cubicBezTo>
                  <a:cubicBezTo>
                    <a:pt x="118" y="54"/>
                    <a:pt x="108" y="41"/>
                    <a:pt x="102" y="39"/>
                  </a:cubicBezTo>
                  <a:cubicBezTo>
                    <a:pt x="97" y="37"/>
                    <a:pt x="96" y="31"/>
                    <a:pt x="93" y="33"/>
                  </a:cubicBezTo>
                  <a:cubicBezTo>
                    <a:pt x="89" y="34"/>
                    <a:pt x="90" y="45"/>
                    <a:pt x="98" y="48"/>
                  </a:cubicBezTo>
                  <a:cubicBezTo>
                    <a:pt x="107" y="52"/>
                    <a:pt x="118" y="55"/>
                    <a:pt x="106" y="70"/>
                  </a:cubicBezTo>
                  <a:cubicBezTo>
                    <a:pt x="102" y="75"/>
                    <a:pt x="95" y="90"/>
                    <a:pt x="77" y="91"/>
                  </a:cubicBezTo>
                  <a:cubicBezTo>
                    <a:pt x="60" y="92"/>
                    <a:pt x="28" y="66"/>
                    <a:pt x="39" y="92"/>
                  </a:cubicBezTo>
                  <a:cubicBezTo>
                    <a:pt x="42" y="100"/>
                    <a:pt x="55" y="100"/>
                    <a:pt x="50" y="112"/>
                  </a:cubicBezTo>
                  <a:cubicBezTo>
                    <a:pt x="46" y="121"/>
                    <a:pt x="35" y="119"/>
                    <a:pt x="27" y="117"/>
                  </a:cubicBezTo>
                  <a:cubicBezTo>
                    <a:pt x="26" y="129"/>
                    <a:pt x="42" y="126"/>
                    <a:pt x="35" y="138"/>
                  </a:cubicBezTo>
                  <a:cubicBezTo>
                    <a:pt x="28" y="149"/>
                    <a:pt x="6" y="135"/>
                    <a:pt x="2" y="149"/>
                  </a:cubicBezTo>
                  <a:cubicBezTo>
                    <a:pt x="0" y="160"/>
                    <a:pt x="15" y="154"/>
                    <a:pt x="22" y="159"/>
                  </a:cubicBezTo>
                  <a:cubicBezTo>
                    <a:pt x="28" y="164"/>
                    <a:pt x="36" y="169"/>
                    <a:pt x="32" y="180"/>
                  </a:cubicBezTo>
                  <a:cubicBezTo>
                    <a:pt x="21" y="221"/>
                    <a:pt x="28" y="245"/>
                    <a:pt x="37" y="280"/>
                  </a:cubicBezTo>
                  <a:cubicBezTo>
                    <a:pt x="47" y="319"/>
                    <a:pt x="59" y="340"/>
                    <a:pt x="61" y="349"/>
                  </a:cubicBezTo>
                  <a:cubicBezTo>
                    <a:pt x="63" y="358"/>
                    <a:pt x="58" y="363"/>
                    <a:pt x="54" y="372"/>
                  </a:cubicBezTo>
                  <a:cubicBezTo>
                    <a:pt x="51" y="381"/>
                    <a:pt x="49" y="389"/>
                    <a:pt x="56" y="393"/>
                  </a:cubicBezTo>
                  <a:cubicBezTo>
                    <a:pt x="63" y="397"/>
                    <a:pt x="62" y="377"/>
                    <a:pt x="62" y="369"/>
                  </a:cubicBezTo>
                  <a:cubicBezTo>
                    <a:pt x="62" y="361"/>
                    <a:pt x="69" y="363"/>
                    <a:pt x="74" y="372"/>
                  </a:cubicBezTo>
                  <a:cubicBezTo>
                    <a:pt x="79" y="381"/>
                    <a:pt x="82" y="386"/>
                    <a:pt x="86" y="389"/>
                  </a:cubicBezTo>
                  <a:cubicBezTo>
                    <a:pt x="91" y="393"/>
                    <a:pt x="86" y="403"/>
                    <a:pt x="86" y="411"/>
                  </a:cubicBezTo>
                  <a:cubicBezTo>
                    <a:pt x="86" y="418"/>
                    <a:pt x="76" y="431"/>
                    <a:pt x="79" y="437"/>
                  </a:cubicBezTo>
                  <a:cubicBezTo>
                    <a:pt x="83" y="442"/>
                    <a:pt x="86" y="435"/>
                    <a:pt x="91" y="425"/>
                  </a:cubicBezTo>
                  <a:cubicBezTo>
                    <a:pt x="96" y="414"/>
                    <a:pt x="102" y="402"/>
                    <a:pt x="107" y="412"/>
                  </a:cubicBezTo>
                  <a:cubicBezTo>
                    <a:pt x="113" y="422"/>
                    <a:pt x="118" y="422"/>
                    <a:pt x="140" y="425"/>
                  </a:cubicBezTo>
                  <a:cubicBezTo>
                    <a:pt x="162" y="427"/>
                    <a:pt x="168" y="443"/>
                    <a:pt x="182" y="450"/>
                  </a:cubicBezTo>
                  <a:cubicBezTo>
                    <a:pt x="195" y="456"/>
                    <a:pt x="214" y="451"/>
                    <a:pt x="231" y="443"/>
                  </a:cubicBezTo>
                  <a:cubicBezTo>
                    <a:pt x="262" y="428"/>
                    <a:pt x="316" y="347"/>
                    <a:pt x="327" y="370"/>
                  </a:cubicBezTo>
                  <a:cubicBezTo>
                    <a:pt x="332" y="378"/>
                    <a:pt x="343" y="406"/>
                    <a:pt x="350" y="408"/>
                  </a:cubicBezTo>
                  <a:cubicBezTo>
                    <a:pt x="375" y="416"/>
                    <a:pt x="352" y="382"/>
                    <a:pt x="343" y="369"/>
                  </a:cubicBezTo>
                  <a:cubicBezTo>
                    <a:pt x="335" y="357"/>
                    <a:pt x="335" y="354"/>
                    <a:pt x="339" y="349"/>
                  </a:cubicBezTo>
                  <a:cubicBezTo>
                    <a:pt x="349" y="338"/>
                    <a:pt x="364" y="358"/>
                    <a:pt x="369" y="367"/>
                  </a:cubicBezTo>
                  <a:cubicBezTo>
                    <a:pt x="373" y="376"/>
                    <a:pt x="387" y="376"/>
                    <a:pt x="399" y="379"/>
                  </a:cubicBezTo>
                  <a:cubicBezTo>
                    <a:pt x="412" y="381"/>
                    <a:pt x="424" y="391"/>
                    <a:pt x="425" y="385"/>
                  </a:cubicBezTo>
                  <a:cubicBezTo>
                    <a:pt x="426" y="379"/>
                    <a:pt x="417" y="373"/>
                    <a:pt x="400" y="368"/>
                  </a:cubicBezTo>
                  <a:cubicBezTo>
                    <a:pt x="384" y="362"/>
                    <a:pt x="392" y="363"/>
                    <a:pt x="389" y="354"/>
                  </a:cubicBezTo>
                  <a:cubicBezTo>
                    <a:pt x="386" y="346"/>
                    <a:pt x="380" y="349"/>
                    <a:pt x="372" y="347"/>
                  </a:cubicBezTo>
                  <a:cubicBezTo>
                    <a:pt x="364" y="345"/>
                    <a:pt x="346" y="327"/>
                    <a:pt x="353" y="319"/>
                  </a:cubicBezTo>
                  <a:cubicBezTo>
                    <a:pt x="355" y="317"/>
                    <a:pt x="364" y="317"/>
                    <a:pt x="376" y="329"/>
                  </a:cubicBezTo>
                  <a:cubicBezTo>
                    <a:pt x="386" y="335"/>
                    <a:pt x="392" y="348"/>
                    <a:pt x="404" y="344"/>
                  </a:cubicBezTo>
                  <a:cubicBezTo>
                    <a:pt x="407" y="334"/>
                    <a:pt x="374" y="312"/>
                    <a:pt x="383" y="302"/>
                  </a:cubicBezTo>
                  <a:cubicBezTo>
                    <a:pt x="392" y="292"/>
                    <a:pt x="396" y="300"/>
                    <a:pt x="408" y="304"/>
                  </a:cubicBezTo>
                  <a:cubicBezTo>
                    <a:pt x="421" y="308"/>
                    <a:pt x="424" y="313"/>
                    <a:pt x="433" y="322"/>
                  </a:cubicBezTo>
                  <a:cubicBezTo>
                    <a:pt x="441" y="331"/>
                    <a:pt x="442" y="339"/>
                    <a:pt x="444" y="332"/>
                  </a:cubicBezTo>
                  <a:cubicBezTo>
                    <a:pt x="446" y="324"/>
                    <a:pt x="445" y="318"/>
                    <a:pt x="438" y="310"/>
                  </a:cubicBezTo>
                  <a:close/>
                </a:path>
              </a:pathLst>
            </a:custGeom>
            <a:noFill/>
            <a:ln w="6350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Freeform 585"/>
            <p:cNvSpPr>
              <a:spLocks/>
            </p:cNvSpPr>
            <p:nvPr/>
          </p:nvSpPr>
          <p:spPr bwMode="auto">
            <a:xfrm>
              <a:off x="4444" y="1033"/>
              <a:ext cx="516" cy="544"/>
            </a:xfrm>
            <a:custGeom>
              <a:avLst/>
              <a:gdLst>
                <a:gd name="T0" fmla="*/ 272 w 258"/>
                <a:gd name="T1" fmla="*/ 0 h 255"/>
                <a:gd name="T2" fmla="*/ 24 w 258"/>
                <a:gd name="T3" fmla="*/ 497 h 255"/>
                <a:gd name="T4" fmla="*/ 104 w 258"/>
                <a:gd name="T5" fmla="*/ 800 h 255"/>
                <a:gd name="T6" fmla="*/ 320 w 258"/>
                <a:gd name="T7" fmla="*/ 1001 h 255"/>
                <a:gd name="T8" fmla="*/ 648 w 258"/>
                <a:gd name="T9" fmla="*/ 1092 h 255"/>
                <a:gd name="T10" fmla="*/ 908 w 258"/>
                <a:gd name="T11" fmla="*/ 695 h 255"/>
                <a:gd name="T12" fmla="*/ 948 w 258"/>
                <a:gd name="T13" fmla="*/ 459 h 255"/>
                <a:gd name="T14" fmla="*/ 692 w 258"/>
                <a:gd name="T15" fmla="*/ 386 h 255"/>
                <a:gd name="T16" fmla="*/ 584 w 258"/>
                <a:gd name="T17" fmla="*/ 309 h 255"/>
                <a:gd name="T18" fmla="*/ 524 w 258"/>
                <a:gd name="T19" fmla="*/ 149 h 255"/>
                <a:gd name="T20" fmla="*/ 272 w 258"/>
                <a:gd name="T21" fmla="*/ 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8" h="255">
                  <a:moveTo>
                    <a:pt x="68" y="0"/>
                  </a:moveTo>
                  <a:cubicBezTo>
                    <a:pt x="15" y="6"/>
                    <a:pt x="0" y="63"/>
                    <a:pt x="6" y="109"/>
                  </a:cubicBezTo>
                  <a:cubicBezTo>
                    <a:pt x="9" y="131"/>
                    <a:pt x="15" y="157"/>
                    <a:pt x="26" y="176"/>
                  </a:cubicBezTo>
                  <a:cubicBezTo>
                    <a:pt x="37" y="198"/>
                    <a:pt x="60" y="208"/>
                    <a:pt x="80" y="220"/>
                  </a:cubicBezTo>
                  <a:cubicBezTo>
                    <a:pt x="106" y="236"/>
                    <a:pt x="130" y="255"/>
                    <a:pt x="162" y="240"/>
                  </a:cubicBezTo>
                  <a:cubicBezTo>
                    <a:pt x="195" y="223"/>
                    <a:pt x="208" y="182"/>
                    <a:pt x="227" y="153"/>
                  </a:cubicBezTo>
                  <a:cubicBezTo>
                    <a:pt x="238" y="135"/>
                    <a:pt x="258" y="120"/>
                    <a:pt x="237" y="101"/>
                  </a:cubicBezTo>
                  <a:cubicBezTo>
                    <a:pt x="222" y="87"/>
                    <a:pt x="193" y="91"/>
                    <a:pt x="173" y="85"/>
                  </a:cubicBezTo>
                  <a:cubicBezTo>
                    <a:pt x="164" y="82"/>
                    <a:pt x="151" y="78"/>
                    <a:pt x="146" y="68"/>
                  </a:cubicBezTo>
                  <a:cubicBezTo>
                    <a:pt x="139" y="52"/>
                    <a:pt x="148" y="48"/>
                    <a:pt x="131" y="33"/>
                  </a:cubicBezTo>
                  <a:cubicBezTo>
                    <a:pt x="112" y="16"/>
                    <a:pt x="93" y="3"/>
                    <a:pt x="68" y="0"/>
                  </a:cubicBezTo>
                  <a:close/>
                </a:path>
              </a:pathLst>
            </a:custGeom>
            <a:noFill/>
            <a:ln w="3175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Freeform 586"/>
            <p:cNvSpPr>
              <a:spLocks/>
            </p:cNvSpPr>
            <p:nvPr/>
          </p:nvSpPr>
          <p:spPr bwMode="auto">
            <a:xfrm>
              <a:off x="4478" y="1024"/>
              <a:ext cx="90" cy="96"/>
            </a:xfrm>
            <a:custGeom>
              <a:avLst/>
              <a:gdLst>
                <a:gd name="T0" fmla="*/ 36 w 45"/>
                <a:gd name="T1" fmla="*/ 173 h 45"/>
                <a:gd name="T2" fmla="*/ 28 w 45"/>
                <a:gd name="T3" fmla="*/ 41 h 45"/>
                <a:gd name="T4" fmla="*/ 144 w 45"/>
                <a:gd name="T5" fmla="*/ 32 h 45"/>
                <a:gd name="T6" fmla="*/ 152 w 45"/>
                <a:gd name="T7" fmla="*/ 164 h 45"/>
                <a:gd name="T8" fmla="*/ 36 w 45"/>
                <a:gd name="T9" fmla="*/ 17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9" y="38"/>
                  </a:moveTo>
                  <a:cubicBezTo>
                    <a:pt x="1" y="31"/>
                    <a:pt x="0" y="18"/>
                    <a:pt x="7" y="9"/>
                  </a:cubicBezTo>
                  <a:cubicBezTo>
                    <a:pt x="15" y="1"/>
                    <a:pt x="28" y="0"/>
                    <a:pt x="36" y="7"/>
                  </a:cubicBezTo>
                  <a:cubicBezTo>
                    <a:pt x="44" y="15"/>
                    <a:pt x="45" y="28"/>
                    <a:pt x="38" y="36"/>
                  </a:cubicBezTo>
                  <a:cubicBezTo>
                    <a:pt x="30" y="45"/>
                    <a:pt x="17" y="45"/>
                    <a:pt x="9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Freeform 587"/>
            <p:cNvSpPr>
              <a:spLocks/>
            </p:cNvSpPr>
            <p:nvPr/>
          </p:nvSpPr>
          <p:spPr bwMode="auto">
            <a:xfrm>
              <a:off x="4570" y="1011"/>
              <a:ext cx="50" cy="51"/>
            </a:xfrm>
            <a:custGeom>
              <a:avLst/>
              <a:gdLst>
                <a:gd name="T0" fmla="*/ 20 w 25"/>
                <a:gd name="T1" fmla="*/ 91 h 24"/>
                <a:gd name="T2" fmla="*/ 16 w 25"/>
                <a:gd name="T3" fmla="*/ 23 h 24"/>
                <a:gd name="T4" fmla="*/ 76 w 25"/>
                <a:gd name="T5" fmla="*/ 19 h 24"/>
                <a:gd name="T6" fmla="*/ 80 w 25"/>
                <a:gd name="T7" fmla="*/ 85 h 24"/>
                <a:gd name="T8" fmla="*/ 20 w 25"/>
                <a:gd name="T9" fmla="*/ 9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5" y="20"/>
                  </a:moveTo>
                  <a:cubicBezTo>
                    <a:pt x="0" y="16"/>
                    <a:pt x="0" y="9"/>
                    <a:pt x="4" y="5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4" y="8"/>
                    <a:pt x="25" y="15"/>
                    <a:pt x="20" y="19"/>
                  </a:cubicBezTo>
                  <a:cubicBezTo>
                    <a:pt x="16" y="24"/>
                    <a:pt x="9" y="24"/>
                    <a:pt x="5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Freeform 588"/>
            <p:cNvSpPr>
              <a:spLocks/>
            </p:cNvSpPr>
            <p:nvPr/>
          </p:nvSpPr>
          <p:spPr bwMode="auto">
            <a:xfrm>
              <a:off x="4450" y="1109"/>
              <a:ext cx="38" cy="41"/>
            </a:xfrm>
            <a:custGeom>
              <a:avLst/>
              <a:gdLst>
                <a:gd name="T0" fmla="*/ 16 w 19"/>
                <a:gd name="T1" fmla="*/ 76 h 19"/>
                <a:gd name="T2" fmla="*/ 12 w 19"/>
                <a:gd name="T3" fmla="*/ 19 h 19"/>
                <a:gd name="T4" fmla="*/ 60 w 19"/>
                <a:gd name="T5" fmla="*/ 13 h 19"/>
                <a:gd name="T6" fmla="*/ 64 w 19"/>
                <a:gd name="T7" fmla="*/ 69 h 19"/>
                <a:gd name="T8" fmla="*/ 16 w 19"/>
                <a:gd name="T9" fmla="*/ 7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4" y="16"/>
                  </a:moveTo>
                  <a:cubicBezTo>
                    <a:pt x="0" y="13"/>
                    <a:pt x="0" y="8"/>
                    <a:pt x="3" y="4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9" y="7"/>
                    <a:pt x="19" y="12"/>
                    <a:pt x="16" y="15"/>
                  </a:cubicBezTo>
                  <a:cubicBezTo>
                    <a:pt x="13" y="19"/>
                    <a:pt x="7" y="19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4" name="ZoneTexte 343"/>
          <p:cNvSpPr txBox="1"/>
          <p:nvPr/>
        </p:nvSpPr>
        <p:spPr>
          <a:xfrm>
            <a:off x="3810966" y="5269468"/>
            <a:ext cx="2298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Défaut post récepteur</a:t>
            </a:r>
          </a:p>
          <a:p>
            <a:pPr algn="ctr"/>
            <a:r>
              <a:rPr lang="fr-FR" b="1" dirty="0"/>
              <a:t>(</a:t>
            </a:r>
            <a:r>
              <a:rPr lang="fr-FR" b="1" dirty="0" err="1"/>
              <a:t>crosstalk</a:t>
            </a:r>
            <a:r>
              <a:rPr lang="fr-FR" b="1" dirty="0"/>
              <a:t> MAPK)</a:t>
            </a:r>
          </a:p>
          <a:p>
            <a:pPr algn="ctr"/>
            <a:endParaRPr lang="fr-FR" b="1" dirty="0"/>
          </a:p>
        </p:txBody>
      </p:sp>
      <p:cxnSp>
        <p:nvCxnSpPr>
          <p:cNvPr id="346" name="Connecteur droit avec flèche 345"/>
          <p:cNvCxnSpPr/>
          <p:nvPr/>
        </p:nvCxnSpPr>
        <p:spPr>
          <a:xfrm flipH="1">
            <a:off x="6047662" y="1939044"/>
            <a:ext cx="986731" cy="731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00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714</Words>
  <Application>Microsoft Office PowerPoint</Application>
  <PresentationFormat>Affichage à l'écran (4:3)</PresentationFormat>
  <Paragraphs>353</Paragraphs>
  <Slides>21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Mangal</vt:lpstr>
      <vt:lpstr>Thème Office</vt:lpstr>
      <vt:lpstr>Prism Project</vt:lpstr>
      <vt:lpstr>Prism 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Altération du métabolisme du glucidique chez les patients NS</vt:lpstr>
      <vt:lpstr>Altération du métabolisme glucidique chez la souris NS</vt:lpstr>
      <vt:lpstr>Altération du métabolisme glucidique chez la souris NS</vt:lpstr>
      <vt:lpstr>Causes de l’insulino-résistance</vt:lpstr>
      <vt:lpstr>Causes de l’insulino-résistance</vt:lpstr>
      <vt:lpstr>Présentation PowerPoint</vt:lpstr>
      <vt:lpstr>Causes de l’insulino-résistance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YART</dc:creator>
  <cp:lastModifiedBy>Romain Paccoud</cp:lastModifiedBy>
  <cp:revision>37</cp:revision>
  <cp:lastPrinted>2019-01-15T08:54:00Z</cp:lastPrinted>
  <dcterms:created xsi:type="dcterms:W3CDTF">2019-01-08T17:08:13Z</dcterms:created>
  <dcterms:modified xsi:type="dcterms:W3CDTF">2019-01-15T08:55:31Z</dcterms:modified>
</cp:coreProperties>
</file>