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85" r:id="rId2"/>
    <p:sldId id="528" r:id="rId3"/>
    <p:sldId id="626" r:id="rId4"/>
    <p:sldId id="596" r:id="rId5"/>
    <p:sldId id="592" r:id="rId6"/>
    <p:sldId id="595" r:id="rId7"/>
    <p:sldId id="593" r:id="rId8"/>
    <p:sldId id="585" r:id="rId9"/>
    <p:sldId id="594" r:id="rId10"/>
    <p:sldId id="597" r:id="rId11"/>
    <p:sldId id="598" r:id="rId12"/>
    <p:sldId id="601" r:id="rId13"/>
    <p:sldId id="630" r:id="rId14"/>
    <p:sldId id="631" r:id="rId15"/>
    <p:sldId id="602" r:id="rId16"/>
    <p:sldId id="618" r:id="rId17"/>
    <p:sldId id="621" r:id="rId18"/>
    <p:sldId id="609" r:id="rId19"/>
    <p:sldId id="607" r:id="rId20"/>
    <p:sldId id="632" r:id="rId21"/>
    <p:sldId id="633" r:id="rId22"/>
    <p:sldId id="611" r:id="rId23"/>
    <p:sldId id="635" r:id="rId24"/>
    <p:sldId id="641" r:id="rId25"/>
    <p:sldId id="613" r:id="rId26"/>
    <p:sldId id="637" r:id="rId27"/>
    <p:sldId id="634" r:id="rId28"/>
    <p:sldId id="638" r:id="rId29"/>
    <p:sldId id="636" r:id="rId30"/>
    <p:sldId id="612" r:id="rId31"/>
    <p:sldId id="614" r:id="rId32"/>
    <p:sldId id="625" r:id="rId33"/>
    <p:sldId id="639" r:id="rId34"/>
    <p:sldId id="640" r:id="rId35"/>
    <p:sldId id="615" r:id="rId36"/>
    <p:sldId id="616" r:id="rId37"/>
    <p:sldId id="623" r:id="rId38"/>
    <p:sldId id="624" r:id="rId39"/>
    <p:sldId id="620" r:id="rId40"/>
    <p:sldId id="628" r:id="rId41"/>
    <p:sldId id="629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lebrigand" initials="kl" lastIdx="4" clrIdx="0">
    <p:extLst>
      <p:ext uri="{19B8F6BF-5375-455C-9EA6-DF929625EA0E}">
        <p15:presenceInfo xmlns:p15="http://schemas.microsoft.com/office/powerpoint/2012/main" userId="68ac6793fca4da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A0AE"/>
    <a:srgbClr val="242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82093" autoAdjust="0"/>
  </p:normalViewPr>
  <p:slideViewPr>
    <p:cSldViewPr>
      <p:cViewPr varScale="1">
        <p:scale>
          <a:sx n="55" d="100"/>
          <a:sy n="55" d="100"/>
        </p:scale>
        <p:origin x="19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3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2B2CD-FC2A-4A0A-98FD-D463767B26B2}" type="datetimeFigureOut">
              <a:rPr lang="fr-FR" smtClean="0"/>
              <a:pPr/>
              <a:t>09/01/2025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5BBF8-4D0F-4DBB-992A-14C88B1713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8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394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380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222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719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861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950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dirty="0"/>
              <a:t>Rainer</a:t>
            </a:r>
            <a:r>
              <a:rPr lang="fr-FR" b="1" baseline="0" dirty="0"/>
              <a:t> </a:t>
            </a:r>
            <a:r>
              <a:rPr lang="fr-FR" b="1" baseline="0" dirty="0" err="1"/>
              <a:t>waldmann</a:t>
            </a:r>
            <a:r>
              <a:rPr lang="fr-FR" b="1" baseline="0" dirty="0"/>
              <a:t> </a:t>
            </a:r>
            <a:r>
              <a:rPr lang="fr-FR" b="1" baseline="0" dirty="0" err="1"/>
              <a:t>bioinformatics</a:t>
            </a:r>
            <a:r>
              <a:rPr lang="fr-FR" b="1" baseline="0" dirty="0"/>
              <a:t> </a:t>
            </a:r>
            <a:r>
              <a:rPr lang="fr-FR" b="1" baseline="0" dirty="0" err="1"/>
              <a:t>development</a:t>
            </a:r>
            <a:endParaRPr lang="fr-FR" b="1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baseline="0" dirty="0" err="1"/>
              <a:t>Take</a:t>
            </a:r>
            <a:r>
              <a:rPr lang="fr-FR" b="1" baseline="0" dirty="0"/>
              <a:t> 10 </a:t>
            </a:r>
            <a:r>
              <a:rPr lang="fr-FR" b="1" baseline="0" dirty="0" err="1"/>
              <a:t>hours</a:t>
            </a:r>
            <a:r>
              <a:rPr lang="fr-FR" b="1" baseline="0" dirty="0"/>
              <a:t> for 30M </a:t>
            </a:r>
            <a:r>
              <a:rPr lang="fr-FR" b="1" baseline="0" dirty="0" err="1"/>
              <a:t>nanopore</a:t>
            </a:r>
            <a:r>
              <a:rPr lang="fr-FR" b="1" baseline="0" dirty="0"/>
              <a:t> </a:t>
            </a:r>
            <a:r>
              <a:rPr lang="fr-FR" b="1" baseline="0" dirty="0" err="1"/>
              <a:t>reads</a:t>
            </a:r>
            <a:r>
              <a:rPr lang="fr-FR" b="1" baseline="0" dirty="0"/>
              <a:t> on 10 </a:t>
            </a:r>
            <a:r>
              <a:rPr lang="fr-FR" b="1" baseline="0" dirty="0" err="1"/>
              <a:t>compute</a:t>
            </a:r>
            <a:r>
              <a:rPr lang="fr-FR" b="1" baseline="0" dirty="0"/>
              <a:t> </a:t>
            </a:r>
            <a:r>
              <a:rPr lang="fr-FR" b="1" baseline="0" dirty="0" err="1"/>
              <a:t>nodes</a:t>
            </a:r>
            <a:r>
              <a:rPr lang="fr-FR" b="1" baseline="0" dirty="0"/>
              <a:t> of 20 </a:t>
            </a:r>
            <a:r>
              <a:rPr lang="fr-FR" b="1" baseline="0" dirty="0" err="1"/>
              <a:t>cores</a:t>
            </a:r>
            <a:r>
              <a:rPr lang="fr-FR" b="1" baseline="0" dirty="0"/>
              <a:t> and 48Gb RAM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baseline="0" dirty="0" err="1"/>
              <a:t>That’s</a:t>
            </a:r>
            <a:r>
              <a:rPr lang="fr-FR" b="1" baseline="0" dirty="0"/>
              <a:t> </a:t>
            </a:r>
            <a:r>
              <a:rPr lang="fr-FR" b="1" baseline="0" dirty="0" err="1"/>
              <a:t>what</a:t>
            </a:r>
            <a:r>
              <a:rPr lang="fr-FR" b="1" baseline="0" dirty="0"/>
              <a:t> </a:t>
            </a:r>
            <a:r>
              <a:rPr lang="fr-FR" b="1" baseline="0" dirty="0" err="1"/>
              <a:t>is</a:t>
            </a:r>
            <a:r>
              <a:rPr lang="fr-FR" b="1" baseline="0" dirty="0"/>
              <a:t> </a:t>
            </a:r>
            <a:r>
              <a:rPr lang="fr-FR" b="1" baseline="0" dirty="0" err="1"/>
              <a:t>going</a:t>
            </a:r>
            <a:r>
              <a:rPr lang="fr-FR" b="1" baseline="0" dirty="0"/>
              <a:t> to </a:t>
            </a:r>
            <a:r>
              <a:rPr lang="fr-FR" b="1" baseline="0" dirty="0" err="1"/>
              <a:t>be</a:t>
            </a:r>
            <a:r>
              <a:rPr lang="fr-FR" b="1" baseline="0" dirty="0"/>
              <a:t> </a:t>
            </a:r>
            <a:r>
              <a:rPr lang="fr-FR" b="1" baseline="0" dirty="0" err="1"/>
              <a:t>published</a:t>
            </a:r>
            <a:r>
              <a:rPr lang="fr-FR" b="1" baseline="0" dirty="0"/>
              <a:t> </a:t>
            </a:r>
            <a:r>
              <a:rPr lang="fr-FR" b="1" baseline="0" dirty="0" err="1"/>
              <a:t>soon</a:t>
            </a:r>
            <a:r>
              <a:rPr lang="fr-FR" b="1" baseline="0" dirty="0"/>
              <a:t> </a:t>
            </a:r>
            <a:r>
              <a:rPr lang="fr-FR" b="1" baseline="0" dirty="0" err="1"/>
              <a:t>will</a:t>
            </a:r>
            <a:r>
              <a:rPr lang="fr-FR" b="1" baseline="0" dirty="0"/>
              <a:t> </a:t>
            </a:r>
            <a:r>
              <a:rPr lang="fr-FR" b="1" baseline="0" dirty="0" err="1"/>
              <a:t>allow</a:t>
            </a:r>
            <a:r>
              <a:rPr lang="fr-FR" b="1" baseline="0" dirty="0"/>
              <a:t> </a:t>
            </a:r>
            <a:r>
              <a:rPr lang="fr-FR" b="1" baseline="0" dirty="0" err="1"/>
              <a:t>everyone</a:t>
            </a:r>
            <a:r>
              <a:rPr lang="fr-FR" b="1" baseline="0" dirty="0"/>
              <a:t> to setup </a:t>
            </a:r>
            <a:r>
              <a:rPr lang="fr-FR" b="1" baseline="0" dirty="0" err="1"/>
              <a:t>such</a:t>
            </a:r>
            <a:r>
              <a:rPr lang="fr-FR" b="1" baseline="0" dirty="0"/>
              <a:t> </a:t>
            </a:r>
            <a:r>
              <a:rPr lang="fr-FR" b="1" baseline="0" dirty="0" err="1"/>
              <a:t>dataset</a:t>
            </a:r>
            <a:r>
              <a:rPr lang="fr-FR" b="1" baseline="0" dirty="0"/>
              <a:t> on </a:t>
            </a:r>
            <a:r>
              <a:rPr lang="fr-FR" b="1" baseline="0" dirty="0" err="1"/>
              <a:t>your</a:t>
            </a:r>
            <a:r>
              <a:rPr lang="fr-FR" b="1" baseline="0" dirty="0"/>
              <a:t> favorite </a:t>
            </a:r>
            <a:r>
              <a:rPr lang="fr-FR" b="1" baseline="0" dirty="0" err="1"/>
              <a:t>biological</a:t>
            </a:r>
            <a:r>
              <a:rPr lang="fr-FR" b="1" baseline="0" dirty="0"/>
              <a:t> question </a:t>
            </a:r>
            <a:r>
              <a:rPr lang="fr-FR" b="1" baseline="0" dirty="0" err="1"/>
              <a:t>needing</a:t>
            </a:r>
            <a:r>
              <a:rPr lang="fr-FR" b="1" baseline="0" dirty="0"/>
              <a:t> single </a:t>
            </a:r>
            <a:r>
              <a:rPr lang="fr-FR" b="1" baseline="0" dirty="0" err="1"/>
              <a:t>cell</a:t>
            </a:r>
            <a:r>
              <a:rPr lang="fr-FR" b="1" baseline="0" dirty="0"/>
              <a:t> </a:t>
            </a:r>
            <a:r>
              <a:rPr lang="fr-FR" b="1" baseline="0" dirty="0" err="1"/>
              <a:t>isoform</a:t>
            </a:r>
            <a:r>
              <a:rPr lang="fr-FR" b="1" baseline="0" dirty="0"/>
              <a:t> </a:t>
            </a:r>
            <a:r>
              <a:rPr lang="fr-FR" b="1" baseline="0" dirty="0" err="1"/>
              <a:t>sequencing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10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381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8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8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885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85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 err="1"/>
              <a:t>What</a:t>
            </a:r>
            <a:r>
              <a:rPr lang="fr-FR" dirty="0"/>
              <a:t> about </a:t>
            </a:r>
            <a:r>
              <a:rPr lang="fr-FR" dirty="0" err="1"/>
              <a:t>what’s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published</a:t>
            </a:r>
            <a:r>
              <a:rPr lang="fr-FR" baseline="0" dirty="0"/>
              <a:t> in </a:t>
            </a:r>
            <a:r>
              <a:rPr lang="fr-FR" baseline="0" dirty="0" err="1"/>
              <a:t>sincell</a:t>
            </a:r>
            <a:r>
              <a:rPr lang="fr-FR" baseline="0" dirty="0"/>
              <a:t> </a:t>
            </a:r>
            <a:r>
              <a:rPr lang="fr-FR" baseline="0" dirty="0" err="1"/>
              <a:t>cell</a:t>
            </a:r>
            <a:r>
              <a:rPr lang="fr-FR" baseline="0" dirty="0"/>
              <a:t> RNA-</a:t>
            </a:r>
            <a:r>
              <a:rPr lang="fr-FR" baseline="0" dirty="0" err="1"/>
              <a:t>seq</a:t>
            </a:r>
            <a:endParaRPr lang="fr-FR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 err="1"/>
              <a:t>SciSir-seq</a:t>
            </a:r>
            <a:r>
              <a:rPr lang="fr-FR" baseline="0" dirty="0"/>
              <a:t> </a:t>
            </a:r>
            <a:r>
              <a:rPr lang="fr-FR" baseline="0" dirty="0" err="1"/>
              <a:t>from</a:t>
            </a:r>
            <a:r>
              <a:rPr lang="fr-FR" baseline="0" dirty="0"/>
              <a:t> </a:t>
            </a:r>
            <a:r>
              <a:rPr lang="fr-FR" baseline="0" dirty="0" err="1"/>
              <a:t>Tilgner</a:t>
            </a:r>
            <a:r>
              <a:rPr lang="fr-FR" baseline="0" dirty="0"/>
              <a:t> </a:t>
            </a:r>
            <a:r>
              <a:rPr lang="fr-FR" baseline="0" dirty="0" err="1"/>
              <a:t>lab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679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2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/>
              <a:t>It functions as the main structural component of the lattice-type cytoplasmic face of coated pits and vesicles which entrap specific macromolecules during </a:t>
            </a:r>
            <a:r>
              <a:rPr lang="en-US" b="1" dirty="0"/>
              <a:t>receptor-mediated endocytosis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208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dirty="0"/>
              <a:t>It functions as the main structural component of the lattice-type cytoplasmic face of coated pits and vesicles which entrap specific macromolecules during </a:t>
            </a:r>
            <a:r>
              <a:rPr lang="en-US" b="1" dirty="0"/>
              <a:t>receptor-mediated</a:t>
            </a:r>
            <a:r>
              <a:rPr lang="en-US" dirty="0"/>
              <a:t> </a:t>
            </a:r>
            <a:r>
              <a:rPr lang="en-US" b="1" dirty="0"/>
              <a:t>endocytosis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73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281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dirty="0"/>
              <a:t>But </a:t>
            </a:r>
            <a:r>
              <a:rPr lang="fr-FR" b="1" dirty="0" err="1"/>
              <a:t>most</a:t>
            </a:r>
            <a:r>
              <a:rPr lang="fr-FR" b="1" dirty="0"/>
              <a:t> of the </a:t>
            </a:r>
            <a:r>
              <a:rPr lang="fr-FR" b="1" dirty="0" err="1"/>
              <a:t>molecules</a:t>
            </a:r>
            <a:r>
              <a:rPr lang="fr-FR" b="1" dirty="0"/>
              <a:t> are </a:t>
            </a:r>
            <a:r>
              <a:rPr lang="fr-FR" b="1" dirty="0" err="1"/>
              <a:t>seen</a:t>
            </a:r>
            <a:r>
              <a:rPr lang="fr-FR" b="1" dirty="0"/>
              <a:t> once or </a:t>
            </a:r>
            <a:r>
              <a:rPr lang="fr-FR" b="1" dirty="0" err="1"/>
              <a:t>two</a:t>
            </a:r>
            <a:r>
              <a:rPr lang="fr-FR" b="1" dirty="0"/>
              <a:t>… </a:t>
            </a:r>
            <a:r>
              <a:rPr lang="fr-FR" b="1" dirty="0" err="1"/>
              <a:t>so</a:t>
            </a:r>
            <a:r>
              <a:rPr lang="fr-FR" b="1" dirty="0"/>
              <a:t> </a:t>
            </a:r>
            <a:r>
              <a:rPr lang="fr-FR" b="1" dirty="0" err="1"/>
              <a:t>targeted</a:t>
            </a:r>
            <a:r>
              <a:rPr lang="fr-FR" b="1" dirty="0"/>
              <a:t> </a:t>
            </a:r>
            <a:r>
              <a:rPr lang="fr-FR" b="1" dirty="0" err="1"/>
              <a:t>approaches</a:t>
            </a:r>
            <a:r>
              <a:rPr lang="fr-FR" b="1" baseline="0" dirty="0"/>
              <a:t> </a:t>
            </a:r>
            <a:r>
              <a:rPr lang="fr-FR" b="1" baseline="0" dirty="0" err="1"/>
              <a:t>required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67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5745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193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dirty="0"/>
              <a:t>Can</a:t>
            </a:r>
            <a:r>
              <a:rPr lang="fr-FR" b="1" baseline="0" dirty="0"/>
              <a:t> </a:t>
            </a:r>
            <a:r>
              <a:rPr lang="fr-FR" b="1" baseline="0" dirty="0" err="1"/>
              <a:t>represent</a:t>
            </a:r>
            <a:r>
              <a:rPr lang="fr-FR" b="1" baseline="0" dirty="0"/>
              <a:t> 30% of the </a:t>
            </a:r>
            <a:r>
              <a:rPr lang="fr-FR" b="1" baseline="0" dirty="0" err="1"/>
              <a:t>molecules</a:t>
            </a:r>
            <a:endParaRPr lang="fr-FR" b="1" baseline="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baseline="0" dirty="0"/>
              <a:t> if </a:t>
            </a:r>
            <a:r>
              <a:rPr lang="fr-FR" b="1" baseline="0" dirty="0" err="1"/>
              <a:t>you</a:t>
            </a:r>
            <a:r>
              <a:rPr lang="fr-FR" b="1" baseline="0" dirty="0"/>
              <a:t> look at the %</a:t>
            </a:r>
            <a:r>
              <a:rPr lang="fr-FR" b="1" baseline="0" dirty="0" err="1"/>
              <a:t>age</a:t>
            </a:r>
            <a:r>
              <a:rPr lang="fr-FR" b="1" baseline="0" dirty="0"/>
              <a:t> of illumina </a:t>
            </a:r>
            <a:r>
              <a:rPr lang="fr-FR" b="1" baseline="0" dirty="0" err="1"/>
              <a:t>reads</a:t>
            </a:r>
            <a:r>
              <a:rPr lang="fr-FR" b="1" baseline="0" dirty="0"/>
              <a:t> on transcriptome on web_summary.html file , </a:t>
            </a:r>
            <a:r>
              <a:rPr lang="fr-FR" b="1" baseline="0" dirty="0" err="1"/>
              <a:t>between</a:t>
            </a:r>
            <a:r>
              <a:rPr lang="fr-FR" b="1" baseline="0" dirty="0"/>
              <a:t> 50%  and 70%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FR" b="1" baseline="0" dirty="0"/>
              <a:t>RNA </a:t>
            </a:r>
            <a:r>
              <a:rPr lang="fr-FR" b="1" baseline="0" dirty="0" err="1"/>
              <a:t>velocity</a:t>
            </a:r>
            <a:r>
              <a:rPr lang="fr-FR" b="1" baseline="0" dirty="0"/>
              <a:t> signal </a:t>
            </a:r>
            <a:r>
              <a:rPr lang="fr-FR" b="1" baseline="0" dirty="0" err="1"/>
              <a:t>is</a:t>
            </a:r>
            <a:r>
              <a:rPr lang="fr-FR" b="1" baseline="0" dirty="0"/>
              <a:t> </a:t>
            </a:r>
            <a:r>
              <a:rPr lang="fr-FR" b="1" baseline="0" dirty="0" err="1"/>
              <a:t>bad</a:t>
            </a:r>
            <a:r>
              <a:rPr lang="fr-FR" b="1" baseline="0" dirty="0"/>
              <a:t> for long </a:t>
            </a:r>
            <a:r>
              <a:rPr lang="fr-FR" b="1" baseline="0" dirty="0" err="1"/>
              <a:t>read</a:t>
            </a:r>
            <a:r>
              <a:rPr lang="fr-FR" b="1" baseline="0" dirty="0"/>
              <a:t> </a:t>
            </a:r>
            <a:r>
              <a:rPr lang="fr-FR" b="1" baseline="0" dirty="0" err="1"/>
              <a:t>profiling</a:t>
            </a:r>
            <a:endParaRPr lang="fr-FR" b="1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fr-FR" b="1" baseline="0" dirty="0"/>
              <a:t>Single </a:t>
            </a:r>
            <a:r>
              <a:rPr lang="fr-FR" b="1" baseline="0" dirty="0" err="1"/>
              <a:t>cell</a:t>
            </a:r>
            <a:r>
              <a:rPr lang="fr-FR" b="1" baseline="0" dirty="0"/>
              <a:t> </a:t>
            </a:r>
            <a:r>
              <a:rPr lang="fr-FR" b="1" baseline="0" dirty="0" err="1"/>
              <a:t>protocols</a:t>
            </a:r>
            <a:r>
              <a:rPr lang="fr-FR" b="1" baseline="0" dirty="0"/>
              <a:t> </a:t>
            </a:r>
            <a:r>
              <a:rPr lang="fr-FR" b="1" baseline="0" dirty="0" err="1"/>
              <a:t>need</a:t>
            </a:r>
            <a:r>
              <a:rPr lang="fr-FR" b="1" baseline="0" dirty="0"/>
              <a:t> </a:t>
            </a:r>
            <a:r>
              <a:rPr lang="fr-FR" b="1" baseline="0" dirty="0" err="1"/>
              <a:t>improovement</a:t>
            </a:r>
            <a:r>
              <a:rPr lang="fr-FR" b="1" baseline="0" dirty="0"/>
              <a:t> for long </a:t>
            </a:r>
            <a:r>
              <a:rPr lang="fr-FR" b="1" baseline="0" dirty="0" err="1"/>
              <a:t>reads</a:t>
            </a:r>
            <a:r>
              <a:rPr lang="fr-FR" b="1" baseline="0" dirty="0"/>
              <a:t> </a:t>
            </a:r>
            <a:r>
              <a:rPr lang="fr-FR" b="1" baseline="0" dirty="0" err="1"/>
              <a:t>sequencing</a:t>
            </a:r>
            <a:r>
              <a:rPr lang="fr-FR" b="1" baseline="0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552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270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314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8948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377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665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139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680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536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886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6089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92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baseline="0" dirty="0" err="1"/>
              <a:t>droplet-based</a:t>
            </a:r>
            <a:r>
              <a:rPr lang="fr-FR" b="1" baseline="0" dirty="0"/>
              <a:t> </a:t>
            </a:r>
            <a:r>
              <a:rPr lang="fr-FR" b="1" baseline="0" dirty="0" err="1"/>
              <a:t>approaches</a:t>
            </a:r>
            <a:r>
              <a:rPr lang="fr-FR" b="1" baseline="0" dirty="0"/>
              <a:t> </a:t>
            </a:r>
            <a:endParaRPr lang="fr-FR" baseline="0" dirty="0"/>
          </a:p>
          <a:p>
            <a:r>
              <a:rPr lang="fr-FR" baseline="0" dirty="0"/>
              <a:t>The system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based</a:t>
            </a:r>
            <a:r>
              <a:rPr lang="fr-FR" baseline="0" dirty="0"/>
              <a:t> on </a:t>
            </a:r>
            <a:r>
              <a:rPr lang="fr-FR" b="1" baseline="0" dirty="0" err="1"/>
              <a:t>droplets</a:t>
            </a:r>
            <a:r>
              <a:rPr lang="fr-FR" b="1" baseline="0" dirty="0"/>
              <a:t> </a:t>
            </a:r>
            <a:r>
              <a:rPr lang="fr-FR" b="1" baseline="0" dirty="0" err="1"/>
              <a:t>generation</a:t>
            </a:r>
            <a:r>
              <a:rPr lang="fr-FR" b="1" baseline="0" dirty="0"/>
              <a:t> and </a:t>
            </a:r>
            <a:r>
              <a:rPr lang="fr-FR" b="1" baseline="0" dirty="0" err="1"/>
              <a:t>segregation</a:t>
            </a:r>
            <a:r>
              <a:rPr lang="fr-FR" b="1" baseline="0" dirty="0"/>
              <a:t> in </a:t>
            </a:r>
            <a:r>
              <a:rPr lang="fr-FR" b="1" baseline="0" dirty="0" err="1"/>
              <a:t>droplet</a:t>
            </a:r>
            <a:r>
              <a:rPr lang="fr-FR" b="1" baseline="0" dirty="0"/>
              <a:t> </a:t>
            </a:r>
            <a:r>
              <a:rPr lang="fr-FR" baseline="0" dirty="0"/>
              <a:t>of one </a:t>
            </a:r>
            <a:r>
              <a:rPr lang="fr-FR" baseline="0" dirty="0" err="1"/>
              <a:t>cell</a:t>
            </a:r>
            <a:r>
              <a:rPr lang="fr-FR" baseline="0" dirty="0"/>
              <a:t> and one </a:t>
            </a:r>
            <a:r>
              <a:rPr lang="fr-FR" b="1" baseline="0" dirty="0" err="1"/>
              <a:t>pre-barcoded</a:t>
            </a:r>
            <a:r>
              <a:rPr lang="fr-FR" b="1" baseline="0" dirty="0"/>
              <a:t> </a:t>
            </a:r>
            <a:r>
              <a:rPr lang="fr-FR" b="1" baseline="0" dirty="0" err="1"/>
              <a:t>bead</a:t>
            </a:r>
            <a:r>
              <a:rPr lang="fr-FR" b="1" baseline="0" dirty="0"/>
              <a:t> </a:t>
            </a:r>
            <a:r>
              <a:rPr lang="fr-FR" baseline="0" dirty="0" err="1"/>
              <a:t>carrying</a:t>
            </a:r>
            <a:r>
              <a:rPr lang="fr-FR" baseline="0" dirty="0"/>
              <a:t> </a:t>
            </a:r>
            <a:r>
              <a:rPr lang="fr-FR" b="1" baseline="0" dirty="0" err="1"/>
              <a:t>cell</a:t>
            </a:r>
            <a:r>
              <a:rPr lang="fr-FR" b="1" baseline="0" dirty="0"/>
              <a:t> </a:t>
            </a:r>
            <a:r>
              <a:rPr lang="fr-FR" b="1" baseline="0" dirty="0" err="1"/>
              <a:t>barcode+UMI+polyT</a:t>
            </a:r>
            <a:r>
              <a:rPr lang="fr-FR" b="1" baseline="0" dirty="0"/>
              <a:t> primer</a:t>
            </a:r>
            <a:endParaRPr lang="fr-FR" baseline="0" dirty="0"/>
          </a:p>
          <a:p>
            <a:r>
              <a:rPr lang="fr-FR" baseline="0" dirty="0" err="1"/>
              <a:t>Published</a:t>
            </a:r>
            <a:r>
              <a:rPr lang="fr-FR" baseline="0" dirty="0"/>
              <a:t> in </a:t>
            </a:r>
            <a:r>
              <a:rPr lang="fr-FR" baseline="0" dirty="0" err="1"/>
              <a:t>may</a:t>
            </a:r>
            <a:r>
              <a:rPr lang="fr-FR" baseline="0" dirty="0"/>
              <a:t> 2015 in Science by </a:t>
            </a:r>
            <a:r>
              <a:rPr lang="fr-FR" baseline="0" dirty="0" err="1"/>
              <a:t>Macosko</a:t>
            </a:r>
            <a:r>
              <a:rPr lang="fr-FR" baseline="0" dirty="0"/>
              <a:t> et al. For the </a:t>
            </a:r>
            <a:r>
              <a:rPr lang="fr-FR" baseline="0" dirty="0" err="1"/>
              <a:t>dropseq</a:t>
            </a:r>
            <a:r>
              <a:rPr lang="fr-FR" baseline="0" dirty="0"/>
              <a:t> and Klein et al. For the </a:t>
            </a:r>
            <a:r>
              <a:rPr lang="fr-FR" baseline="0" dirty="0" err="1"/>
              <a:t>Indrop</a:t>
            </a:r>
            <a:r>
              <a:rPr lang="fr-FR" baseline="0" dirty="0"/>
              <a:t> </a:t>
            </a:r>
            <a:r>
              <a:rPr lang="fr-FR" b="1" baseline="0" dirty="0" err="1"/>
              <a:t>very</a:t>
            </a:r>
            <a:r>
              <a:rPr lang="fr-FR" b="1" baseline="0" dirty="0"/>
              <a:t> close </a:t>
            </a:r>
            <a:r>
              <a:rPr lang="fr-FR" b="1" baseline="0" dirty="0" err="1"/>
              <a:t>methods</a:t>
            </a:r>
            <a:r>
              <a:rPr lang="fr-FR" b="1" baseline="0" dirty="0"/>
              <a:t>,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="1" baseline="0" dirty="0" err="1">
                <a:sym typeface="Wingdings" panose="05000000000000000000" pitchFamily="2" charset="2"/>
              </a:rPr>
              <a:t>Amazing</a:t>
            </a:r>
            <a:r>
              <a:rPr lang="fr-FR" b="1" baseline="0" dirty="0">
                <a:sym typeface="Wingdings" panose="05000000000000000000" pitchFamily="2" charset="2"/>
              </a:rPr>
              <a:t> </a:t>
            </a:r>
            <a:r>
              <a:rPr lang="fr-FR" b="1" baseline="0" dirty="0" err="1">
                <a:sym typeface="Wingdings" panose="05000000000000000000" pitchFamily="2" charset="2"/>
              </a:rPr>
              <a:t>dataset</a:t>
            </a:r>
            <a:r>
              <a:rPr lang="fr-FR" b="1" baseline="0" dirty="0">
                <a:sym typeface="Wingdings" panose="05000000000000000000" pitchFamily="2" charset="2"/>
              </a:rPr>
              <a:t> of 44k </a:t>
            </a:r>
            <a:r>
              <a:rPr lang="fr-FR" b="0" baseline="0" dirty="0">
                <a:sym typeface="Wingdings" panose="05000000000000000000" pitchFamily="2" charset="2"/>
              </a:rPr>
              <a:t>mouse </a:t>
            </a:r>
            <a:r>
              <a:rPr lang="fr-FR" b="0" baseline="0" dirty="0" err="1">
                <a:sym typeface="Wingdings" panose="05000000000000000000" pitchFamily="2" charset="2"/>
              </a:rPr>
              <a:t>retinal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cells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generated</a:t>
            </a:r>
            <a:r>
              <a:rPr lang="fr-FR" b="0" baseline="0" dirty="0">
                <a:sym typeface="Wingdings" panose="05000000000000000000" pitchFamily="2" charset="2"/>
              </a:rPr>
              <a:t> in </a:t>
            </a:r>
            <a:r>
              <a:rPr lang="fr-FR" b="0" baseline="0" dirty="0" err="1">
                <a:sym typeface="Wingdings" panose="05000000000000000000" pitchFamily="2" charset="2"/>
              </a:rPr>
              <a:t>less</a:t>
            </a:r>
            <a:r>
              <a:rPr lang="fr-FR" b="0" baseline="0" dirty="0">
                <a:sym typeface="Wingdings" panose="05000000000000000000" pitchFamily="2" charset="2"/>
              </a:rPr>
              <a:t> </a:t>
            </a:r>
            <a:r>
              <a:rPr lang="fr-FR" b="0" baseline="0" dirty="0" err="1">
                <a:sym typeface="Wingdings" panose="05000000000000000000" pitchFamily="2" charset="2"/>
              </a:rPr>
              <a:t>than</a:t>
            </a:r>
            <a:r>
              <a:rPr lang="fr-FR" b="0" baseline="0" dirty="0">
                <a:sym typeface="Wingdings" panose="05000000000000000000" pitchFamily="2" charset="2"/>
              </a:rPr>
              <a:t> 48h !</a:t>
            </a:r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4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Afte</a:t>
            </a:r>
            <a:r>
              <a:rPr lang="fr-FR" baseline="0" dirty="0" err="1"/>
              <a:t>r</a:t>
            </a:r>
            <a:r>
              <a:rPr lang="fr-FR" baseline="0" dirty="0"/>
              <a:t> the 5 minutes </a:t>
            </a:r>
            <a:r>
              <a:rPr lang="fr-FR" baseline="0" dirty="0" err="1"/>
              <a:t>run</a:t>
            </a:r>
            <a:r>
              <a:rPr lang="fr-FR" baseline="0" dirty="0"/>
              <a:t> </a:t>
            </a:r>
            <a:r>
              <a:rPr lang="fr-FR" baseline="0" dirty="0" err="1"/>
              <a:t>you</a:t>
            </a:r>
            <a:r>
              <a:rPr lang="fr-FR" baseline="0" dirty="0"/>
              <a:t> </a:t>
            </a:r>
            <a:r>
              <a:rPr lang="fr-FR" baseline="0" dirty="0" err="1"/>
              <a:t>can</a:t>
            </a:r>
            <a:r>
              <a:rPr lang="fr-FR" baseline="0" dirty="0"/>
              <a:t> </a:t>
            </a:r>
            <a:r>
              <a:rPr lang="fr-FR" baseline="0" dirty="0" err="1"/>
              <a:t>collect</a:t>
            </a:r>
            <a:r>
              <a:rPr lang="fr-FR" baseline="0" dirty="0"/>
              <a:t> the 100k </a:t>
            </a:r>
            <a:r>
              <a:rPr lang="fr-FR" baseline="0" dirty="0" err="1"/>
              <a:t>droplets</a:t>
            </a:r>
            <a:r>
              <a:rPr lang="fr-FR" baseline="0" dirty="0"/>
              <a:t> </a:t>
            </a:r>
            <a:r>
              <a:rPr lang="fr-FR" baseline="0" dirty="0" err="1"/>
              <a:t>emulsion</a:t>
            </a:r>
            <a:r>
              <a:rPr lang="fr-FR" baseline="0" dirty="0"/>
              <a:t> </a:t>
            </a:r>
          </a:p>
          <a:p>
            <a:r>
              <a:rPr lang="fr-FR" baseline="0" dirty="0" err="1"/>
              <a:t>Process</a:t>
            </a:r>
            <a:r>
              <a:rPr lang="fr-FR" baseline="0" dirty="0"/>
              <a:t> to the </a:t>
            </a:r>
            <a:r>
              <a:rPr lang="fr-FR" b="1" baseline="0" dirty="0"/>
              <a:t>Reverse Transcription in </a:t>
            </a:r>
            <a:r>
              <a:rPr lang="fr-FR" b="1" baseline="0" dirty="0" err="1"/>
              <a:t>droplets</a:t>
            </a:r>
            <a:r>
              <a:rPr lang="fr-FR" b="1" baseline="0" dirty="0"/>
              <a:t> (volume </a:t>
            </a:r>
            <a:r>
              <a:rPr lang="fr-FR" b="1" baseline="0" dirty="0" err="1"/>
              <a:t>reactionel</a:t>
            </a:r>
            <a:r>
              <a:rPr lang="fr-FR" b="1" baseline="0" dirty="0"/>
              <a:t> </a:t>
            </a:r>
            <a:r>
              <a:rPr lang="fr-FR" b="1" baseline="0" dirty="0" err="1"/>
              <a:t>is</a:t>
            </a:r>
            <a:r>
              <a:rPr lang="fr-FR" b="1" baseline="0" dirty="0"/>
              <a:t> 0,5 </a:t>
            </a:r>
            <a:r>
              <a:rPr lang="fr-FR" b="1" baseline="0" dirty="0" err="1"/>
              <a:t>nl</a:t>
            </a:r>
            <a:r>
              <a:rPr lang="fr-FR" b="1" baseline="0" dirty="0"/>
              <a:t>) </a:t>
            </a:r>
            <a:r>
              <a:rPr lang="fr-FR" baseline="0" dirty="0"/>
              <a:t>, </a:t>
            </a:r>
            <a:r>
              <a:rPr lang="fr-FR" baseline="0" dirty="0" err="1"/>
              <a:t>cDNA</a:t>
            </a:r>
            <a:r>
              <a:rPr lang="fr-FR" baseline="0" dirty="0"/>
              <a:t> amplification, and quantification per </a:t>
            </a:r>
            <a:r>
              <a:rPr lang="fr-FR" baseline="0" dirty="0" err="1"/>
              <a:t>sample</a:t>
            </a:r>
            <a:r>
              <a:rPr lang="fr-FR" baseline="0" dirty="0"/>
              <a:t> of total </a:t>
            </a:r>
            <a:r>
              <a:rPr lang="fr-FR" baseline="0" dirty="0" err="1"/>
              <a:t>material</a:t>
            </a:r>
            <a:endParaRPr lang="fr-FR" baseline="0" dirty="0"/>
          </a:p>
          <a:p>
            <a:r>
              <a:rPr lang="fr-FR" baseline="0" dirty="0" err="1"/>
              <a:t>Droplet</a:t>
            </a:r>
            <a:r>
              <a:rPr lang="fr-FR" baseline="0" dirty="0"/>
              <a:t> size </a:t>
            </a:r>
            <a:r>
              <a:rPr lang="fr-FR" baseline="0" dirty="0" err="1"/>
              <a:t>is</a:t>
            </a:r>
            <a:r>
              <a:rPr lang="fr-FR" baseline="0" dirty="0"/>
              <a:t> 100µm (</a:t>
            </a:r>
            <a:r>
              <a:rPr lang="fr-FR" baseline="0" dirty="0" err="1"/>
              <a:t>voluume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4/3 pi R^3)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baseline="0" dirty="0">
                <a:sym typeface="Wingdings" panose="05000000000000000000" pitchFamily="2" charset="2"/>
              </a:rPr>
              <a:t>500.000 µm3 =&gt; 500,000 10^18 m3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>
                <a:sym typeface="Wingdings" panose="05000000000000000000" pitchFamily="2" charset="2"/>
              </a:rPr>
              <a:t>	  =&gt; 500,000 10^15 litre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baseline="0" dirty="0">
                <a:sym typeface="Wingdings" panose="05000000000000000000" pitchFamily="2" charset="2"/>
              </a:rPr>
              <a:t>	  =&gt; 0,5 10^9 = </a:t>
            </a:r>
            <a:r>
              <a:rPr lang="fr-FR" b="1" baseline="0" dirty="0">
                <a:sym typeface="Wingdings" panose="05000000000000000000" pitchFamily="2" charset="2"/>
              </a:rPr>
              <a:t>0,5 </a:t>
            </a:r>
            <a:r>
              <a:rPr lang="fr-FR" b="1" baseline="0" dirty="0" err="1">
                <a:sym typeface="Wingdings" panose="05000000000000000000" pitchFamily="2" charset="2"/>
              </a:rPr>
              <a:t>nanolitre</a:t>
            </a:r>
            <a:endParaRPr lang="fr-FR" b="1" baseline="0" dirty="0"/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13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65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326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84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fr-FR" dirty="0"/>
              <a:t>SAGE profil </a:t>
            </a:r>
            <a:r>
              <a:rPr lang="fr-FR" dirty="0" err="1"/>
              <a:t>during</a:t>
            </a:r>
            <a:r>
              <a:rPr lang="fr-FR" dirty="0"/>
              <a:t> first time of </a:t>
            </a:r>
            <a:r>
              <a:rPr lang="fr-FR" dirty="0" err="1"/>
              <a:t>transcriptomics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5BBF8-4D0F-4DBB-992A-14C88B1713FF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09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250825" y="692696"/>
            <a:ext cx="8569325" cy="5688013"/>
          </a:xfrm>
          <a:prstGeom prst="rect">
            <a:avLst/>
          </a:prstGeom>
        </p:spPr>
        <p:txBody>
          <a:bodyPr/>
          <a:lstStyle>
            <a:lvl1pPr algn="just">
              <a:buNone/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-7018" y="0"/>
            <a:ext cx="9153525" cy="6858000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718B-E6AA-4AA1-9DB5-1EAE55AFC22D}" type="datetimeFigureOut">
              <a:rPr lang="fr-FR" smtClean="0"/>
              <a:pPr/>
              <a:t>09/01/2025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2A5C-9B74-4927-B120-574B08C57EA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0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801F-D5C8-41D7-8081-6995AC2B2347}" type="datetimeFigureOut">
              <a:rPr lang="fr-FR" smtClean="0"/>
              <a:t>09/01/2025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BC05D-69A3-4E11-A4E4-CB1BBB54A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12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odbase.compbio.ucsf.edu/modbase-cgi/model_details.cgi?queryfile=1547308030_961&amp;searchmode=default&amp;displaymode=moddetail&amp;referer=yes&amp;snpflag=&amp;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odbase.compbio.ucsf.edu/modbase-cgi/model_details.cgi?queryfile=1547307974_1248&amp;searchmode=default&amp;displaymode=moddetail&amp;referer=yes&amp;snpflag=&amp;" TargetMode="External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/science-maths-technology/science/biology/intracellular-transport/content-section-3.2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"/>
            <a:ext cx="9144000" cy="68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2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65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8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49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pic>
        <p:nvPicPr>
          <p:cNvPr id="4" name="Picture 57">
            <a:extLst>
              <a:ext uri="{FF2B5EF4-FFF2-40B4-BE49-F238E27FC236}">
                <a16:creationId xmlns:a16="http://schemas.microsoft.com/office/drawing/2014/main" id="{2B4244DB-D6D0-4B02-9DAB-F2294230C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412776"/>
            <a:ext cx="3672408" cy="16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23528" y="2852936"/>
            <a:ext cx="8568952" cy="3600400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57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69808" y="2204864"/>
            <a:ext cx="827048" cy="864096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5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52445" y="1916832"/>
            <a:ext cx="2736304" cy="792088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700986" y="882593"/>
            <a:ext cx="2142822" cy="1673603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00986" y="900011"/>
            <a:ext cx="2430854" cy="169973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313975" y="839048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82%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60022" y="1113278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92D050"/>
                </a:solidFill>
                <a:latin typeface="Arial Narrow" panose="020B0606020202030204" pitchFamily="34" charset="0"/>
              </a:rPr>
              <a:t>69%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43611" y="3573016"/>
            <a:ext cx="1584176" cy="1296144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34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 flipV="1">
            <a:off x="683568" y="2348880"/>
            <a:ext cx="2448272" cy="28803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710425" y="213419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*</a:t>
            </a: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00986" y="882593"/>
            <a:ext cx="2142822" cy="1673603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700986" y="900011"/>
            <a:ext cx="2430854" cy="1699730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313975" y="839048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82%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660022" y="1113278"/>
            <a:ext cx="437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92D050"/>
                </a:solidFill>
                <a:latin typeface="Arial Narrow" panose="020B0606020202030204" pitchFamily="34" charset="0"/>
              </a:rPr>
              <a:t>69%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843808" y="212247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758565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4994" y="5589240"/>
            <a:ext cx="5883137" cy="864096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325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73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84168" y="4653136"/>
            <a:ext cx="2160240" cy="1872208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36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20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1600" y="4509120"/>
            <a:ext cx="7272808" cy="1872208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14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3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88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3"/>
            <a:ext cx="9144000" cy="68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14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101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254" y="4338931"/>
            <a:ext cx="1428750" cy="1428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642" t="48686" r="55791" b="17085"/>
          <a:stretch/>
        </p:blipFill>
        <p:spPr>
          <a:xfrm>
            <a:off x="276366" y="1241341"/>
            <a:ext cx="4114801" cy="195294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66" y="3308410"/>
            <a:ext cx="6909180" cy="6068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927" y="2897441"/>
            <a:ext cx="1428750" cy="1428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52230" y="2685162"/>
            <a:ext cx="23917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hlinkClick r:id="rId6"/>
              </a:rPr>
              <a:t>https://modbase.compbio.ucsf.edu/modbase-cgi/model_details.cgi?queryfile=1547307974_1248&amp;searchmode=default&amp;displaymode=moddetail&amp;referer=yes&amp;snpflag=&amp;</a:t>
            </a:r>
            <a:endParaRPr lang="fr-FR" sz="900" dirty="0"/>
          </a:p>
          <a:p>
            <a:endParaRPr lang="fr-FR" sz="9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366" y="4750424"/>
            <a:ext cx="6909180" cy="60102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2230" y="4143609"/>
            <a:ext cx="239177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>
                <a:hlinkClick r:id="rId8"/>
              </a:rPr>
              <a:t>https://modbase.compbio.ucsf.edu/modbase-cgi/model_details.cgi?queryfile=1547308030_961&amp;searchmode=default&amp;displaymode=moddetail&amp;referer=yes&amp;snpflag=&amp;</a:t>
            </a:r>
            <a:endParaRPr lang="fr-FR" sz="900" dirty="0"/>
          </a:p>
          <a:p>
            <a:endParaRPr lang="fr-FR" sz="9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127456" y="3594141"/>
            <a:ext cx="13130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Q6PFA2 (218aa)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27456" y="5050938"/>
            <a:ext cx="13833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B1AWD8 (236aa)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6366" y="964342"/>
            <a:ext cx="49412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u="sng" dirty="0" err="1"/>
              <a:t>Protein</a:t>
            </a:r>
            <a:r>
              <a:rPr lang="fr-FR" sz="1350" u="sng" dirty="0"/>
              <a:t> </a:t>
            </a:r>
            <a:r>
              <a:rPr lang="fr-FR" sz="1350" u="sng" dirty="0" err="1"/>
              <a:t>alignment</a:t>
            </a:r>
            <a:r>
              <a:rPr lang="fr-FR" sz="1350" u="sng" dirty="0"/>
              <a:t> des 2 formes Clta-5ex (218aa) et Clta-6ex (236aa)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66" y="1076225"/>
            <a:ext cx="3735036" cy="148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89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32" y="1233689"/>
            <a:ext cx="7263292" cy="4195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732" y="931972"/>
            <a:ext cx="69055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hlinkClick r:id="rId3"/>
              </a:rPr>
              <a:t>https://www.open.edu/openlearn/science-maths-technology/science/biology/intracellular-transport/content-section-3.2</a:t>
            </a:r>
            <a:endParaRPr lang="fr-FR" sz="1050" dirty="0"/>
          </a:p>
          <a:p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786043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7792" t="8841" r="13619" b="5480"/>
          <a:stretch/>
        </p:blipFill>
        <p:spPr>
          <a:xfrm>
            <a:off x="107504" y="116632"/>
            <a:ext cx="6040201" cy="62646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7705" y="2924944"/>
            <a:ext cx="28167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Feb.2017: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We selected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six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single cells for which cDNA was available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from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an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earlier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experiment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…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was used for 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PacBio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sequencing. The cDNA had been produced with the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STRT method adapted to the </a:t>
            </a:r>
            <a:r>
              <a:rPr lang="en-US" sz="20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Fluidigm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C1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instrument for single cell RNA sequencing</a:t>
            </a:r>
            <a:endParaRPr lang="fr-FR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2075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79512" y="116632"/>
            <a:ext cx="5832648" cy="6583352"/>
            <a:chOff x="107504" y="116632"/>
            <a:chExt cx="5832648" cy="658335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3"/>
            <a:srcRect l="11728" t="39920" r="50000" b="29000"/>
            <a:stretch/>
          </p:blipFill>
          <p:spPr>
            <a:xfrm>
              <a:off x="107504" y="116632"/>
              <a:ext cx="5832648" cy="266429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/>
            <a:srcRect l="10310" t="32360" r="48583" b="20600"/>
            <a:stretch/>
          </p:blipFill>
          <p:spPr>
            <a:xfrm>
              <a:off x="124490" y="2852936"/>
              <a:ext cx="5815662" cy="3847048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084168" y="3068960"/>
            <a:ext cx="294753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July 2017: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To test this, we used our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ONT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RNAseq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approach to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analyse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seven individual mouse B1a cells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and compared it with the standard Illumina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RNAseq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approach. To this end, we FACS-sorted single B1a cells into individual wells containing lysis buffer and amplified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cDNA from each individual cell using the Smartseq2 protocol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with modifications</a:t>
            </a:r>
            <a:endParaRPr lang="fr-F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0416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" y="0"/>
            <a:ext cx="914907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514" y="44624"/>
            <a:ext cx="2425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R2C2 in </a:t>
            </a:r>
            <a:r>
              <a:rPr lang="fr-FR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Vollmers’s</a:t>
            </a:r>
            <a:r>
              <a:rPr lang="fr-F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lab</a:t>
            </a:r>
            <a:endParaRPr lang="fr-FR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8022" y="532496"/>
            <a:ext cx="8508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September 2018, PNAS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R2C2: Improving </a:t>
            </a:r>
            <a:r>
              <a:rPr 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nanopore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read accuracy enables the sequencing of highly-multiplexed full-length single-cell cDNA ,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Volden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et al.,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Vollmers’s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lab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bioRxiv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, 2018</a:t>
            </a:r>
            <a:endParaRPr lang="en-US" sz="200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998" y="5134332"/>
            <a:ext cx="8747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Plate of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96 B cells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Smart-seq2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modified protocol with  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Rolling Circle Amplification (RCA) and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sequence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1D R9.5 ONT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flowcells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. Good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correlation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with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PacBio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profiling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R2C2 can be easily adapted to any </a:t>
            </a:r>
            <a:r>
              <a:rPr 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RNAseq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library preparation protocol (10x, smart-seq2, drop-</a:t>
            </a:r>
            <a:r>
              <a:rPr lang="en-US" sz="2000" dirty="0" err="1">
                <a:solidFill>
                  <a:schemeClr val="bg1"/>
                </a:solidFill>
                <a:latin typeface="Arial Narrow" panose="020B0606020202030204" pitchFamily="34" charset="0"/>
              </a:rPr>
              <a:t>seq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r>
              <a:rPr lang="fr-F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491" y="3085946"/>
            <a:ext cx="2017973" cy="195009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27140" t="24801" r="23966" b="37616"/>
          <a:stretch/>
        </p:blipFill>
        <p:spPr>
          <a:xfrm>
            <a:off x="274791" y="1575902"/>
            <a:ext cx="6097409" cy="253968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16453" t="61487" r="17398" b="20600"/>
          <a:stretch/>
        </p:blipFill>
        <p:spPr>
          <a:xfrm>
            <a:off x="277979" y="4152234"/>
            <a:ext cx="6098400" cy="8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0420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488" y="116632"/>
            <a:ext cx="525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October 2018, Nature Biotechnology: </a:t>
            </a:r>
            <a:r>
              <a:rPr lang="fr-FR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ScISOr-Seq</a:t>
            </a:r>
            <a:endParaRPr lang="en-US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26847" t="34880" r="30628" b="39921"/>
          <a:stretch/>
        </p:blipFill>
        <p:spPr>
          <a:xfrm>
            <a:off x="208632" y="541715"/>
            <a:ext cx="5421496" cy="18071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22123" t="13881" r="34880" b="18921"/>
          <a:stretch/>
        </p:blipFill>
        <p:spPr>
          <a:xfrm>
            <a:off x="218286" y="2420887"/>
            <a:ext cx="4857770" cy="42705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15508" t="42440" r="50945" b="7160"/>
          <a:stretch/>
        </p:blipFill>
        <p:spPr>
          <a:xfrm>
            <a:off x="5724128" y="557971"/>
            <a:ext cx="3240360" cy="27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091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4492" t="33599" r="10699" b="42881"/>
          <a:stretch/>
        </p:blipFill>
        <p:spPr>
          <a:xfrm>
            <a:off x="251520" y="548680"/>
            <a:ext cx="8352928" cy="2016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488" y="116632"/>
            <a:ext cx="525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October 2018, </a:t>
            </a:r>
            <a:r>
              <a:rPr lang="fr-FR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BiorXiv</a:t>
            </a:r>
            <a:r>
              <a:rPr lang="fr-FR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fr-FR" b="1" i="1" u="sng" dirty="0" err="1">
                <a:solidFill>
                  <a:schemeClr val="bg1"/>
                </a:solidFill>
                <a:latin typeface="Arial Narrow" panose="020B0606020202030204" pitchFamily="34" charset="0"/>
              </a:rPr>
              <a:t>Garvan</a:t>
            </a:r>
            <a:r>
              <a:rPr lang="fr-FR" b="1" i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 Institute</a:t>
            </a:r>
            <a:endParaRPr lang="en-US" b="1" i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35353" t="21440" r="11256" b="18920"/>
          <a:stretch/>
        </p:blipFill>
        <p:spPr>
          <a:xfrm>
            <a:off x="251521" y="2642647"/>
            <a:ext cx="6408712" cy="402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053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pic>
        <p:nvPicPr>
          <p:cNvPr id="3" name="The Dolomite Centre Ltd - Micro Droplet System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0192" y="642990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0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27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4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2160" y="2780928"/>
            <a:ext cx="2232248" cy="2448272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Using t-SNE for dimensionality reduction of optdigits datase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36096" y="2780927"/>
            <a:ext cx="3528392" cy="32239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2040" y="2708920"/>
            <a:ext cx="4211960" cy="504058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75348" y="5661248"/>
            <a:ext cx="4211960" cy="648072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41766" y="3193976"/>
            <a:ext cx="779948" cy="2539280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466417" y="3068960"/>
            <a:ext cx="642087" cy="2706042"/>
          </a:xfrm>
          <a:prstGeom prst="rect">
            <a:avLst/>
          </a:prstGeom>
          <a:solidFill>
            <a:srgbClr val="9A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4" t="58278" r="40639" b="31222"/>
          <a:stretch/>
        </p:blipFill>
        <p:spPr>
          <a:xfrm>
            <a:off x="5220072" y="4005064"/>
            <a:ext cx="36004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grpSp>
        <p:nvGrpSpPr>
          <p:cNvPr id="9" name="Group 24">
            <a:extLst>
              <a:ext uri="{FF2B5EF4-FFF2-40B4-BE49-F238E27FC236}">
                <a16:creationId xmlns:a16="http://schemas.microsoft.com/office/drawing/2014/main" id="{498FC7FD-C94E-47E7-B84D-93130B5FED01}"/>
              </a:ext>
            </a:extLst>
          </p:cNvPr>
          <p:cNvGrpSpPr/>
          <p:nvPr/>
        </p:nvGrpSpPr>
        <p:grpSpPr>
          <a:xfrm>
            <a:off x="5868144" y="1484784"/>
            <a:ext cx="2664296" cy="2880320"/>
            <a:chOff x="13650569" y="1472983"/>
            <a:chExt cx="10237063" cy="11124102"/>
          </a:xfrm>
        </p:grpSpPr>
        <p:pic>
          <p:nvPicPr>
            <p:cNvPr id="10" name="Picture 25">
              <a:extLst>
                <a:ext uri="{FF2B5EF4-FFF2-40B4-BE49-F238E27FC236}">
                  <a16:creationId xmlns:a16="http://schemas.microsoft.com/office/drawing/2014/main" id="{09C5A302-4957-4E42-91FD-17B8E4E17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48274" y="2139176"/>
              <a:ext cx="4276725" cy="5655699"/>
            </a:xfrm>
            <a:prstGeom prst="rect">
              <a:avLst/>
            </a:prstGeom>
            <a:ln>
              <a:noFill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  <p:pic>
          <p:nvPicPr>
            <p:cNvPr id="11" name="Shape 181">
              <a:extLst>
                <a:ext uri="{FF2B5EF4-FFF2-40B4-BE49-F238E27FC236}">
                  <a16:creationId xmlns:a16="http://schemas.microsoft.com/office/drawing/2014/main" id="{50AC06C6-9BA6-4183-A621-2A845A26E447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661056" y="1472983"/>
              <a:ext cx="3854025" cy="5088922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  <p:pic>
          <p:nvPicPr>
            <p:cNvPr id="12" name="Shape 185">
              <a:extLst>
                <a:ext uri="{FF2B5EF4-FFF2-40B4-BE49-F238E27FC236}">
                  <a16:creationId xmlns:a16="http://schemas.microsoft.com/office/drawing/2014/main" id="{B9127AC7-17BD-4EAC-BB16-607C1AF96BAC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50569" y="4954870"/>
              <a:ext cx="4064495" cy="530958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  <p:pic>
          <p:nvPicPr>
            <p:cNvPr id="13" name="Shape 184">
              <a:extLst>
                <a:ext uri="{FF2B5EF4-FFF2-40B4-BE49-F238E27FC236}">
                  <a16:creationId xmlns:a16="http://schemas.microsoft.com/office/drawing/2014/main" id="{09577F3A-7AE2-482D-BD5D-F3200BE14FE2}"/>
                </a:ext>
              </a:extLst>
            </p:cNvPr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53523" y="3365137"/>
              <a:ext cx="3600848" cy="4707166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  <p:pic>
          <p:nvPicPr>
            <p:cNvPr id="14" name="Shape 186">
              <a:extLst>
                <a:ext uri="{FF2B5EF4-FFF2-40B4-BE49-F238E27FC236}">
                  <a16:creationId xmlns:a16="http://schemas.microsoft.com/office/drawing/2014/main" id="{7D935ABF-5805-4103-B6AF-0AB454F17E30}"/>
                </a:ext>
              </a:extLst>
            </p:cNvPr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63328" y="7331829"/>
              <a:ext cx="3980035" cy="5265256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  <p:pic>
          <p:nvPicPr>
            <p:cNvPr id="15" name="Shape 188">
              <a:extLst>
                <a:ext uri="{FF2B5EF4-FFF2-40B4-BE49-F238E27FC236}">
                  <a16:creationId xmlns:a16="http://schemas.microsoft.com/office/drawing/2014/main" id="{F125B9C6-C5F5-4E9B-BA18-1CD31F433A36}"/>
                </a:ext>
              </a:extLst>
            </p:cNvPr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14430" y="5896146"/>
              <a:ext cx="4085679" cy="5309584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  <p:pic>
          <p:nvPicPr>
            <p:cNvPr id="16" name="Picture 31">
              <a:extLst>
                <a:ext uri="{FF2B5EF4-FFF2-40B4-BE49-F238E27FC236}">
                  <a16:creationId xmlns:a16="http://schemas.microsoft.com/office/drawing/2014/main" id="{C482C985-61CB-46CB-9884-8AF511A11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38393" y="6918081"/>
              <a:ext cx="4049239" cy="5216769"/>
            </a:xfrm>
            <a:prstGeom prst="rect">
              <a:avLst/>
            </a:prstGeom>
            <a:ln>
              <a:noFill/>
            </a:ln>
            <a:effectLst>
              <a:outerShdw blurRad="114300" dist="38100" dir="2700000" sx="99000" sy="99000" algn="tl" rotWithShape="0">
                <a:prstClr val="black">
                  <a:alpha val="18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975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688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30568</TotalTime>
  <Words>680</Words>
  <Application>Microsoft Office PowerPoint</Application>
  <PresentationFormat>Affichage à l'écran (4:3)</PresentationFormat>
  <Paragraphs>84</Paragraphs>
  <Slides>41</Slides>
  <Notes>39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kevin le brigand</dc:creator>
  <cp:lastModifiedBy>Gerald Salin</cp:lastModifiedBy>
  <cp:revision>3435</cp:revision>
  <dcterms:created xsi:type="dcterms:W3CDTF">2016-12-14T14:48:37Z</dcterms:created>
  <dcterms:modified xsi:type="dcterms:W3CDTF">2025-01-09T13:10:03Z</dcterms:modified>
</cp:coreProperties>
</file>