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null)" ContentType="image/x-emf"/>
  <Default Extension="wdp" ContentType="image/vnd.ms-photo"/>
  <Default Extension="tiff" ContentType="image/tiff"/>
  <Default Extension="vml" ContentType="application/vnd.openxmlformats-officedocument.vmlDrawing"/>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3.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4.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5.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6.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21.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28.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29.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30.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31.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32.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handoutMasterIdLst>
    <p:handoutMasterId r:id="rId52"/>
  </p:handoutMasterIdLst>
  <p:sldIdLst>
    <p:sldId id="354" r:id="rId2"/>
    <p:sldId id="361" r:id="rId3"/>
    <p:sldId id="635" r:id="rId4"/>
    <p:sldId id="629" r:id="rId5"/>
    <p:sldId id="1809" r:id="rId6"/>
    <p:sldId id="1815" r:id="rId7"/>
    <p:sldId id="264" r:id="rId8"/>
    <p:sldId id="1639" r:id="rId9"/>
    <p:sldId id="1821" r:id="rId10"/>
    <p:sldId id="492" r:id="rId11"/>
    <p:sldId id="1810" r:id="rId12"/>
    <p:sldId id="1813" r:id="rId13"/>
    <p:sldId id="431" r:id="rId14"/>
    <p:sldId id="432" r:id="rId15"/>
    <p:sldId id="1688" r:id="rId16"/>
    <p:sldId id="1373" r:id="rId17"/>
    <p:sldId id="1733" r:id="rId18"/>
    <p:sldId id="1689" r:id="rId19"/>
    <p:sldId id="1720" r:id="rId20"/>
    <p:sldId id="1767" r:id="rId21"/>
    <p:sldId id="1808" r:id="rId22"/>
    <p:sldId id="440" r:id="rId23"/>
    <p:sldId id="441" r:id="rId24"/>
    <p:sldId id="1721" r:id="rId25"/>
    <p:sldId id="1822" r:id="rId26"/>
    <p:sldId id="1823" r:id="rId27"/>
    <p:sldId id="1722" r:id="rId28"/>
    <p:sldId id="526" r:id="rId29"/>
    <p:sldId id="1742" r:id="rId30"/>
    <p:sldId id="1743" r:id="rId31"/>
    <p:sldId id="1744" r:id="rId32"/>
    <p:sldId id="1663" r:id="rId33"/>
    <p:sldId id="559" r:id="rId34"/>
    <p:sldId id="1357" r:id="rId35"/>
    <p:sldId id="1774" r:id="rId36"/>
    <p:sldId id="636" r:id="rId37"/>
    <p:sldId id="1814" r:id="rId38"/>
    <p:sldId id="393" r:id="rId39"/>
    <p:sldId id="394" r:id="rId40"/>
    <p:sldId id="1816" r:id="rId41"/>
    <p:sldId id="1819" r:id="rId42"/>
    <p:sldId id="1817" r:id="rId43"/>
    <p:sldId id="384" r:id="rId44"/>
    <p:sldId id="385" r:id="rId45"/>
    <p:sldId id="1820" r:id="rId46"/>
    <p:sldId id="1818" r:id="rId47"/>
    <p:sldId id="372" r:id="rId48"/>
    <p:sldId id="1591" r:id="rId49"/>
    <p:sldId id="313" r:id="rId50"/>
  </p:sldIdLst>
  <p:sldSz cx="12192000" cy="6858000"/>
  <p:notesSz cx="6858000" cy="9144000"/>
  <p:custDataLst>
    <p:tags r:id="rId53"/>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288" userDrawn="1">
          <p15:clr>
            <a:srgbClr val="A4A3A4"/>
          </p15:clr>
        </p15:guide>
        <p15:guide id="4" orient="horz" pos="3864" userDrawn="1">
          <p15:clr>
            <a:srgbClr val="A4A3A4"/>
          </p15:clr>
        </p15:guide>
        <p15:guide id="5" pos="288" userDrawn="1">
          <p15:clr>
            <a:srgbClr val="A4A3A4"/>
          </p15:clr>
        </p15:guide>
        <p15:guide id="6" pos="739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0304"/>
    <a:srgbClr val="767676"/>
    <a:srgbClr val="3E799C"/>
    <a:srgbClr val="9E97CC"/>
    <a:srgbClr val="476575"/>
    <a:srgbClr val="CB5948"/>
    <a:srgbClr val="8680AB"/>
    <a:srgbClr val="4F626D"/>
    <a:srgbClr val="F15C21"/>
    <a:srgbClr val="60BB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93" autoAdjust="0"/>
    <p:restoredTop sz="93907" autoAdjust="0"/>
  </p:normalViewPr>
  <p:slideViewPr>
    <p:cSldViewPr snapToGrid="0" snapToObjects="1">
      <p:cViewPr varScale="1">
        <p:scale>
          <a:sx n="64" d="100"/>
          <a:sy n="64" d="100"/>
        </p:scale>
        <p:origin x="60" y="60"/>
      </p:cViewPr>
      <p:guideLst>
        <p:guide pos="3840"/>
        <p:guide orient="horz" pos="2160"/>
        <p:guide orient="horz" pos="288"/>
        <p:guide orient="horz" pos="3864"/>
        <p:guide pos="288"/>
        <p:guide pos="7392"/>
      </p:guideLst>
    </p:cSldViewPr>
  </p:slideViewPr>
  <p:outlineViewPr>
    <p:cViewPr>
      <p:scale>
        <a:sx n="33" d="100"/>
        <a:sy n="33" d="100"/>
      </p:scale>
      <p:origin x="0" y="-197754"/>
    </p:cViewPr>
  </p:outlineViewPr>
  <p:notesTextViewPr>
    <p:cViewPr>
      <p:scale>
        <a:sx n="1" d="1"/>
        <a:sy n="1" d="1"/>
      </p:scale>
      <p:origin x="0" y="0"/>
    </p:cViewPr>
  </p:notesTextViewPr>
  <p:sorterViewPr>
    <p:cViewPr>
      <p:scale>
        <a:sx n="100" d="100"/>
        <a:sy n="100" d="100"/>
      </p:scale>
      <p:origin x="0" y="-7530"/>
    </p:cViewPr>
  </p:sorterViewPr>
  <p:notesViewPr>
    <p:cSldViewPr snapToGrid="0" snapToObjects="1">
      <p:cViewPr varScale="1">
        <p:scale>
          <a:sx n="85" d="100"/>
          <a:sy n="85" d="100"/>
        </p:scale>
        <p:origin x="254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cs typeface="Arial"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6FAB64-084C-4F78-96D2-A4BA7EEC2C3C}" type="datetimeFigureOut">
              <a:rPr lang="en-US" smtClean="0">
                <a:cs typeface="Arial" pitchFamily="34" charset="0"/>
              </a:rPr>
              <a:t>1/9/2019</a:t>
            </a:fld>
            <a:endParaRPr lang="en-US">
              <a:cs typeface="Arial"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cs typeface="Arial"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ED6FC2-4A60-4CA5-8C6F-E25A4FF69C08}" type="slidenum">
              <a:rPr lang="en-US" smtClean="0">
                <a:cs typeface="Arial" pitchFamily="34" charset="0"/>
              </a:rPr>
              <a:t>‹#›</a:t>
            </a:fld>
            <a:endParaRPr lang="en-US">
              <a:cs typeface="Arial" pitchFamily="34" charset="0"/>
            </a:endParaRPr>
          </a:p>
        </p:txBody>
      </p:sp>
    </p:spTree>
    <p:extLst>
      <p:ext uri="{BB962C8B-B14F-4D97-AF65-F5344CB8AC3E}">
        <p14:creationId xmlns:p14="http://schemas.microsoft.com/office/powerpoint/2010/main" val="1198753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52463" y="392113"/>
            <a:ext cx="5553075" cy="3124200"/>
          </a:xfrm>
          <a:prstGeom prst="rect">
            <a:avLst/>
          </a:prstGeom>
          <a:noFill/>
          <a:ln w="12700">
            <a:solidFill>
              <a:prstClr val="black"/>
            </a:solidFill>
          </a:ln>
        </p:spPr>
      </p:sp>
      <p:sp>
        <p:nvSpPr>
          <p:cNvPr id="5" name="Notes Placeholder 4"/>
          <p:cNvSpPr>
            <a:spLocks noGrp="1"/>
          </p:cNvSpPr>
          <p:nvPr>
            <p:ph type="body" sz="quarter" idx="3"/>
          </p:nvPr>
        </p:nvSpPr>
        <p:spPr>
          <a:xfrm>
            <a:off x="651510" y="3680460"/>
            <a:ext cx="5692140" cy="510921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6320789" y="8858249"/>
            <a:ext cx="467043" cy="249873"/>
          </a:xfrm>
          <a:prstGeom prst="rect">
            <a:avLst/>
          </a:prstGeom>
        </p:spPr>
        <p:txBody>
          <a:bodyPr vert="horz" lIns="45720" tIns="45720" rIns="45720" bIns="45720" rtlCol="0" anchor="b"/>
          <a:lstStyle>
            <a:lvl1pPr algn="r">
              <a:defRPr sz="1100">
                <a:solidFill>
                  <a:srgbClr val="003F68"/>
                </a:solidFill>
                <a:latin typeface="+mn-lt"/>
              </a:defRPr>
            </a:lvl1pPr>
          </a:lstStyle>
          <a:p>
            <a:fld id="{71FB7D60-042C-4785-9D83-DA6D59ED3279}" type="slidenum">
              <a:rPr lang="en-US" smtClean="0"/>
              <a:t>‹#›</a:t>
            </a:fld>
            <a:endParaRPr lang="en-US"/>
          </a:p>
        </p:txBody>
      </p:sp>
    </p:spTree>
    <p:extLst>
      <p:ext uri="{BB962C8B-B14F-4D97-AF65-F5344CB8AC3E}">
        <p14:creationId xmlns:p14="http://schemas.microsoft.com/office/powerpoint/2010/main" val="2245623526"/>
      </p:ext>
    </p:extLst>
  </p:cSld>
  <p:clrMap bg1="lt1" tx1="dk1" bg2="lt2" tx2="dk2" accent1="accent1" accent2="accent2" accent3="accent3" accent4="accent4" accent5="accent5" accent6="accent6" hlink="hlink" folHlink="folHlink"/>
  <p:notesStyle>
    <a:lvl1pPr marL="119063" indent="-119063" algn="l" defTabSz="1218987" rtl="0" eaLnBrk="1" latinLnBrk="0" hangingPunct="1">
      <a:lnSpc>
        <a:spcPct val="95000"/>
      </a:lnSpc>
      <a:spcBef>
        <a:spcPts val="600"/>
      </a:spcBef>
      <a:buClr>
        <a:schemeClr val="accent1"/>
      </a:buClr>
      <a:buFont typeface="Arial" pitchFamily="34" charset="0"/>
      <a:buChar char="•"/>
      <a:defRPr sz="1400" kern="1200">
        <a:solidFill>
          <a:schemeClr val="tx1"/>
        </a:solidFill>
        <a:latin typeface="+mn-lt"/>
        <a:ea typeface="+mn-ea"/>
        <a:cs typeface="+mn-cs"/>
      </a:defRPr>
    </a:lvl1pPr>
    <a:lvl2pPr marL="285750" indent="-112713" algn="l" defTabSz="1218987" rtl="0" eaLnBrk="1" latinLnBrk="0" hangingPunct="1">
      <a:lnSpc>
        <a:spcPct val="95000"/>
      </a:lnSpc>
      <a:spcBef>
        <a:spcPts val="400"/>
      </a:spcBef>
      <a:buClr>
        <a:schemeClr val="accent1"/>
      </a:buClr>
      <a:buFont typeface="Futura Lt BT" pitchFamily="34" charset="0"/>
      <a:buChar char="–"/>
      <a:defRPr sz="1200" kern="1200">
        <a:solidFill>
          <a:schemeClr val="tx1"/>
        </a:solidFill>
        <a:latin typeface="+mn-lt"/>
        <a:ea typeface="+mn-ea"/>
        <a:cs typeface="+mn-cs"/>
      </a:defRPr>
    </a:lvl2pPr>
    <a:lvl3pPr marL="463550" indent="-123825" algn="l" defTabSz="1218987" rtl="0" eaLnBrk="1" latinLnBrk="0" hangingPunct="1">
      <a:lnSpc>
        <a:spcPct val="95000"/>
      </a:lnSpc>
      <a:spcBef>
        <a:spcPts val="300"/>
      </a:spcBef>
      <a:buClr>
        <a:schemeClr val="accent1"/>
      </a:buClr>
      <a:buFont typeface="Arial" pitchFamily="34" charset="0"/>
      <a:buChar char="•"/>
      <a:defRPr sz="1100" kern="1200">
        <a:solidFill>
          <a:schemeClr val="tx1"/>
        </a:solidFill>
        <a:latin typeface="+mn-lt"/>
        <a:ea typeface="+mn-ea"/>
        <a:cs typeface="+mn-cs"/>
      </a:defRPr>
    </a:lvl3pPr>
    <a:lvl4pPr marL="628650" indent="-111125" algn="l" defTabSz="1218987" rtl="0" eaLnBrk="1" latinLnBrk="0" hangingPunct="1">
      <a:lnSpc>
        <a:spcPct val="95000"/>
      </a:lnSpc>
      <a:spcBef>
        <a:spcPts val="200"/>
      </a:spcBef>
      <a:buClr>
        <a:schemeClr val="accent1"/>
      </a:buClr>
      <a:buFont typeface="Futura Lt BT" pitchFamily="34" charset="0"/>
      <a:buChar char="–"/>
      <a:defRPr sz="1050" kern="1200">
        <a:solidFill>
          <a:schemeClr val="tx1"/>
        </a:solidFill>
        <a:latin typeface="+mn-lt"/>
        <a:ea typeface="+mn-ea"/>
        <a:cs typeface="+mn-cs"/>
      </a:defRPr>
    </a:lvl4pPr>
    <a:lvl5pPr marL="795338" indent="-109538" algn="l" defTabSz="1218987" rtl="0" eaLnBrk="1" latinLnBrk="0" hangingPunct="1">
      <a:lnSpc>
        <a:spcPct val="95000"/>
      </a:lnSpc>
      <a:spcBef>
        <a:spcPts val="100"/>
      </a:spcBef>
      <a:buClr>
        <a:schemeClr val="accent1"/>
      </a:buClr>
      <a:buFont typeface="Arial" pitchFamily="34" charset="0"/>
      <a:buChar char="•"/>
      <a:defRPr sz="10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 Target="../slides/slide34.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 Target="../slides/slide39.xml"/><Relationship Id="rId4"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FB7D60-042C-4785-9D83-DA6D59ED3279}" type="slidenum">
              <a:rPr lang="en-US" smtClean="0"/>
              <a:t>1</a:t>
            </a:fld>
            <a:endParaRPr lang="en-US"/>
          </a:p>
        </p:txBody>
      </p:sp>
    </p:spTree>
    <p:extLst>
      <p:ext uri="{BB962C8B-B14F-4D97-AF65-F5344CB8AC3E}">
        <p14:creationId xmlns:p14="http://schemas.microsoft.com/office/powerpoint/2010/main" val="2071422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b="1" i="1" dirty="0"/>
              <a:t>Why to judge a book by its cover only?</a:t>
            </a:r>
          </a:p>
          <a:p>
            <a:pPr marL="0" indent="0">
              <a:lnSpc>
                <a:spcPct val="100000"/>
              </a:lnSpc>
              <a:spcBef>
                <a:spcPts val="0"/>
              </a:spcBef>
              <a:buNone/>
            </a:pPr>
            <a:r>
              <a:rPr lang="en-US" sz="1200" kern="1200" dirty="0">
                <a:solidFill>
                  <a:srgbClr val="003F68"/>
                </a:solidFill>
                <a:latin typeface="+mn-lt"/>
                <a:ea typeface="+mn-ea"/>
                <a:cs typeface="+mn-cs"/>
              </a:rPr>
              <a:t>Analogy comparing tissue with a library and cells with books.</a:t>
            </a:r>
          </a:p>
          <a:p>
            <a:pPr marL="0" indent="0">
              <a:lnSpc>
                <a:spcPct val="100000"/>
              </a:lnSpc>
              <a:spcBef>
                <a:spcPts val="0"/>
              </a:spcBef>
              <a:buNone/>
            </a:pPr>
            <a:r>
              <a:rPr lang="en-US" sz="1200" dirty="0"/>
              <a:t>Phenotyping using flow cytometry with labelled antibodies is like only reading the cover of the books. You learn about the author, the title and the genre (e.g. </a:t>
            </a:r>
            <a:r>
              <a:rPr lang="en-US" sz="1200" dirty="0" err="1"/>
              <a:t>SciFi</a:t>
            </a:r>
            <a:r>
              <a:rPr lang="en-US" sz="1200" dirty="0"/>
              <a:t>, love story). Back to cells,: you learn about the cell type but not much more.  </a:t>
            </a:r>
          </a:p>
          <a:p>
            <a:pPr marL="0" indent="0">
              <a:lnSpc>
                <a:spcPct val="100000"/>
              </a:lnSpc>
              <a:spcBef>
                <a:spcPts val="0"/>
              </a:spcBef>
              <a:buNone/>
            </a:pPr>
            <a:r>
              <a:rPr lang="en-US" dirty="0"/>
              <a:t>3’ </a:t>
            </a:r>
            <a:r>
              <a:rPr lang="en-US" dirty="0" err="1"/>
              <a:t>scRNA</a:t>
            </a:r>
            <a:r>
              <a:rPr lang="en-US" dirty="0"/>
              <a:t> analysis is like reading the book (though not in total but a substantial part of each page). You get much more information which you can not find on the cover (e.g. aside from genre, info about the story, protagonist </a:t>
            </a:r>
            <a:r>
              <a:rPr lang="en-US" dirty="0" err="1"/>
              <a:t>etc</a:t>
            </a:r>
            <a:r>
              <a:rPr lang="en-US" dirty="0"/>
              <a:t>). Back to cells: You do not only learn about the cell type but also about the status of the cell (e.g. naïve, activated, under control of tumor)</a:t>
            </a:r>
            <a:endParaRPr lang="en-US" sz="1200" dirty="0"/>
          </a:p>
          <a:p>
            <a:pPr marL="0" indent="0">
              <a:lnSpc>
                <a:spcPct val="100000"/>
              </a:lnSpc>
              <a:spcBef>
                <a:spcPts val="0"/>
              </a:spcBef>
              <a:buNone/>
            </a:pPr>
            <a:r>
              <a:rPr lang="en-US" dirty="0"/>
              <a:t>Ideally you combine both in one run. </a:t>
            </a:r>
            <a:r>
              <a:rPr lang="en-US" b="1" dirty="0"/>
              <a:t>Like we do with REAP/CITE seq.</a:t>
            </a:r>
          </a:p>
          <a:p>
            <a:pPr marL="0" indent="0">
              <a:buNone/>
            </a:pPr>
            <a:endParaRPr lang="en-US" dirty="0"/>
          </a:p>
          <a:p>
            <a:pPr marL="0" indent="0">
              <a:buNone/>
            </a:pPr>
            <a:endParaRPr lang="en-US" dirty="0"/>
          </a:p>
          <a:p>
            <a:pPr marL="0" indent="0">
              <a:buNone/>
            </a:pPr>
            <a:r>
              <a:rPr lang="en-US" sz="1050" dirty="0"/>
              <a:t>Image: Library of Trinity College in Dublin. </a:t>
            </a:r>
          </a:p>
        </p:txBody>
      </p:sp>
      <p:sp>
        <p:nvSpPr>
          <p:cNvPr id="4" name="Slide Number Placeholder 3"/>
          <p:cNvSpPr>
            <a:spLocks noGrp="1"/>
          </p:cNvSpPr>
          <p:nvPr>
            <p:ph type="sldNum" sz="quarter" idx="10"/>
          </p:nvPr>
        </p:nvSpPr>
        <p:spPr/>
        <p:txBody>
          <a:bodyPr/>
          <a:lstStyle/>
          <a:p>
            <a:fld id="{71FB7D60-042C-4785-9D83-DA6D59ED3279}" type="slidenum">
              <a:rPr lang="en-US" smtClean="0"/>
              <a:pPr/>
              <a:t>13</a:t>
            </a:fld>
            <a:endParaRPr lang="en-US" dirty="0"/>
          </a:p>
        </p:txBody>
      </p:sp>
    </p:spTree>
    <p:extLst>
      <p:ext uri="{BB962C8B-B14F-4D97-AF65-F5344CB8AC3E}">
        <p14:creationId xmlns:p14="http://schemas.microsoft.com/office/powerpoint/2010/main" val="1083794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8987" rtl="0" eaLnBrk="1" fontAlgn="auto" latinLnBrk="0" hangingPunct="1">
              <a:lnSpc>
                <a:spcPct val="95000"/>
              </a:lnSpc>
              <a:spcBef>
                <a:spcPts val="600"/>
              </a:spcBef>
              <a:spcAft>
                <a:spcPts val="0"/>
              </a:spcAft>
              <a:buClrTx/>
              <a:buSzTx/>
              <a:buFont typeface="Arial" pitchFamily="34" charset="0"/>
              <a:buNone/>
              <a:tabLst/>
              <a:defRPr/>
            </a:pPr>
            <a:r>
              <a:rPr lang="en-US" sz="1400" dirty="0">
                <a:solidFill>
                  <a:schemeClr val="accent6"/>
                </a:solidFill>
              </a:rPr>
              <a:t>Principle showing how phenotyping by cytometry is combined with 10x 3’ </a:t>
            </a:r>
            <a:r>
              <a:rPr lang="en-US" sz="1400" dirty="0" err="1">
                <a:solidFill>
                  <a:schemeClr val="accent6"/>
                </a:solidFill>
              </a:rPr>
              <a:t>scRNA</a:t>
            </a:r>
            <a:r>
              <a:rPr lang="en-US" sz="1400" dirty="0">
                <a:solidFill>
                  <a:schemeClr val="accent6"/>
                </a:solidFill>
              </a:rPr>
              <a:t> analysis. </a:t>
            </a:r>
          </a:p>
          <a:p>
            <a:pPr marL="0" marR="0" lvl="0" indent="0" algn="l" defTabSz="1218987" rtl="0" eaLnBrk="1" fontAlgn="auto" latinLnBrk="0" hangingPunct="1">
              <a:lnSpc>
                <a:spcPct val="95000"/>
              </a:lnSpc>
              <a:spcBef>
                <a:spcPts val="600"/>
              </a:spcBef>
              <a:spcAft>
                <a:spcPts val="0"/>
              </a:spcAft>
              <a:buClrTx/>
              <a:buSzTx/>
              <a:buFont typeface="Arial" pitchFamily="34" charset="0"/>
              <a:buNone/>
              <a:tabLst/>
              <a:defRPr/>
            </a:pPr>
            <a:r>
              <a:rPr lang="en-US" sz="1400" b="1" dirty="0">
                <a:solidFill>
                  <a:schemeClr val="accent6"/>
                </a:solidFill>
              </a:rPr>
              <a:t>No adoption of our off-the-self product/process required. </a:t>
            </a:r>
          </a:p>
          <a:p>
            <a:pPr marL="0" marR="0" lvl="0" indent="0" algn="l" defTabSz="1218987" rtl="0" eaLnBrk="1" fontAlgn="auto" latinLnBrk="0" hangingPunct="1">
              <a:lnSpc>
                <a:spcPct val="95000"/>
              </a:lnSpc>
              <a:spcBef>
                <a:spcPts val="600"/>
              </a:spcBef>
              <a:spcAft>
                <a:spcPts val="0"/>
              </a:spcAft>
              <a:buClrTx/>
              <a:buSzTx/>
              <a:buFont typeface="Arial" pitchFamily="34" charset="0"/>
              <a:buNone/>
              <a:tabLst/>
              <a:defRPr/>
            </a:pPr>
            <a:r>
              <a:rPr lang="en-US" sz="1400" dirty="0">
                <a:solidFill>
                  <a:schemeClr val="accent6"/>
                </a:solidFill>
              </a:rPr>
              <a:t>Unlimited scalability of antibody-labelling of cells. </a:t>
            </a:r>
          </a:p>
          <a:p>
            <a:pPr marL="0" indent="0" rtl="0">
              <a:buNone/>
            </a:pPr>
            <a:endParaRPr lang="en-US" dirty="0"/>
          </a:p>
        </p:txBody>
      </p:sp>
      <p:sp>
        <p:nvSpPr>
          <p:cNvPr id="4" name="Slide Number Placeholder 3"/>
          <p:cNvSpPr>
            <a:spLocks noGrp="1"/>
          </p:cNvSpPr>
          <p:nvPr>
            <p:ph type="sldNum" sz="quarter" idx="10"/>
          </p:nvPr>
        </p:nvSpPr>
        <p:spPr/>
        <p:txBody>
          <a:bodyPr/>
          <a:lstStyle/>
          <a:p>
            <a:fld id="{71FB7D60-042C-4785-9D83-DA6D59ED3279}" type="slidenum">
              <a:rPr lang="en-US" smtClean="0"/>
              <a:pPr/>
              <a:t>14</a:t>
            </a:fld>
            <a:endParaRPr lang="en-US" dirty="0"/>
          </a:p>
        </p:txBody>
      </p:sp>
    </p:spTree>
    <p:extLst>
      <p:ext uri="{BB962C8B-B14F-4D97-AF65-F5344CB8AC3E}">
        <p14:creationId xmlns:p14="http://schemas.microsoft.com/office/powerpoint/2010/main" val="2325182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US"/>
          </a:p>
        </p:txBody>
      </p:sp>
      <p:sp>
        <p:nvSpPr>
          <p:cNvPr id="4" name="Slide Number Placeholder 3"/>
          <p:cNvSpPr>
            <a:spLocks noGrp="1"/>
          </p:cNvSpPr>
          <p:nvPr>
            <p:ph type="sldNum"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
                <a:srgbClr val="000000"/>
              </a:buClr>
              <a:buSzTx/>
              <a:buFont typeface="Arial"/>
              <a:buNone/>
              <a:defRPr/>
            </a:pPr>
            <a:fld id="{00000000-1234-1234-1234-123412341234}" type="slidenum">
              <a:rPr kumimoji="0" lang="uk-UA" sz="1100" b="0" i="0" u="none" strike="noStrike" kern="0" cap="none" spc="0" normalizeH="0" baseline="0" noProof="0" smtClean="0">
                <a:ln>
                  <a:noFill/>
                </a:ln>
                <a:solidFill>
                  <a:srgbClr val="003F68"/>
                </a:solidFill>
                <a:effectLst/>
                <a:uLnTx/>
                <a:uFillTx/>
                <a:latin typeface="Calibri"/>
                <a:ea typeface="Calibri"/>
                <a:cs typeface="Calibri"/>
                <a:sym typeface="Calibri"/>
              </a:rPr>
              <a:pPr marL="0" marR="0" lvl="0" indent="0" algn="r" defTabSz="914400" rtl="0" eaLnBrk="1" fontAlgn="auto" latinLnBrk="0" hangingPunct="1">
                <a:lnSpc>
                  <a:spcPct val="100000"/>
                </a:lnSpc>
                <a:spcBef>
                  <a:spcPct val="0"/>
                </a:spcBef>
                <a:spcAft>
                  <a:spcPct val="0"/>
                </a:spcAft>
                <a:buClr>
                  <a:srgbClr val="000000"/>
                </a:buClr>
                <a:buSzTx/>
                <a:buFont typeface="Arial"/>
                <a:buNone/>
                <a:defRPr/>
              </a:pPr>
              <a:t>15</a:t>
            </a:fld>
            <a:endParaRPr kumimoji="0" lang="uk-UA" sz="1100" b="0" i="0" u="none" strike="noStrike" kern="0" cap="none" spc="0" normalizeH="0" baseline="0" noProof="0">
              <a:ln>
                <a:noFill/>
              </a:ln>
              <a:solidFill>
                <a:srgbClr val="003F68"/>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328431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US"/>
          </a:p>
        </p:txBody>
      </p:sp>
      <p:sp>
        <p:nvSpPr>
          <p:cNvPr id="4" name="Slide Number Placeholder 3"/>
          <p:cNvSpPr>
            <a:spLocks noGrp="1"/>
          </p:cNvSpPr>
          <p:nvPr>
            <p:ph type="sldNum" sz="quarter" idx="10"/>
            <p:custDataLst>
              <p:tags r:id="rId3"/>
            </p:custDataLst>
          </p:nvPr>
        </p:nvSpPr>
        <p:spPr/>
        <p:txBody>
          <a:bodyPr/>
          <a:lstStyle/>
          <a:p>
            <a:fld id="{D5F8523C-8729-40F0-9536-D6C4CA3AD238}" type="slidenum">
              <a:rPr lang="en-US" smtClean="0"/>
              <a:t>17</a:t>
            </a:fld>
            <a:endParaRPr lang="en-US"/>
          </a:p>
        </p:txBody>
      </p:sp>
    </p:spTree>
    <p:extLst>
      <p:ext uri="{BB962C8B-B14F-4D97-AF65-F5344CB8AC3E}">
        <p14:creationId xmlns:p14="http://schemas.microsoft.com/office/powerpoint/2010/main" val="3167931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US"/>
          </a:p>
        </p:txBody>
      </p:sp>
      <p:sp>
        <p:nvSpPr>
          <p:cNvPr id="4" name="Slide Number Placeholder 3"/>
          <p:cNvSpPr>
            <a:spLocks noGrp="1"/>
          </p:cNvSpPr>
          <p:nvPr>
            <p:ph type="sldNum"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
                <a:srgbClr val="000000"/>
              </a:buClr>
              <a:buSzTx/>
              <a:buFont typeface="Arial"/>
              <a:buNone/>
              <a:defRPr/>
            </a:pPr>
            <a:fld id="{00000000-1234-1234-1234-123412341234}" type="slidenum">
              <a:rPr kumimoji="0" lang="uk-UA" sz="1100" b="0" i="0" u="none" strike="noStrike" kern="0" cap="none" spc="0" normalizeH="0" baseline="0" noProof="0" smtClean="0">
                <a:ln>
                  <a:noFill/>
                </a:ln>
                <a:solidFill>
                  <a:srgbClr val="003F68"/>
                </a:solidFill>
                <a:effectLst/>
                <a:uLnTx/>
                <a:uFillTx/>
                <a:latin typeface="Calibri"/>
                <a:ea typeface="Calibri"/>
                <a:cs typeface="Calibri"/>
                <a:sym typeface="Calibri"/>
              </a:rPr>
              <a:pPr marL="0" marR="0" lvl="0" indent="0" algn="r" defTabSz="914400" rtl="0" eaLnBrk="1" fontAlgn="auto" latinLnBrk="0" hangingPunct="1">
                <a:lnSpc>
                  <a:spcPct val="100000"/>
                </a:lnSpc>
                <a:spcBef>
                  <a:spcPct val="0"/>
                </a:spcBef>
                <a:spcAft>
                  <a:spcPct val="0"/>
                </a:spcAft>
                <a:buClr>
                  <a:srgbClr val="000000"/>
                </a:buClr>
                <a:buSzTx/>
                <a:buFont typeface="Arial"/>
                <a:buNone/>
                <a:defRPr/>
              </a:pPr>
              <a:t>18</a:t>
            </a:fld>
            <a:endParaRPr kumimoji="0" lang="uk-UA" sz="1100" b="0" i="0" u="none" strike="noStrike" kern="0" cap="none" spc="0" normalizeH="0" baseline="0" noProof="0">
              <a:ln>
                <a:noFill/>
              </a:ln>
              <a:solidFill>
                <a:srgbClr val="003F68"/>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6114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a:t> </a:t>
            </a:r>
          </a:p>
        </p:txBody>
      </p:sp>
      <p:sp>
        <p:nvSpPr>
          <p:cNvPr id="4" name="Slide Number Placeholder 3"/>
          <p:cNvSpPr>
            <a:spLocks noGrp="1"/>
          </p:cNvSpPr>
          <p:nvPr>
            <p:ph type="sldNum" sz="quarter" idx="10"/>
            <p:custDataLst>
              <p:tags r:id="rId3"/>
            </p:custDataLst>
          </p:nvPr>
        </p:nvSpPr>
        <p:spPr/>
        <p:txBody>
          <a:bodyPr/>
          <a:lstStyle/>
          <a:p>
            <a:fld id="{D5F8523C-8729-40F0-9536-D6C4CA3AD238}" type="slidenum">
              <a:rPr lang="en-US" smtClean="0"/>
              <a:t>19</a:t>
            </a:fld>
            <a:endParaRPr lang="en-US"/>
          </a:p>
        </p:txBody>
      </p:sp>
    </p:spTree>
    <p:extLst>
      <p:ext uri="{BB962C8B-B14F-4D97-AF65-F5344CB8AC3E}">
        <p14:creationId xmlns:p14="http://schemas.microsoft.com/office/powerpoint/2010/main" val="1058094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174625" indent="-174625">
              <a:lnSpc>
                <a:spcPct val="90000"/>
              </a:lnSpc>
              <a:spcBef>
                <a:spcPts val="1200"/>
              </a:spcBef>
              <a:buFont typeface="Arial" pitchFamily="34" charset="0"/>
              <a:buChar char="•"/>
            </a:pPr>
            <a:r>
              <a:rPr lang="en-US">
                <a:solidFill>
                  <a:srgbClr val="003F68"/>
                </a:solidFill>
              </a:rPr>
              <a:t>5000 BALB/c PBMC, classify cells based on gene expression. Using the integrated data visualization in LCB, can look at V(D)J clonotype overlap, as well as individual full-length, paired VDJ sequences for T or B cells. Also isotype distribution for B cells.</a:t>
            </a:r>
          </a:p>
          <a:p>
            <a:pPr marL="174625" indent="-174625">
              <a:lnSpc>
                <a:spcPct val="90000"/>
              </a:lnSpc>
              <a:spcBef>
                <a:spcPts val="1200"/>
              </a:spcBef>
              <a:buFont typeface="Arial" pitchFamily="34" charset="0"/>
              <a:buChar char="•"/>
            </a:pPr>
            <a:endParaRPr lang="en-US">
              <a:solidFill>
                <a:srgbClr val="003F68"/>
              </a:solidFill>
            </a:endParaRPr>
          </a:p>
          <a:p>
            <a:pPr marL="174625" indent="-174625">
              <a:lnSpc>
                <a:spcPct val="90000"/>
              </a:lnSpc>
              <a:spcBef>
                <a:spcPts val="1200"/>
              </a:spcBef>
              <a:buFont typeface="Arial" pitchFamily="34" charset="0"/>
              <a:buChar char="•"/>
            </a:pPr>
            <a:r>
              <a:rPr lang="en-US">
                <a:solidFill>
                  <a:srgbClr val="003F68"/>
                </a:solidFill>
              </a:rPr>
              <a:t>Made cell type call based on gene expression, but completed supported by the clonotype overlap</a:t>
            </a:r>
          </a:p>
        </p:txBody>
      </p:sp>
      <p:sp>
        <p:nvSpPr>
          <p:cNvPr id="4" name="Slide Number Placeholder 3"/>
          <p:cNvSpPr>
            <a:spLocks noGrp="1"/>
          </p:cNvSpPr>
          <p:nvPr>
            <p:ph type="sldNum" sz="quarter" idx="10"/>
            <p:custDataLst>
              <p:tags r:id="rId3"/>
            </p:custDataLst>
          </p:nvPr>
        </p:nvSpPr>
        <p:spPr/>
        <p:txBody>
          <a:bodyPr/>
          <a:lstStyle/>
          <a:p>
            <a:fld id="{71FB7D60-042C-4785-9D83-DA6D59ED3279}" type="slidenum">
              <a:rPr lang="en-US" smtClean="0"/>
              <a:t>21</a:t>
            </a:fld>
            <a:endParaRPr lang="en-US"/>
          </a:p>
        </p:txBody>
      </p:sp>
    </p:spTree>
    <p:extLst>
      <p:ext uri="{BB962C8B-B14F-4D97-AF65-F5344CB8AC3E}">
        <p14:creationId xmlns:p14="http://schemas.microsoft.com/office/powerpoint/2010/main" val="3783681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a:spLocks noGrp="1" noRot="1" noChangeAspect="1"/>
          </p:cNvSpPr>
          <p:nvPr>
            <p:ph type="sldImg" idx="2"/>
          </p:nvPr>
        </p:nvSpPr>
        <p:spPr>
          <a:xfrm>
            <a:off x="-101600" y="792163"/>
            <a:ext cx="7061200" cy="3971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7" name="Shape 357"/>
          <p:cNvSpPr txBox="1">
            <a:spLocks noGrp="1"/>
          </p:cNvSpPr>
          <p:nvPr>
            <p:ph type="body" idx="1"/>
          </p:nvPr>
        </p:nvSpPr>
        <p:spPr>
          <a:xfrm>
            <a:off x="685800" y="5026843"/>
            <a:ext cx="5486400" cy="4762272"/>
          </a:xfrm>
          <a:prstGeom prst="rect">
            <a:avLst/>
          </a:prstGeom>
          <a:noFill/>
          <a:ln>
            <a:noFill/>
          </a:ln>
        </p:spPr>
        <p:txBody>
          <a:bodyPr wrap="square" lIns="91425" tIns="45700" rIns="91425" bIns="45700" anchor="t" anchorCtr="0">
            <a:noAutofit/>
          </a:bodyPr>
          <a:lstStyle/>
          <a:p>
            <a:pPr marL="112713" indent="-112713" algn="l">
              <a:lnSpc>
                <a:spcPct val="90000"/>
              </a:lnSpc>
              <a:spcBef>
                <a:spcPts val="1200"/>
              </a:spcBef>
              <a:buFont typeface="Arial" panose="020B0604020202020204" pitchFamily="34" charset="0"/>
              <a:buChar char="•"/>
            </a:pPr>
            <a:r>
              <a:rPr lang="en-US" sz="2400" dirty="0">
                <a:solidFill>
                  <a:srgbClr val="343536"/>
                </a:solidFill>
              </a:rPr>
              <a:t>Cell Type (e.g. cytotoxic T cell)</a:t>
            </a:r>
          </a:p>
          <a:p>
            <a:pPr marL="112713" indent="-112713" algn="l">
              <a:lnSpc>
                <a:spcPct val="90000"/>
              </a:lnSpc>
              <a:spcBef>
                <a:spcPts val="1200"/>
              </a:spcBef>
              <a:buFont typeface="Arial" panose="020B0604020202020204" pitchFamily="34" charset="0"/>
              <a:buChar char="•"/>
            </a:pPr>
            <a:r>
              <a:rPr lang="en-US" sz="2400" dirty="0">
                <a:solidFill>
                  <a:srgbClr val="343536"/>
                </a:solidFill>
              </a:rPr>
              <a:t>Cell state (e.g. naïve, exhausted)</a:t>
            </a:r>
          </a:p>
          <a:p>
            <a:pPr marL="112713" indent="-112713" algn="l">
              <a:lnSpc>
                <a:spcPct val="90000"/>
              </a:lnSpc>
              <a:spcBef>
                <a:spcPts val="1200"/>
              </a:spcBef>
              <a:buFont typeface="Arial" panose="020B0604020202020204" pitchFamily="34" charset="0"/>
              <a:buChar char="•"/>
            </a:pPr>
            <a:r>
              <a:rPr lang="en-US" sz="2400" dirty="0" err="1">
                <a:solidFill>
                  <a:srgbClr val="343536"/>
                </a:solidFill>
              </a:rPr>
              <a:t>Immuno</a:t>
            </a:r>
            <a:r>
              <a:rPr lang="en-US" sz="2400" dirty="0">
                <a:solidFill>
                  <a:srgbClr val="343536"/>
                </a:solidFill>
              </a:rPr>
              <a:t> phenotyping: Sub category of cell type (e.g. memory)</a:t>
            </a:r>
          </a:p>
          <a:p>
            <a:pPr marL="112713" indent="-112713" algn="l">
              <a:lnSpc>
                <a:spcPct val="90000"/>
              </a:lnSpc>
              <a:spcBef>
                <a:spcPts val="1200"/>
              </a:spcBef>
              <a:buFont typeface="Arial" panose="020B0604020202020204" pitchFamily="34" charset="0"/>
              <a:buChar char="•"/>
            </a:pPr>
            <a:r>
              <a:rPr lang="en-US" sz="2400" dirty="0">
                <a:solidFill>
                  <a:srgbClr val="343536"/>
                </a:solidFill>
              </a:rPr>
              <a:t> Pairing of TCR chains and </a:t>
            </a:r>
            <a:r>
              <a:rPr lang="en-US" sz="2400" dirty="0" err="1">
                <a:solidFill>
                  <a:srgbClr val="343536"/>
                </a:solidFill>
              </a:rPr>
              <a:t>clonoal</a:t>
            </a:r>
            <a:r>
              <a:rPr lang="en-US" sz="2400" dirty="0">
                <a:solidFill>
                  <a:srgbClr val="343536"/>
                </a:solidFill>
              </a:rPr>
              <a:t> </a:t>
            </a:r>
            <a:r>
              <a:rPr lang="en-US" sz="2400" dirty="0" err="1">
                <a:solidFill>
                  <a:srgbClr val="343536"/>
                </a:solidFill>
              </a:rPr>
              <a:t>requency</a:t>
            </a:r>
            <a:endParaRPr lang="en-US" sz="2400" dirty="0">
              <a:solidFill>
                <a:srgbClr val="343536"/>
              </a:solidFill>
            </a:endParaRPr>
          </a:p>
          <a:p>
            <a:pPr marL="112713" indent="-112713" algn="l">
              <a:lnSpc>
                <a:spcPct val="90000"/>
              </a:lnSpc>
              <a:spcBef>
                <a:spcPts val="1200"/>
              </a:spcBef>
              <a:buFont typeface="Arial" panose="020B0604020202020204" pitchFamily="34" charset="0"/>
              <a:buChar char="•"/>
            </a:pPr>
            <a:r>
              <a:rPr lang="en-US" sz="2400" dirty="0">
                <a:solidFill>
                  <a:srgbClr val="343536"/>
                </a:solidFill>
              </a:rPr>
              <a:t>And epitope binding </a:t>
            </a:r>
            <a:r>
              <a:rPr lang="en-US" sz="2400" dirty="0" err="1">
                <a:solidFill>
                  <a:srgbClr val="343536"/>
                </a:solidFill>
              </a:rPr>
              <a:t>sepcificity</a:t>
            </a:r>
            <a:endParaRPr lang="en-US" sz="2400" dirty="0">
              <a:solidFill>
                <a:srgbClr val="343536"/>
              </a:solidFill>
            </a:endParaRPr>
          </a:p>
          <a:p>
            <a:pPr marL="112713" indent="-112713" algn="l">
              <a:lnSpc>
                <a:spcPct val="90000"/>
              </a:lnSpc>
              <a:spcBef>
                <a:spcPts val="1200"/>
              </a:spcBef>
              <a:buFont typeface="Arial" panose="020B0604020202020204" pitchFamily="34" charset="0"/>
              <a:buChar char="•"/>
            </a:pPr>
            <a:endParaRPr lang="en-US" sz="2400" dirty="0" err="1">
              <a:solidFill>
                <a:srgbClr val="343536"/>
              </a:solidFill>
            </a:endParaRPr>
          </a:p>
        </p:txBody>
      </p:sp>
      <p:sp>
        <p:nvSpPr>
          <p:cNvPr id="358" name="Shape 358"/>
          <p:cNvSpPr txBox="1">
            <a:spLocks noGrp="1"/>
          </p:cNvSpPr>
          <p:nvPr>
            <p:ph type="sldNum" idx="12"/>
          </p:nvPr>
        </p:nvSpPr>
        <p:spPr>
          <a:xfrm>
            <a:off x="3884613" y="10051849"/>
            <a:ext cx="2971800" cy="529141"/>
          </a:xfrm>
          <a:prstGeom prst="rect">
            <a:avLst/>
          </a:prstGeom>
          <a:noFill/>
          <a:ln>
            <a:noFill/>
          </a:ln>
        </p:spPr>
        <p:txBody>
          <a:bodyPr wrap="square" lIns="91425" tIns="45700" rIns="91425" bIns="45700" anchor="b" anchorCtr="0">
            <a:noAutofit/>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100" b="0" i="0" u="none" strike="noStrike" kern="1200" cap="none" spc="0" normalizeH="0" baseline="0" noProof="0">
                <a:ln>
                  <a:noFill/>
                </a:ln>
                <a:solidFill>
                  <a:prstClr val="black"/>
                </a:solidFill>
                <a:effectLst/>
                <a:uLnTx/>
                <a:uFillTx/>
                <a:latin typeface="Lato"/>
                <a:ea typeface="Lato"/>
                <a:cs typeface="Lato"/>
                <a:sym typeface="Lato"/>
              </a:rPr>
              <a:pPr marL="0" marR="0" lvl="0" indent="0" algn="r" defTabSz="1218987" rtl="0" eaLnBrk="1" fontAlgn="auto" latinLnBrk="0" hangingPunct="1">
                <a:lnSpc>
                  <a:spcPct val="100000"/>
                </a:lnSpc>
                <a:spcBef>
                  <a:spcPts val="0"/>
                </a:spcBef>
                <a:spcAft>
                  <a:spcPts val="0"/>
                </a:spcAft>
                <a:buClrTx/>
                <a:buSzTx/>
                <a:buFontTx/>
                <a:buNone/>
                <a:tabLst/>
                <a:defRPr/>
              </a:pPr>
              <a:t>22</a:t>
            </a:fld>
            <a:endParaRPr kumimoji="0" sz="1100" b="0" i="0" u="none" strike="noStrike" kern="1200" cap="none" spc="0" normalizeH="0" baseline="0" noProof="0">
              <a:ln>
                <a:noFill/>
              </a:ln>
              <a:solidFill>
                <a:prstClr val="black"/>
              </a:solidFill>
              <a:effectLst/>
              <a:uLnTx/>
              <a:uFillTx/>
              <a:latin typeface="Lato"/>
              <a:ea typeface="Lato"/>
              <a:cs typeface="Lato"/>
              <a:sym typeface="Lato"/>
            </a:endParaRPr>
          </a:p>
        </p:txBody>
      </p:sp>
    </p:spTree>
    <p:extLst>
      <p:ext uri="{BB962C8B-B14F-4D97-AF65-F5344CB8AC3E}">
        <p14:creationId xmlns:p14="http://schemas.microsoft.com/office/powerpoint/2010/main" val="175896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a:spLocks noGrp="1" noRot="1" noChangeAspect="1"/>
          </p:cNvSpPr>
          <p:nvPr>
            <p:ph type="sldImg" idx="2"/>
          </p:nvPr>
        </p:nvSpPr>
        <p:spPr>
          <a:xfrm>
            <a:off x="-101600" y="792163"/>
            <a:ext cx="7061200" cy="39719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7" name="Shape 357"/>
          <p:cNvSpPr txBox="1">
            <a:spLocks noGrp="1"/>
          </p:cNvSpPr>
          <p:nvPr>
            <p:ph type="body" idx="1"/>
          </p:nvPr>
        </p:nvSpPr>
        <p:spPr>
          <a:xfrm>
            <a:off x="685800" y="5026843"/>
            <a:ext cx="5486400" cy="4762272"/>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Font typeface="Arial" panose="020B0604020202020204" pitchFamily="34" charset="0"/>
              <a:buChar char="•"/>
            </a:pPr>
            <a:r>
              <a:rPr lang="en-US" sz="2400" b="0" i="0" u="none" strike="noStrike" cap="none" dirty="0">
                <a:solidFill>
                  <a:schemeClr val="dk1"/>
                </a:solidFill>
                <a:latin typeface="Lato"/>
                <a:ea typeface="Lato"/>
                <a:cs typeface="Lato"/>
                <a:sym typeface="Lato"/>
              </a:rPr>
              <a:t>The T cell arm of our adaptive immune system work by recognizing pathogen- or cancer-derived antigens on the surface of other cells</a:t>
            </a:r>
          </a:p>
          <a:p>
            <a:pPr marL="571500" indent="-342900">
              <a:buFont typeface="Arial" panose="020B0604020202020204" pitchFamily="34" charset="0"/>
              <a:buChar char="•"/>
            </a:pPr>
            <a:r>
              <a:rPr lang="en-US" dirty="0"/>
              <a:t>Specifically, T cells use </a:t>
            </a:r>
            <a:r>
              <a:rPr lang="en-US" dirty="0" err="1"/>
              <a:t>heterodimeric</a:t>
            </a:r>
            <a:r>
              <a:rPr lang="en-US" dirty="0"/>
              <a:t> receptors to recognize antigens displayed on the surface of other cells by the major histocompatibility complex (MHC)</a:t>
            </a:r>
          </a:p>
          <a:p>
            <a:pPr marL="571500" indent="-342900">
              <a:buFont typeface="Arial" panose="020B0604020202020204" pitchFamily="34" charset="0"/>
              <a:buChar char="•"/>
            </a:pPr>
            <a:r>
              <a:rPr lang="en-US" dirty="0"/>
              <a:t>Understanding the relationship between the sequences of the T cell receptor and the MHC-antigen complex is key to understanding adaptive immune responses in health and disease</a:t>
            </a:r>
          </a:p>
          <a:p>
            <a:pPr marL="342900" marR="0" lvl="0" indent="-342900" algn="l" rtl="0">
              <a:spcBef>
                <a:spcPts val="0"/>
              </a:spcBef>
              <a:spcAft>
                <a:spcPts val="0"/>
              </a:spcAft>
              <a:buFont typeface="Arial" panose="020B0604020202020204" pitchFamily="34" charset="0"/>
              <a:buChar char="•"/>
            </a:pPr>
            <a:endParaRPr lang="en-US" sz="2400" b="0" i="0" u="none" strike="noStrike" cap="none" dirty="0">
              <a:solidFill>
                <a:schemeClr val="dk1"/>
              </a:solidFill>
              <a:latin typeface="Lato"/>
              <a:ea typeface="Lato"/>
              <a:cs typeface="Lato"/>
              <a:sym typeface="Lato"/>
            </a:endParaRPr>
          </a:p>
          <a:p>
            <a:pPr marL="571500" indent="-342900">
              <a:buFont typeface="Arial" panose="020B0604020202020204" pitchFamily="34" charset="0"/>
              <a:buChar char="•"/>
            </a:pPr>
            <a:r>
              <a:rPr lang="en-US" dirty="0"/>
              <a:t>Synthetic MHC-Antigen complexes are a convenient and powerful tool for investigating these interactions.</a:t>
            </a:r>
          </a:p>
          <a:p>
            <a:pPr marL="571500" indent="-342900">
              <a:buFont typeface="Arial" panose="020B0604020202020204" pitchFamily="34" charset="0"/>
              <a:buChar char="•"/>
            </a:pPr>
            <a:r>
              <a:rPr lang="en-US" dirty="0"/>
              <a:t>They come in a number of formats, such as streptavidin-linked tetramers.</a:t>
            </a:r>
          </a:p>
          <a:p>
            <a:pPr marL="571500" indent="-342900">
              <a:buFont typeface="Arial" panose="020B0604020202020204" pitchFamily="34" charset="0"/>
              <a:buChar char="•"/>
            </a:pPr>
            <a:r>
              <a:rPr lang="en-US" dirty="0"/>
              <a:t>Traditionally, </a:t>
            </a:r>
            <a:r>
              <a:rPr lang="en-US" dirty="0" err="1"/>
              <a:t>flurophores</a:t>
            </a:r>
            <a:r>
              <a:rPr lang="en-US" dirty="0"/>
              <a:t> have been used to identify binding to individual T cells, but DNA feature barcodes can serve the same purpose and have the advantage that they offer nearly unlimited multiplexing.</a:t>
            </a:r>
          </a:p>
          <a:p>
            <a:pPr marL="342900" marR="0" lvl="0" indent="-342900" algn="l" rtl="0">
              <a:spcBef>
                <a:spcPts val="0"/>
              </a:spcBef>
              <a:spcAft>
                <a:spcPts val="0"/>
              </a:spcAft>
              <a:buFont typeface="Arial" panose="020B0604020202020204" pitchFamily="34" charset="0"/>
              <a:buChar char="•"/>
            </a:pPr>
            <a:endParaRPr lang="en-US" sz="2400" b="0" i="0" u="none" strike="noStrike" cap="none" dirty="0">
              <a:solidFill>
                <a:schemeClr val="dk1"/>
              </a:solidFill>
              <a:latin typeface="Lato"/>
              <a:ea typeface="Lato"/>
              <a:cs typeface="Lato"/>
              <a:sym typeface="Lato"/>
            </a:endParaRPr>
          </a:p>
        </p:txBody>
      </p:sp>
      <p:sp>
        <p:nvSpPr>
          <p:cNvPr id="358" name="Shape 358"/>
          <p:cNvSpPr txBox="1">
            <a:spLocks noGrp="1"/>
          </p:cNvSpPr>
          <p:nvPr>
            <p:ph type="sldNum" idx="12"/>
          </p:nvPr>
        </p:nvSpPr>
        <p:spPr>
          <a:xfrm>
            <a:off x="3884613" y="10051849"/>
            <a:ext cx="2971800" cy="529141"/>
          </a:xfrm>
          <a:prstGeom prst="rect">
            <a:avLst/>
          </a:prstGeom>
          <a:noFill/>
          <a:ln>
            <a:noFill/>
          </a:ln>
        </p:spPr>
        <p:txBody>
          <a:bodyPr wrap="square" lIns="91425" tIns="45700" rIns="91425" bIns="45700" anchor="b" anchorCtr="0">
            <a:noAutofit/>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100" b="0" i="0" u="none" strike="noStrike" kern="1200" cap="none" spc="0" normalizeH="0" baseline="0" noProof="0">
                <a:ln>
                  <a:noFill/>
                </a:ln>
                <a:solidFill>
                  <a:prstClr val="black"/>
                </a:solidFill>
                <a:effectLst/>
                <a:uLnTx/>
                <a:uFillTx/>
                <a:latin typeface="Lato"/>
                <a:ea typeface="Lato"/>
                <a:cs typeface="Lato"/>
                <a:sym typeface="Lato"/>
              </a:rPr>
              <a:pPr marL="0" marR="0" lvl="0" indent="0" algn="r" defTabSz="1218987" rtl="0" eaLnBrk="1" fontAlgn="auto" latinLnBrk="0" hangingPunct="1">
                <a:lnSpc>
                  <a:spcPct val="100000"/>
                </a:lnSpc>
                <a:spcBef>
                  <a:spcPts val="0"/>
                </a:spcBef>
                <a:spcAft>
                  <a:spcPts val="0"/>
                </a:spcAft>
                <a:buClrTx/>
                <a:buSzTx/>
                <a:buFontTx/>
                <a:buNone/>
                <a:tabLst/>
                <a:defRPr/>
              </a:pPr>
              <a:t>23</a:t>
            </a:fld>
            <a:endParaRPr kumimoji="0" sz="1100" b="0" i="0" u="none" strike="noStrike" kern="1200" cap="none" spc="0" normalizeH="0" baseline="0" noProof="0">
              <a:ln>
                <a:noFill/>
              </a:ln>
              <a:solidFill>
                <a:prstClr val="black"/>
              </a:solidFill>
              <a:effectLst/>
              <a:uLnTx/>
              <a:uFillTx/>
              <a:latin typeface="Lato"/>
              <a:ea typeface="Lato"/>
              <a:cs typeface="Lato"/>
              <a:sym typeface="Lato"/>
            </a:endParaRPr>
          </a:p>
        </p:txBody>
      </p:sp>
    </p:spTree>
    <p:extLst>
      <p:ext uri="{BB962C8B-B14F-4D97-AF65-F5344CB8AC3E}">
        <p14:creationId xmlns:p14="http://schemas.microsoft.com/office/powerpoint/2010/main" val="3409138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c26cef45_0_2:notes"/>
          <p:cNvSpPr>
            <a:spLocks noGrp="1" noRot="1" noChangeAspect="1"/>
          </p:cNvSpPr>
          <p:nvPr>
            <p:ph type="sldImg" idx="2"/>
          </p:nvPr>
        </p:nvSpPr>
        <p:spPr>
          <a:xfrm>
            <a:off x="184150" y="376238"/>
            <a:ext cx="6429375" cy="3616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dc26cef45_0_2:notes"/>
          <p:cNvSpPr txBox="1">
            <a:spLocks noGrp="1"/>
          </p:cNvSpPr>
          <p:nvPr>
            <p:ph type="sldNum" idx="12"/>
          </p:nvPr>
        </p:nvSpPr>
        <p:spPr>
          <a:xfrm>
            <a:off x="1" y="10392524"/>
            <a:ext cx="6796188" cy="323122"/>
          </a:xfrm>
          <a:prstGeom prst="rect">
            <a:avLst/>
          </a:prstGeom>
        </p:spPr>
        <p:txBody>
          <a:bodyPr spcFirstLastPara="1" wrap="square" lIns="91425" tIns="45700" rIns="91425" bIns="45700" anchor="b" anchorCtr="0">
            <a:noAutofit/>
          </a:bodyPr>
          <a:lstStyle/>
          <a:p>
            <a:pPr marL="0" marR="0" lvl="0" indent="0" algn="r" defTabSz="1218987"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100" b="0" i="0" u="none" strike="noStrike" kern="1200" cap="none" spc="0" normalizeH="0" baseline="0" noProof="0">
                <a:ln>
                  <a:noFill/>
                </a:ln>
                <a:solidFill>
                  <a:srgbClr val="003F68"/>
                </a:solidFill>
                <a:effectLst/>
                <a:uLnTx/>
                <a:uFillTx/>
                <a:latin typeface="Calibri" panose="020F0502020204030204"/>
                <a:ea typeface="+mn-ea"/>
                <a:cs typeface="+mn-cs"/>
              </a:rPr>
              <a:pPr marL="0" marR="0" lvl="0" indent="0" algn="r" defTabSz="1218987" rtl="0" eaLnBrk="1" fontAlgn="auto" latinLnBrk="0" hangingPunct="1">
                <a:lnSpc>
                  <a:spcPct val="100000"/>
                </a:lnSpc>
                <a:spcBef>
                  <a:spcPts val="0"/>
                </a:spcBef>
                <a:spcAft>
                  <a:spcPts val="0"/>
                </a:spcAft>
                <a:buClr>
                  <a:srgbClr val="000000"/>
                </a:buClr>
                <a:buSzTx/>
                <a:buFont typeface="Arial"/>
                <a:buNone/>
                <a:tabLst/>
                <a:defRPr/>
              </a:pPr>
              <a:t>24</a:t>
            </a:fld>
            <a:endParaRPr kumimoji="0" sz="1100" b="0" i="0" u="none" strike="noStrike" kern="1200" cap="none" spc="0" normalizeH="0" baseline="0" noProof="0">
              <a:ln>
                <a:noFill/>
              </a:ln>
              <a:solidFill>
                <a:srgbClr val="003F68"/>
              </a:solidFill>
              <a:effectLst/>
              <a:uLnTx/>
              <a:uFillTx/>
              <a:latin typeface="Calibri" panose="020F0502020204030204"/>
              <a:ea typeface="+mn-ea"/>
              <a:cs typeface="+mn-cs"/>
            </a:endParaRPr>
          </a:p>
        </p:txBody>
      </p:sp>
      <p:sp>
        <p:nvSpPr>
          <p:cNvPr id="215" name="Google Shape;215;g3dc26cef45_0_2:notes"/>
          <p:cNvSpPr txBox="1">
            <a:spLocks noGrp="1"/>
          </p:cNvSpPr>
          <p:nvPr>
            <p:ph type="body" idx="1"/>
          </p:nvPr>
        </p:nvSpPr>
        <p:spPr>
          <a:xfrm>
            <a:off x="679768" y="4231246"/>
            <a:ext cx="5438140" cy="6028518"/>
          </a:xfrm>
          <a:prstGeom prst="rect">
            <a:avLst/>
          </a:prstGeom>
        </p:spPr>
        <p:txBody>
          <a:bodyPr spcFirstLastPara="1" wrap="square" lIns="91425" tIns="45700" rIns="91425" bIns="45700" anchor="t" anchorCtr="0">
            <a:noAutofit/>
          </a:bodyPr>
          <a:lstStyle/>
          <a:p>
            <a:pPr marL="0" lvl="0" indent="0" rtl="0">
              <a:spcBef>
                <a:spcPts val="1200"/>
              </a:spcBef>
              <a:spcAft>
                <a:spcPts val="0"/>
              </a:spcAft>
              <a:buNone/>
            </a:pPr>
            <a:endParaRPr dirty="0"/>
          </a:p>
        </p:txBody>
      </p:sp>
    </p:spTree>
    <p:extLst>
      <p:ext uri="{BB962C8B-B14F-4D97-AF65-F5344CB8AC3E}">
        <p14:creationId xmlns:p14="http://schemas.microsoft.com/office/powerpoint/2010/main" val="86651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8987" rtl="0" eaLnBrk="1" fontAlgn="auto" latinLnBrk="0" hangingPunct="1">
              <a:lnSpc>
                <a:spcPct val="95000"/>
              </a:lnSpc>
              <a:spcBef>
                <a:spcPts val="600"/>
              </a:spcBef>
              <a:spcAft>
                <a:spcPts val="0"/>
              </a:spcAft>
              <a:buClrTx/>
              <a:buSzTx/>
              <a:buFont typeface="Arial" pitchFamily="34" charset="0"/>
              <a:buNone/>
              <a:tabLst/>
              <a:defRPr/>
            </a:pPr>
            <a:r>
              <a:rPr lang="en-US" dirty="0"/>
              <a:t>Advantage of technical improvements in terms of delivering ever more complex information about any sample as a function of</a:t>
            </a:r>
            <a:r>
              <a:rPr lang="en-US" baseline="0" dirty="0"/>
              <a:t> increasing cell numbers</a:t>
            </a:r>
          </a:p>
        </p:txBody>
      </p:sp>
      <p:sp>
        <p:nvSpPr>
          <p:cNvPr id="4" name="Slide Number Placeholder 3"/>
          <p:cNvSpPr>
            <a:spLocks noGrp="1"/>
          </p:cNvSpPr>
          <p:nvPr>
            <p:ph type="sldNum" sz="quarter" idx="10"/>
          </p:nvPr>
        </p:nvSpPr>
        <p:spPr/>
        <p:txBody>
          <a:bodyPr/>
          <a:lstStyle/>
          <a:p>
            <a:fld id="{71FB7D60-042C-4785-9D83-DA6D59ED3279}" type="slidenum">
              <a:rPr lang="en-US" smtClean="0"/>
              <a:pPr/>
              <a:t>3</a:t>
            </a:fld>
            <a:endParaRPr lang="en-US" dirty="0"/>
          </a:p>
        </p:txBody>
      </p:sp>
    </p:spTree>
    <p:extLst>
      <p:ext uri="{BB962C8B-B14F-4D97-AF65-F5344CB8AC3E}">
        <p14:creationId xmlns:p14="http://schemas.microsoft.com/office/powerpoint/2010/main" val="742316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c26cef45_0_2:notes"/>
          <p:cNvSpPr>
            <a:spLocks noGrp="1" noRot="1" noChangeAspect="1"/>
          </p:cNvSpPr>
          <p:nvPr>
            <p:ph type="sldImg" idx="2"/>
          </p:nvPr>
        </p:nvSpPr>
        <p:spPr>
          <a:xfrm>
            <a:off x="184150" y="376238"/>
            <a:ext cx="6429375" cy="3616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4" name="Google Shape;214;g3dc26cef45_0_2:notes"/>
          <p:cNvSpPr txBox="1">
            <a:spLocks noGrp="1"/>
          </p:cNvSpPr>
          <p:nvPr>
            <p:ph type="sldNum" idx="12"/>
          </p:nvPr>
        </p:nvSpPr>
        <p:spPr>
          <a:xfrm>
            <a:off x="1" y="10392524"/>
            <a:ext cx="6796188" cy="323122"/>
          </a:xfrm>
          <a:prstGeom prst="rect">
            <a:avLst/>
          </a:prstGeom>
        </p:spPr>
        <p:txBody>
          <a:bodyPr spcFirstLastPara="1" wrap="square" lIns="91425" tIns="45700" rIns="91425" bIns="45700" anchor="b" anchorCtr="0">
            <a:noAutofit/>
          </a:bodyPr>
          <a:lstStyle/>
          <a:p>
            <a:pPr marL="0" marR="0" lvl="0" indent="0" algn="r" defTabSz="1218987"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100" b="0" i="0" u="none" strike="noStrike" kern="1200" cap="none" spc="0" normalizeH="0" baseline="0" noProof="0">
                <a:ln>
                  <a:noFill/>
                </a:ln>
                <a:solidFill>
                  <a:srgbClr val="003F68"/>
                </a:solidFill>
                <a:effectLst/>
                <a:uLnTx/>
                <a:uFillTx/>
                <a:latin typeface="Calibri" panose="020F0502020204030204"/>
                <a:ea typeface="+mn-ea"/>
                <a:cs typeface="+mn-cs"/>
              </a:rPr>
              <a:pPr marL="0" marR="0" lvl="0" indent="0" algn="r" defTabSz="1218987" rtl="0" eaLnBrk="1" fontAlgn="auto" latinLnBrk="0" hangingPunct="1">
                <a:lnSpc>
                  <a:spcPct val="100000"/>
                </a:lnSpc>
                <a:spcBef>
                  <a:spcPts val="0"/>
                </a:spcBef>
                <a:spcAft>
                  <a:spcPts val="0"/>
                </a:spcAft>
                <a:buClr>
                  <a:srgbClr val="000000"/>
                </a:buClr>
                <a:buSzTx/>
                <a:buFont typeface="Arial"/>
                <a:buNone/>
                <a:tabLst/>
                <a:defRPr/>
              </a:pPr>
              <a:t>25</a:t>
            </a:fld>
            <a:endParaRPr kumimoji="0" sz="1100" b="0" i="0" u="none" strike="noStrike" kern="1200" cap="none" spc="0" normalizeH="0" baseline="0" noProof="0">
              <a:ln>
                <a:noFill/>
              </a:ln>
              <a:solidFill>
                <a:srgbClr val="003F68"/>
              </a:solidFill>
              <a:effectLst/>
              <a:uLnTx/>
              <a:uFillTx/>
              <a:latin typeface="Calibri" panose="020F0502020204030204"/>
              <a:ea typeface="+mn-ea"/>
              <a:cs typeface="+mn-cs"/>
            </a:endParaRPr>
          </a:p>
        </p:txBody>
      </p:sp>
      <p:sp>
        <p:nvSpPr>
          <p:cNvPr id="215" name="Google Shape;215;g3dc26cef45_0_2:notes"/>
          <p:cNvSpPr txBox="1">
            <a:spLocks noGrp="1"/>
          </p:cNvSpPr>
          <p:nvPr>
            <p:ph type="body" idx="1"/>
          </p:nvPr>
        </p:nvSpPr>
        <p:spPr>
          <a:xfrm>
            <a:off x="679768" y="4231246"/>
            <a:ext cx="5438140" cy="6028518"/>
          </a:xfrm>
          <a:prstGeom prst="rect">
            <a:avLst/>
          </a:prstGeom>
        </p:spPr>
        <p:txBody>
          <a:bodyPr spcFirstLastPara="1" wrap="square" lIns="91425" tIns="45700" rIns="91425" bIns="45700" anchor="t" anchorCtr="0">
            <a:noAutofit/>
          </a:bodyPr>
          <a:lstStyle/>
          <a:p>
            <a:pPr marL="0" lvl="0" indent="0" rtl="0">
              <a:spcBef>
                <a:spcPts val="1200"/>
              </a:spcBef>
              <a:spcAft>
                <a:spcPts val="0"/>
              </a:spcAft>
              <a:buNone/>
            </a:pPr>
            <a:endParaRPr dirty="0"/>
          </a:p>
        </p:txBody>
      </p:sp>
    </p:spTree>
    <p:extLst>
      <p:ext uri="{BB962C8B-B14F-4D97-AF65-F5344CB8AC3E}">
        <p14:creationId xmlns:p14="http://schemas.microsoft.com/office/powerpoint/2010/main" val="3612339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endParaRPr lang="en-US" dirty="0"/>
          </a:p>
        </p:txBody>
      </p:sp>
      <p:sp>
        <p:nvSpPr>
          <p:cNvPr id="4" name="Slide Number Placeholder 3"/>
          <p:cNvSpPr>
            <a:spLocks noGrp="1"/>
          </p:cNvSpPr>
          <p:nvPr>
            <p:ph type="sldNum" sz="quarter" idx="10"/>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F8523C-8729-40F0-9536-D6C4CA3AD238}" type="slidenum">
              <a:rPr kumimoji="0" lang="en-US" sz="900" b="0" i="0" u="none" strike="noStrike" kern="1200" cap="none" spc="0" normalizeH="0" baseline="0" noProof="0" smtClean="0">
                <a:ln>
                  <a:noFill/>
                </a:ln>
                <a:solidFill>
                  <a:srgbClr val="000000"/>
                </a:solidFill>
                <a:effectLst/>
                <a:uLnTx/>
                <a:uFillTx/>
                <a:latin typeface="Arial"/>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sz="900" b="0" i="0" u="none" strike="noStrike" kern="1200" cap="none" spc="0" normalizeH="0" baseline="0" noProof="0">
              <a:ln>
                <a:noFill/>
              </a:ln>
              <a:solidFill>
                <a:srgbClr val="000000"/>
              </a:solidFill>
              <a:effectLst/>
              <a:uLnTx/>
              <a:uFillTx/>
              <a:latin typeface="Arial"/>
              <a:cs typeface="Arial" pitchFamily="34" charset="0"/>
            </a:endParaRPr>
          </a:p>
        </p:txBody>
      </p:sp>
    </p:spTree>
    <p:extLst>
      <p:ext uri="{BB962C8B-B14F-4D97-AF65-F5344CB8AC3E}">
        <p14:creationId xmlns:p14="http://schemas.microsoft.com/office/powerpoint/2010/main" val="4024449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CMV-PBMCs mixed with 2% CMV expanded T cells</a:t>
            </a:r>
            <a:r>
              <a:rPr lang="en-US" dirty="0"/>
              <a:t>. A. Stained with a panel of </a:t>
            </a:r>
            <a:r>
              <a:rPr lang="en-US" b="1" dirty="0" err="1"/>
              <a:t>TotalSeq</a:t>
            </a:r>
            <a:r>
              <a:rPr lang="en-US" b="1" dirty="0"/>
              <a:t>™-C antibodies and </a:t>
            </a:r>
            <a:r>
              <a:rPr lang="en-US" b="1" dirty="0" err="1"/>
              <a:t>dCODE</a:t>
            </a:r>
            <a:r>
              <a:rPr lang="en-US" b="1" dirty="0"/>
              <a:t>™ Dextramers®</a:t>
            </a:r>
            <a:r>
              <a:rPr lang="en-US" dirty="0"/>
              <a:t> displaying CMV, EBV, and non-binding control (NC) antigens. Cell populations are clustered based surface protein expression: T cells (CD3+, CD4+ and CD8+, panels 1-3), and B cells (CD19+, panel 4). CD8+ T cells bind specifically to Dextramers® displaying a CMV antigen (panel 7). The sample does not contain EBV specific T cells, so the EBV Dextramer® staining is similar to the nonbinding Dextramer® control (panels 8-9). </a:t>
            </a:r>
          </a:p>
        </p:txBody>
      </p:sp>
      <p:sp>
        <p:nvSpPr>
          <p:cNvPr id="4" name="Slide Number Placeholder 3"/>
          <p:cNvSpPr>
            <a:spLocks noGrp="1"/>
          </p:cNvSpPr>
          <p:nvPr>
            <p:ph type="sldNum" sz="quarter" idx="10"/>
          </p:nvPr>
        </p:nvSpPr>
        <p:spPr/>
        <p:txBody>
          <a:bodyPr/>
          <a:lstStyle/>
          <a:p>
            <a:fld id="{71FB7D60-042C-4785-9D83-DA6D59ED3279}" type="slidenum">
              <a:rPr lang="en-US" smtClean="0"/>
              <a:pPr/>
              <a:t>27</a:t>
            </a:fld>
            <a:endParaRPr lang="en-US" dirty="0"/>
          </a:p>
        </p:txBody>
      </p:sp>
    </p:spTree>
    <p:extLst>
      <p:ext uri="{BB962C8B-B14F-4D97-AF65-F5344CB8AC3E}">
        <p14:creationId xmlns:p14="http://schemas.microsoft.com/office/powerpoint/2010/main" val="2668797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PBMCs 4 Donors with known past viral infections for EBV and CMV</a:t>
            </a:r>
          </a:p>
          <a:p>
            <a:r>
              <a:rPr lang="en-US" dirty="0"/>
              <a:t>Other – dying cells and are sticky or no specificity </a:t>
            </a:r>
          </a:p>
          <a:p>
            <a:endParaRPr lang="en-US" sz="1400" b="0" i="0" kern="1200" dirty="0">
              <a:solidFill>
                <a:schemeClr val="tx1"/>
              </a:solidFill>
              <a:effectLst/>
              <a:latin typeface="+mn-lt"/>
              <a:ea typeface="+mn-ea"/>
              <a:cs typeface="+mn-cs"/>
            </a:endParaRPr>
          </a:p>
          <a:p>
            <a:pPr marL="0" indent="0">
              <a:buNone/>
            </a:pPr>
            <a:r>
              <a:rPr lang="en-US" sz="1400" kern="1200" dirty="0">
                <a:solidFill>
                  <a:schemeClr val="tx1"/>
                </a:solidFill>
                <a:effectLst/>
                <a:latin typeface="+mn-lt"/>
                <a:ea typeface="+mn-ea"/>
                <a:cs typeface="+mn-cs"/>
              </a:rPr>
              <a:t>This experiment was done as part of a comparison with flow cytometry and I may be able to explain it better if we look at the whole picture.</a:t>
            </a:r>
          </a:p>
          <a:p>
            <a:pPr marL="0" indent="0">
              <a:buNone/>
            </a:pPr>
            <a:r>
              <a:rPr lang="en-US" sz="1400" kern="1200" dirty="0">
                <a:solidFill>
                  <a:schemeClr val="tx1"/>
                </a:solidFill>
                <a:effectLst/>
                <a:latin typeface="+mn-lt"/>
                <a:ea typeface="+mn-ea"/>
                <a:cs typeface="+mn-cs"/>
              </a:rPr>
              <a:t>The key take-away from this experiment is that with the VDJ FB solution you can now </a:t>
            </a:r>
            <a:r>
              <a:rPr lang="en-US" sz="1400" b="1" kern="1200" dirty="0">
                <a:solidFill>
                  <a:schemeClr val="tx1"/>
                </a:solidFill>
                <a:effectLst/>
                <a:latin typeface="+mn-lt"/>
                <a:ea typeface="+mn-ea"/>
                <a:cs typeface="+mn-cs"/>
              </a:rPr>
              <a:t>link </a:t>
            </a:r>
            <a:r>
              <a:rPr lang="en-US" sz="1400" kern="1200" dirty="0">
                <a:solidFill>
                  <a:schemeClr val="tx1"/>
                </a:solidFill>
                <a:effectLst/>
                <a:latin typeface="+mn-lt"/>
                <a:ea typeface="+mn-ea"/>
                <a:cs typeface="+mn-cs"/>
              </a:rPr>
              <a:t>specific epitope/antigen to a specific receptor. You can see that a specific epitope can have one (middle box) or 3 (left box) TCRs against this peptide, and tell if they are expanded.</a:t>
            </a:r>
          </a:p>
          <a:p>
            <a:pPr marL="0" indent="0">
              <a:buNone/>
            </a:pPr>
            <a:r>
              <a:rPr lang="en-US" sz="1400" b="0" i="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71FB7D60-042C-4785-9D83-DA6D59ED3279}" type="slidenum">
              <a:rPr kumimoji="0" lang="en-US" sz="1100" b="0" i="0" u="none" strike="noStrike" kern="1200" cap="none" spc="0" normalizeH="0" baseline="0" noProof="0" smtClean="0">
                <a:ln>
                  <a:noFill/>
                </a:ln>
                <a:solidFill>
                  <a:srgbClr val="003F68"/>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28</a:t>
            </a:fld>
            <a:endParaRPr kumimoji="0" lang="en-US" sz="1100" b="0" i="0" u="none" strike="noStrike" kern="1200" cap="none" spc="0" normalizeH="0" baseline="0" noProof="0" dirty="0">
              <a:ln>
                <a:noFill/>
              </a:ln>
              <a:solidFill>
                <a:srgbClr val="003F68"/>
              </a:solidFill>
              <a:effectLst/>
              <a:uLnTx/>
              <a:uFillTx/>
              <a:latin typeface="Calibri"/>
              <a:ea typeface="+mn-ea"/>
              <a:cs typeface="+mn-cs"/>
            </a:endParaRPr>
          </a:p>
        </p:txBody>
      </p:sp>
    </p:spTree>
    <p:extLst>
      <p:ext uri="{BB962C8B-B14F-4D97-AF65-F5344CB8AC3E}">
        <p14:creationId xmlns:p14="http://schemas.microsoft.com/office/powerpoint/2010/main" val="3989837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A.</a:t>
            </a:r>
            <a:r>
              <a:rPr lang="en-US" dirty="0"/>
              <a:t> K562 cells expressing CRISPR/Cas9 were transduced with a pool of 18 gRNA’s (8 targeting: 4 genes, 2 targets per gene and 10 non-targeting guides) before 10260 cells were profiled with the Chromium Single Cell Gene Expression Solution. </a:t>
            </a:r>
            <a:r>
              <a:rPr lang="en-US" b="1" dirty="0"/>
              <a:t>B.</a:t>
            </a:r>
            <a:r>
              <a:rPr lang="en-US" dirty="0"/>
              <a:t> 60% of the cells profiled were found to contain a single gRNA, 30% of cells were found to contain 2 - 6 gRNAs and the remaining 10% of cells did not contain a gRNA. </a:t>
            </a:r>
          </a:p>
          <a:p>
            <a:pPr marL="342900" indent="-342900">
              <a:buAutoNum type="alphaUcPeriod"/>
            </a:pPr>
            <a:endParaRPr lang="en-US" dirty="0"/>
          </a:p>
          <a:p>
            <a:pPr marL="0" indent="0">
              <a:buNone/>
            </a:pPr>
            <a:r>
              <a:rPr lang="en-US" dirty="0"/>
              <a:t>A. Violin plots illustrating the differences in UMI counts and knockdown efficiency per Target Gene relative to the control (cells containing the non-targeting guides). The white dots represent the median. A. Target Gene 1, B. Target Gene 2, C. Target Gene 3 and D. Target Gene 4.</a:t>
            </a:r>
          </a:p>
        </p:txBody>
      </p:sp>
      <p:sp>
        <p:nvSpPr>
          <p:cNvPr id="4" name="Slide Number Placeholder 3"/>
          <p:cNvSpPr>
            <a:spLocks noGrp="1"/>
          </p:cNvSpPr>
          <p:nvPr>
            <p:ph type="sldNum" sz="quarter" idx="10"/>
          </p:nvPr>
        </p:nvSpPr>
        <p:spPr/>
        <p:txBody>
          <a:bodyPr/>
          <a:lstStyle/>
          <a:p>
            <a:fld id="{71FB7D60-042C-4785-9D83-DA6D59ED3279}" type="slidenum">
              <a:rPr lang="en-US" smtClean="0"/>
              <a:pPr/>
              <a:t>30</a:t>
            </a:fld>
            <a:endParaRPr lang="en-US" dirty="0"/>
          </a:p>
        </p:txBody>
      </p:sp>
    </p:spTree>
    <p:extLst>
      <p:ext uri="{BB962C8B-B14F-4D97-AF65-F5344CB8AC3E}">
        <p14:creationId xmlns:p14="http://schemas.microsoft.com/office/powerpoint/2010/main" val="292450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Violin plots illustrating the differences in UMI counts and knockdown efficiency per Target Gene relative to the control (cells containing the non-targeting guides). The white dots represent the median. A. Target Gene 1, B. Target Gene 2, C. Target Gene 3 and D. Target Gene 4.</a:t>
            </a:r>
          </a:p>
        </p:txBody>
      </p:sp>
      <p:sp>
        <p:nvSpPr>
          <p:cNvPr id="4" name="Slide Number Placeholder 3"/>
          <p:cNvSpPr>
            <a:spLocks noGrp="1"/>
          </p:cNvSpPr>
          <p:nvPr>
            <p:ph type="sldNum" sz="quarter" idx="10"/>
          </p:nvPr>
        </p:nvSpPr>
        <p:spPr/>
        <p:txBody>
          <a:bodyPr/>
          <a:lstStyle/>
          <a:p>
            <a:fld id="{71FB7D60-042C-4785-9D83-DA6D59ED3279}" type="slidenum">
              <a:rPr lang="en-US" smtClean="0"/>
              <a:pPr/>
              <a:t>31</a:t>
            </a:fld>
            <a:endParaRPr lang="en-US" dirty="0"/>
          </a:p>
        </p:txBody>
      </p:sp>
    </p:spTree>
    <p:extLst>
      <p:ext uri="{BB962C8B-B14F-4D97-AF65-F5344CB8AC3E}">
        <p14:creationId xmlns:p14="http://schemas.microsoft.com/office/powerpoint/2010/main" val="793732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427038"/>
            <a:ext cx="6038850" cy="339725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Length DNA of 1 cell: 2m  </a:t>
            </a:r>
          </a:p>
          <a:p>
            <a:pPr marL="171450" indent="-171450">
              <a:buFont typeface="Arial" panose="020B0604020202020204" pitchFamily="34" charset="0"/>
              <a:buChar char="•"/>
            </a:pPr>
            <a:r>
              <a:rPr lang="en-US" dirty="0"/>
              <a:t>Diameter nucleus: 5 µm</a:t>
            </a:r>
          </a:p>
          <a:p>
            <a:pPr marL="171450" indent="-171450">
              <a:buFont typeface="Arial" panose="020B0604020202020204" pitchFamily="34" charset="0"/>
              <a:buChar char="•"/>
            </a:pPr>
            <a:r>
              <a:rPr lang="en-US" dirty="0"/>
              <a:t>-&gt; Organization in nucleosomes composed of DNA wrapped around histone octamers</a:t>
            </a:r>
          </a:p>
          <a:p>
            <a:pPr marL="171450" indent="-171450">
              <a:buFont typeface="Arial" panose="020B0604020202020204" pitchFamily="34" charset="0"/>
              <a:buChar char="•"/>
            </a:pPr>
            <a:endParaRPr lang="en-US" dirty="0"/>
          </a:p>
          <a:p>
            <a:pPr marL="171450" indent="-171450" algn="l" defTabSz="914400" rtl="0" eaLnBrk="1" latinLnBrk="0" hangingPunct="1">
              <a:lnSpc>
                <a:spcPct val="90000"/>
              </a:lnSpc>
              <a:spcBef>
                <a:spcPts val="1200"/>
              </a:spcBef>
              <a:buClr>
                <a:schemeClr val="accent3"/>
              </a:buClr>
              <a:buSzPct val="85000"/>
              <a:buFont typeface="Courier New" panose="02070309020205020404" pitchFamily="49" charset="0"/>
              <a:buChar char="o"/>
            </a:pPr>
            <a:r>
              <a:rPr lang="en-US" sz="1200" kern="1200" dirty="0">
                <a:solidFill>
                  <a:schemeClr val="tx1"/>
                </a:solidFill>
                <a:effectLst/>
                <a:latin typeface="+mn-lt"/>
                <a:ea typeface="+mn-ea"/>
                <a:cs typeface="+mn-cs"/>
              </a:rPr>
              <a:t>As nucleosomes occupy approximately 70% of the chromatin landscape during interphase, they must be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mobilized for processes that require access to DNA,  such as:</a:t>
            </a:r>
          </a:p>
          <a:p>
            <a:pPr marL="342900" lvl="1" indent="-142875" algn="l" defTabSz="914400" rtl="0" eaLnBrk="1" latinLnBrk="0" hangingPunct="1">
              <a:lnSpc>
                <a:spcPct val="100000"/>
              </a:lnSpc>
              <a:spcBef>
                <a:spcPts val="1200"/>
              </a:spcBef>
              <a:buClrTx/>
              <a:buSzPct val="92000"/>
              <a:buFont typeface="Arial" charset="0"/>
              <a:buChar char="•"/>
            </a:pPr>
            <a:r>
              <a:rPr lang="en-US" sz="1100" kern="1200" dirty="0">
                <a:solidFill>
                  <a:schemeClr val="tx1"/>
                </a:solidFill>
                <a:effectLst/>
                <a:latin typeface="+mn-lt"/>
                <a:ea typeface="+mn-ea"/>
                <a:cs typeface="+mn-cs"/>
              </a:rPr>
              <a:t> Transcription</a:t>
            </a:r>
          </a:p>
          <a:p>
            <a:pPr lvl="1">
              <a:lnSpc>
                <a:spcPct val="100000"/>
              </a:lnSpc>
              <a:spcBef>
                <a:spcPts val="1200"/>
              </a:spcBef>
              <a:buClrTx/>
              <a:buSzPct val="92000"/>
              <a:buFont typeface="Arial" charset="0"/>
              <a:buChar char="•"/>
            </a:pPr>
            <a:r>
              <a:rPr lang="en-US" dirty="0"/>
              <a:t> Replication</a:t>
            </a:r>
          </a:p>
          <a:p>
            <a:pPr lvl="1">
              <a:lnSpc>
                <a:spcPct val="100000"/>
              </a:lnSpc>
              <a:spcBef>
                <a:spcPts val="1200"/>
              </a:spcBef>
              <a:buClrTx/>
              <a:buSzPct val="92000"/>
              <a:buFont typeface="Arial" charset="0"/>
              <a:buChar char="•"/>
            </a:pPr>
            <a:r>
              <a:rPr lang="en-US" dirty="0"/>
              <a:t> Repair</a:t>
            </a:r>
          </a:p>
          <a:p>
            <a:pPr lvl="1">
              <a:lnSpc>
                <a:spcPct val="100000"/>
              </a:lnSpc>
              <a:spcBef>
                <a:spcPts val="1200"/>
              </a:spcBef>
              <a:buClrTx/>
              <a:buSzPct val="92000"/>
              <a:buFont typeface="Arial" charset="0"/>
              <a:buChar char="•"/>
            </a:pPr>
            <a:r>
              <a:rPr lang="en-US" dirty="0"/>
              <a:t> Binding of regulatory proteins</a:t>
            </a:r>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90000"/>
              </a:lnSpc>
              <a:spcBef>
                <a:spcPts val="1200"/>
              </a:spcBef>
              <a:spcAft>
                <a:spcPts val="0"/>
              </a:spcAft>
              <a:buClr>
                <a:schemeClr val="accent3"/>
              </a:buClr>
              <a:buSzPct val="85000"/>
              <a:buFont typeface="Courier New" panose="02070309020205020404" pitchFamily="49" charset="0"/>
              <a:buChar char="o"/>
              <a:tabLst/>
              <a:defRPr/>
            </a:pPr>
            <a:r>
              <a:rPr lang="en-US" sz="1200" kern="1200" dirty="0">
                <a:solidFill>
                  <a:schemeClr val="tx1"/>
                </a:solidFill>
                <a:effectLst/>
                <a:latin typeface="+mn-lt"/>
                <a:ea typeface="+mn-ea"/>
                <a:cs typeface="+mn-cs"/>
              </a:rPr>
              <a:t>A dynamic epigenetic code operates atop this landscape of physical compaction that includes: </a:t>
            </a:r>
          </a:p>
          <a:p>
            <a:pPr lvl="1">
              <a:lnSpc>
                <a:spcPct val="100000"/>
              </a:lnSpc>
              <a:spcBef>
                <a:spcPts val="1200"/>
              </a:spcBef>
              <a:buFont typeface="Arial" charset="0"/>
              <a:buChar char="•"/>
            </a:pPr>
            <a:r>
              <a:rPr lang="en-US" dirty="0"/>
              <a:t>DNA methylation</a:t>
            </a:r>
          </a:p>
          <a:p>
            <a:pPr lvl="1">
              <a:lnSpc>
                <a:spcPct val="100000"/>
              </a:lnSpc>
              <a:spcBef>
                <a:spcPts val="600"/>
              </a:spcBef>
              <a:buFont typeface="Arial" charset="0"/>
              <a:buChar char="•"/>
            </a:pPr>
            <a:r>
              <a:rPr lang="en-US" dirty="0"/>
              <a:t>Nucleosome positioning </a:t>
            </a:r>
          </a:p>
          <a:p>
            <a:pPr lvl="1">
              <a:lnSpc>
                <a:spcPct val="100000"/>
              </a:lnSpc>
              <a:spcBef>
                <a:spcPts val="600"/>
              </a:spcBef>
              <a:buFont typeface="Arial" charset="0"/>
              <a:buChar char="•"/>
            </a:pPr>
            <a:r>
              <a:rPr lang="en-US" dirty="0"/>
              <a:t>Histone composition</a:t>
            </a:r>
          </a:p>
          <a:p>
            <a:pPr lvl="1">
              <a:lnSpc>
                <a:spcPct val="100000"/>
              </a:lnSpc>
              <a:spcBef>
                <a:spcPts val="600"/>
              </a:spcBef>
              <a:buFont typeface="Arial" charset="0"/>
              <a:buChar char="•"/>
            </a:pPr>
            <a:r>
              <a:rPr lang="en-US" dirty="0"/>
              <a:t>Histone modification </a:t>
            </a:r>
          </a:p>
          <a:p>
            <a:pPr lvl="1">
              <a:lnSpc>
                <a:spcPct val="100000"/>
              </a:lnSpc>
              <a:spcBef>
                <a:spcPts val="600"/>
              </a:spcBef>
              <a:buFont typeface="Arial" charset="0"/>
              <a:buChar char="•"/>
            </a:pPr>
            <a:r>
              <a:rPr lang="en-US" dirty="0"/>
              <a:t>Transcription factors</a:t>
            </a:r>
          </a:p>
          <a:p>
            <a:pPr lvl="1">
              <a:lnSpc>
                <a:spcPct val="100000"/>
              </a:lnSpc>
              <a:spcBef>
                <a:spcPts val="600"/>
              </a:spcBef>
              <a:buFont typeface="Arial" charset="0"/>
              <a:buChar char="•"/>
            </a:pPr>
            <a:r>
              <a:rPr lang="en-US" dirty="0"/>
              <a:t>Chromatin remodelers</a:t>
            </a:r>
          </a:p>
          <a:p>
            <a:pPr lvl="1">
              <a:lnSpc>
                <a:spcPct val="100000"/>
              </a:lnSpc>
              <a:spcBef>
                <a:spcPts val="600"/>
              </a:spcBef>
              <a:buFont typeface="Arial" charset="0"/>
              <a:buChar char="•"/>
            </a:pPr>
            <a:r>
              <a:rPr lang="en-US" dirty="0"/>
              <a:t>Non-coding RNAs</a:t>
            </a:r>
          </a:p>
          <a:p>
            <a:pPr marL="171450" marR="0" lvl="0" indent="-171450" algn="l" defTabSz="914400" rtl="0" eaLnBrk="1" fontAlgn="auto" latinLnBrk="0" hangingPunct="1">
              <a:lnSpc>
                <a:spcPct val="90000"/>
              </a:lnSpc>
              <a:spcBef>
                <a:spcPts val="1200"/>
              </a:spcBef>
              <a:spcAft>
                <a:spcPts val="0"/>
              </a:spcAft>
              <a:buClr>
                <a:schemeClr val="accent3"/>
              </a:buClr>
              <a:buSzPct val="85000"/>
              <a:buFont typeface="Courier New" panose="02070309020205020404" pitchFamily="49" charset="0"/>
              <a:buChar char="o"/>
              <a:tabLst/>
              <a:defRP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fld id="{71FB7D60-042C-4785-9D83-DA6D59ED3279}" type="slidenum">
              <a:rPr lang="en-US" smtClean="0"/>
              <a:pPr/>
              <a:t>32</a:t>
            </a:fld>
            <a:endParaRPr lang="en-US" dirty="0"/>
          </a:p>
        </p:txBody>
      </p:sp>
    </p:spTree>
    <p:extLst>
      <p:ext uri="{BB962C8B-B14F-4D97-AF65-F5344CB8AC3E}">
        <p14:creationId xmlns:p14="http://schemas.microsoft.com/office/powerpoint/2010/main" val="2127036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0500" y="457200"/>
            <a:ext cx="6477000" cy="36433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FB7D60-042C-4785-9D83-DA6D59ED3279}" type="slidenum">
              <a:rPr lang="en-US" smtClean="0"/>
              <a:pPr/>
              <a:t>33</a:t>
            </a:fld>
            <a:endParaRPr lang="en-US" dirty="0"/>
          </a:p>
        </p:txBody>
      </p:sp>
    </p:spTree>
    <p:extLst>
      <p:ext uri="{BB962C8B-B14F-4D97-AF65-F5344CB8AC3E}">
        <p14:creationId xmlns:p14="http://schemas.microsoft.com/office/powerpoint/2010/main" val="2196299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171450" marR="0" lvl="0" indent="-171450" algn="l" defTabSz="914400" rtl="0" eaLnBrk="1" fontAlgn="auto" latinLnBrk="0" hangingPunct="1">
              <a:lnSpc>
                <a:spcPct val="90000"/>
              </a:lnSpc>
              <a:spcBef>
                <a:spcPts val="1200"/>
              </a:spcBef>
              <a:spcAft>
                <a:spcPct val="0"/>
              </a:spcAft>
              <a:buClr>
                <a:schemeClr val="accent3"/>
              </a:buClr>
              <a:buSzPct val="85000"/>
              <a:buFont typeface="Arial" pitchFamily="34" charset="0"/>
              <a:buChar char="►"/>
              <a:defRPr/>
            </a:pPr>
            <a:r>
              <a:rPr lang="en-US" sz="1200" kern="1200">
                <a:solidFill>
                  <a:schemeClr val="tx1"/>
                </a:solidFill>
                <a:effectLst/>
                <a:latin typeface="+mn-lt"/>
                <a:ea typeface="+mn-ea"/>
                <a:cs typeface="+mn-cs"/>
              </a:rPr>
              <a:t>After confirming the single cell ATAC behavior, we want to compare the human single cell ATAC data, which is collected in GM12878 lymphoblastoid cells, to published bulk ATAC data on the same cell line. At a locus known to be open in GM12878 cells, single cell ATAC sample, which consists of 662 cells, has a  aggregated signal to noise ratio similar to that of bulk ATAC-seq, whose data was generated from 50k cells (2 orders of magnitude of more cells). We can also look at the open chromatin signals in every cell. Out of 662 cells, a signal was detected in 641, 97% of cells, with majority of the cells having 1 transposition site in the open chromatin regions.</a:t>
            </a:r>
          </a:p>
          <a:p>
            <a:endParaRPr lang="en-US"/>
          </a:p>
        </p:txBody>
      </p:sp>
      <p:sp>
        <p:nvSpPr>
          <p:cNvPr id="4" name="Slide Number Placeholder 3"/>
          <p:cNvSpPr>
            <a:spLocks noGrp="1"/>
          </p:cNvSpPr>
          <p:nvPr>
            <p:ph type="sldNum" sz="quarter" idx="10"/>
            <p:custDataLst>
              <p:tags r:id="rId3"/>
            </p:custDataLst>
          </p:nvPr>
        </p:nvSpPr>
        <p:spPr/>
        <p:txBody>
          <a:bodyPr/>
          <a:lstStyle/>
          <a:p>
            <a:fld id="{D5F8523C-8729-40F0-9536-D6C4CA3AD238}" type="slidenum">
              <a:rPr lang="en-US" smtClean="0"/>
              <a:t>34</a:t>
            </a:fld>
            <a:endParaRPr lang="en-US"/>
          </a:p>
        </p:txBody>
      </p:sp>
    </p:spTree>
    <p:extLst>
      <p:ext uri="{BB962C8B-B14F-4D97-AF65-F5344CB8AC3E}">
        <p14:creationId xmlns:p14="http://schemas.microsoft.com/office/powerpoint/2010/main" val="2163046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9063" marR="0" lvl="0" indent="-119063" algn="l" defTabSz="1218987" rtl="0" eaLnBrk="1" fontAlgn="auto" latinLnBrk="0" hangingPunct="1">
              <a:lnSpc>
                <a:spcPct val="95000"/>
              </a:lnSpc>
              <a:spcBef>
                <a:spcPts val="600"/>
              </a:spcBef>
              <a:spcAft>
                <a:spcPct val="0"/>
              </a:spcAft>
              <a:buClr>
                <a:schemeClr val="accent1"/>
              </a:buClr>
              <a:buSzTx/>
              <a:buFont typeface="Arial" pitchFamily="34" charset="0"/>
              <a:buChar char="•"/>
              <a:defRPr/>
            </a:pPr>
            <a:r>
              <a:rPr lang="en-US" sz="1400" b="0" kern="1200">
                <a:solidFill>
                  <a:schemeClr val="tx1"/>
                </a:solidFill>
                <a:effectLst/>
                <a:latin typeface="+mn-lt"/>
                <a:ea typeface="+mn-ea"/>
                <a:cs typeface="+mn-cs"/>
              </a:rPr>
              <a:t>We also assayed gene expression at single cell resolution from the same lot of PBMCs using the Chromium Single Cell 3’ and 5’ reagents and workflow</a:t>
            </a:r>
          </a:p>
          <a:p>
            <a:pPr marL="119063" marR="0" lvl="0" indent="-119063" algn="l" defTabSz="1218987" rtl="0" eaLnBrk="1" fontAlgn="auto" latinLnBrk="0" hangingPunct="1">
              <a:lnSpc>
                <a:spcPct val="95000"/>
              </a:lnSpc>
              <a:spcBef>
                <a:spcPts val="600"/>
              </a:spcBef>
              <a:spcAft>
                <a:spcPct val="0"/>
              </a:spcAft>
              <a:buClr>
                <a:schemeClr val="accent1"/>
              </a:buClr>
              <a:buSzTx/>
              <a:buFont typeface="Arial" pitchFamily="34" charset="0"/>
              <a:buChar char="•"/>
              <a:defRPr/>
            </a:pPr>
            <a:r>
              <a:rPr lang="en-US" sz="1400" b="0" kern="1200">
                <a:solidFill>
                  <a:schemeClr val="tx1"/>
                </a:solidFill>
                <a:effectLst/>
                <a:latin typeface="+mn-lt"/>
                <a:ea typeface="+mn-ea"/>
                <a:cs typeface="+mn-cs"/>
              </a:rPr>
              <a:t>Raw data was processed using the Cell Ranger pipeline followed by clustering with Seurat v2.3.4</a:t>
            </a:r>
          </a:p>
          <a:p>
            <a:pPr marL="119063" marR="0" lvl="0" indent="-119063" algn="l" defTabSz="1218987" rtl="0" eaLnBrk="1" fontAlgn="auto" latinLnBrk="0" hangingPunct="1">
              <a:lnSpc>
                <a:spcPct val="95000"/>
              </a:lnSpc>
              <a:spcBef>
                <a:spcPts val="600"/>
              </a:spcBef>
              <a:spcAft>
                <a:spcPct val="0"/>
              </a:spcAft>
              <a:buClr>
                <a:schemeClr val="accent1"/>
              </a:buClr>
              <a:buSzTx/>
              <a:buFont typeface="Arial" pitchFamily="34" charset="0"/>
              <a:buChar char="•"/>
              <a:defRPr/>
            </a:pPr>
            <a:r>
              <a:rPr lang="en-US" sz="1400" b="0" kern="1200">
                <a:solidFill>
                  <a:schemeClr val="tx1"/>
                </a:solidFill>
                <a:effectLst/>
                <a:latin typeface="+mn-lt"/>
                <a:ea typeface="+mn-ea"/>
                <a:cs typeface="+mn-cs"/>
              </a:rPr>
              <a:t>Nine clusters were identified in the 3’ scRNA-seq dataset and eight clusters in the 5’ scRNA-seq dataset</a:t>
            </a:r>
          </a:p>
          <a:p>
            <a:pPr marL="119063" marR="0" lvl="0" indent="-119063" algn="l" defTabSz="1218987" rtl="0" eaLnBrk="1" fontAlgn="auto" latinLnBrk="0" hangingPunct="1">
              <a:lnSpc>
                <a:spcPct val="95000"/>
              </a:lnSpc>
              <a:spcBef>
                <a:spcPts val="600"/>
              </a:spcBef>
              <a:spcAft>
                <a:spcPct val="0"/>
              </a:spcAft>
              <a:buClr>
                <a:schemeClr val="accent1"/>
              </a:buClr>
              <a:buSzTx/>
              <a:buFont typeface="Arial" pitchFamily="34" charset="0"/>
              <a:buChar char="•"/>
              <a:defRPr/>
            </a:pPr>
            <a:r>
              <a:rPr lang="en-US" sz="1400" b="0" kern="1200">
                <a:solidFill>
                  <a:schemeClr val="tx1"/>
                </a:solidFill>
                <a:effectLst/>
                <a:latin typeface="+mn-lt"/>
                <a:ea typeface="+mn-ea"/>
                <a:cs typeface="+mn-cs"/>
              </a:rPr>
              <a:t>The proportion of cell types identified by scATAC-seq correlates strongly with the paired gene expression datasets as shown in the table</a:t>
            </a:r>
          </a:p>
          <a:p>
            <a:pPr marL="119063" marR="0" lvl="0" indent="-119063" algn="l" defTabSz="1218987" rtl="0" eaLnBrk="1" fontAlgn="auto" latinLnBrk="0" hangingPunct="1">
              <a:lnSpc>
                <a:spcPct val="95000"/>
              </a:lnSpc>
              <a:spcBef>
                <a:spcPts val="600"/>
              </a:spcBef>
              <a:spcAft>
                <a:spcPct val="0"/>
              </a:spcAft>
              <a:buClr>
                <a:schemeClr val="accent1"/>
              </a:buClr>
              <a:buSzTx/>
              <a:buFont typeface="Arial" pitchFamily="34" charset="0"/>
              <a:buChar char="•"/>
              <a:defRPr/>
            </a:pPr>
            <a:r>
              <a:rPr lang="en-US" sz="1400" b="0" kern="1200">
                <a:solidFill>
                  <a:schemeClr val="tx1"/>
                </a:solidFill>
                <a:effectLst/>
                <a:latin typeface="+mn-lt"/>
                <a:ea typeface="+mn-ea"/>
                <a:cs typeface="+mn-cs"/>
              </a:rPr>
              <a:t>Thus, clustering based on chromatin accessibility profiles is both consistent with orthogonal data types and biologically meaningful</a:t>
            </a:r>
            <a:endParaRPr lang="en-US"/>
          </a:p>
        </p:txBody>
      </p:sp>
      <p:sp>
        <p:nvSpPr>
          <p:cNvPr id="4" name="Slide Number Placeholder 3"/>
          <p:cNvSpPr>
            <a:spLocks noGrp="1"/>
          </p:cNvSpPr>
          <p:nvPr>
            <p:ph type="sldNum" sz="quarter" idx="5"/>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71FB7D60-042C-4785-9D83-DA6D59ED3279}" type="slidenum">
              <a:rPr kumimoji="0" lang="en-US" sz="1100" b="0" i="0" u="none" strike="noStrike" kern="1200" cap="none" spc="0" normalizeH="0" baseline="0" noProof="0" smtClean="0">
                <a:ln>
                  <a:noFill/>
                </a:ln>
                <a:solidFill>
                  <a:srgbClr val="003F68"/>
                </a:solidFill>
                <a:effectLst/>
                <a:uLnTx/>
                <a:uFillTx/>
                <a:latin typeface="Calibri"/>
                <a:cs typeface="Arial"/>
              </a:rPr>
              <a:pPr marL="0" marR="0" lvl="0" indent="0" algn="r" defTabSz="1218987" rtl="0" eaLnBrk="1" fontAlgn="auto" latinLnBrk="0" hangingPunct="1">
                <a:lnSpc>
                  <a:spcPct val="100000"/>
                </a:lnSpc>
                <a:spcBef>
                  <a:spcPts val="0"/>
                </a:spcBef>
                <a:spcAft>
                  <a:spcPts val="0"/>
                </a:spcAft>
                <a:buClrTx/>
                <a:buSzTx/>
                <a:buFontTx/>
                <a:buNone/>
                <a:tabLst/>
                <a:defRPr/>
              </a:pPr>
              <a:t>35</a:t>
            </a:fld>
            <a:endParaRPr kumimoji="0" lang="en-US" sz="1100" b="0" i="0" u="none" strike="noStrike" kern="1200" cap="none" spc="0" normalizeH="0" baseline="0" noProof="0">
              <a:ln>
                <a:noFill/>
              </a:ln>
              <a:solidFill>
                <a:srgbClr val="003F68"/>
              </a:solidFill>
              <a:effectLst/>
              <a:uLnTx/>
              <a:uFillTx/>
              <a:latin typeface="Calibri"/>
              <a:cs typeface="Arial"/>
            </a:endParaRPr>
          </a:p>
        </p:txBody>
      </p:sp>
    </p:spTree>
    <p:extLst>
      <p:ext uri="{BB962C8B-B14F-4D97-AF65-F5344CB8AC3E}">
        <p14:creationId xmlns:p14="http://schemas.microsoft.com/office/powerpoint/2010/main" val="4275902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rtl="0" fontAlgn="base">
              <a:buFont typeface="Arial" charset="0"/>
              <a:buChar char="•"/>
            </a:pPr>
            <a:r>
              <a:rPr lang="en-US" sz="2400" b="0" i="0" u="none" strike="noStrike" kern="1200" dirty="0">
                <a:solidFill>
                  <a:schemeClr val="tx1"/>
                </a:solidFill>
                <a:effectLst/>
                <a:latin typeface="Lato Regular" charset="0"/>
                <a:ea typeface="+mn-ea"/>
                <a:cs typeface="+mn-cs"/>
              </a:rPr>
              <a:t>Not</a:t>
            </a:r>
            <a:r>
              <a:rPr lang="en-US" sz="2400" b="0" i="0" u="none" strike="noStrike" kern="1200" baseline="0" dirty="0">
                <a:solidFill>
                  <a:schemeClr val="tx1"/>
                </a:solidFill>
                <a:effectLst/>
                <a:latin typeface="Lato Regular" charset="0"/>
                <a:ea typeface="+mn-ea"/>
                <a:cs typeface="+mn-cs"/>
              </a:rPr>
              <a:t> just buying instruments, but using them</a:t>
            </a:r>
          </a:p>
          <a:p>
            <a:pPr marL="342900" indent="-342900" rtl="0" fontAlgn="base">
              <a:buFont typeface="Arial" charset="0"/>
              <a:buChar char="•"/>
            </a:pPr>
            <a:r>
              <a:rPr lang="en-US" sz="2400" b="0" i="0" u="none" strike="noStrike" kern="1200" baseline="0" dirty="0">
                <a:solidFill>
                  <a:schemeClr val="tx1"/>
                </a:solidFill>
                <a:effectLst/>
                <a:latin typeface="Lato Regular" charset="0"/>
                <a:ea typeface="+mn-ea"/>
                <a:cs typeface="+mn-cs"/>
              </a:rPr>
              <a:t>Not only that, but growing number of publications</a:t>
            </a:r>
          </a:p>
          <a:p>
            <a:pPr marL="342900" indent="-342900" rtl="0" fontAlgn="base">
              <a:buFont typeface="Arial" charset="0"/>
              <a:buChar char="•"/>
            </a:pPr>
            <a:r>
              <a:rPr lang="en-US" sz="2400" b="0" i="0" u="none" strike="noStrike" kern="1200" dirty="0">
                <a:solidFill>
                  <a:schemeClr val="tx1"/>
                </a:solidFill>
                <a:effectLst/>
                <a:latin typeface="Lato Regular" charset="0"/>
                <a:ea typeface="+mn-ea"/>
                <a:cs typeface="+mn-cs"/>
              </a:rPr>
              <a:t>While there are a lot of ways to measure success, our customer’s success in generating novel publishable discoveries is the clearest demonstration of our </a:t>
            </a:r>
            <a:r>
              <a:rPr lang="en-US" sz="2400" b="1" i="0" u="none" strike="noStrike" kern="1200" dirty="0">
                <a:solidFill>
                  <a:schemeClr val="tx1"/>
                </a:solidFill>
                <a:effectLst/>
                <a:latin typeface="Lato Regular" charset="0"/>
                <a:ea typeface="+mn-ea"/>
                <a:cs typeface="+mn-cs"/>
              </a:rPr>
              <a:t>impact</a:t>
            </a:r>
            <a:r>
              <a:rPr lang="en-US" sz="2400" b="0" i="0" u="none" strike="noStrike" kern="1200" dirty="0">
                <a:solidFill>
                  <a:schemeClr val="tx1"/>
                </a:solidFill>
                <a:effectLst/>
                <a:latin typeface="Lato Regular" charset="0"/>
                <a:ea typeface="+mn-ea"/>
                <a:cs typeface="+mn-cs"/>
              </a:rPr>
              <a:t>…..Nothing, including our monthly sales number excites our team more then when customer publications are shared.</a:t>
            </a:r>
          </a:p>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2054327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600" b="0" i="0" u="none" strike="noStrike" kern="1200" baseline="0" dirty="0">
                <a:solidFill>
                  <a:srgbClr val="003F68"/>
                </a:solidFill>
                <a:latin typeface="+mn-lt"/>
                <a:ea typeface="+mn-ea"/>
                <a:cs typeface="+mn-cs"/>
              </a:rPr>
              <a:t>A frozen breast tumor specimen (75% stage I ductal carcinoma) is cut into 5 sections 10,000+ nuclei profiled at a depth of 50-200 reads per Mb CNV profiles used to classify abnormal/tumor cells into 9 major clusters with 80+ cells</a:t>
            </a:r>
            <a:endParaRPr lang="en-US" sz="1400" dirty="0"/>
          </a:p>
        </p:txBody>
      </p:sp>
      <p:sp>
        <p:nvSpPr>
          <p:cNvPr id="4" name="Slide Number Placeholder 3"/>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1FB7D60-042C-4785-9D83-DA6D59ED3279}" type="slidenum">
              <a:rPr kumimoji="0" lang="en-US" sz="900" b="0" i="0" u="none" strike="noStrike" kern="1200" cap="none" spc="0" normalizeH="0" baseline="0" noProof="0" smtClean="0">
                <a:ln>
                  <a:noFill/>
                </a:ln>
                <a:solidFill>
                  <a:srgbClr val="000000"/>
                </a:solidFill>
                <a:effectLst/>
                <a:uLnTx/>
                <a:uFillTx/>
                <a:latin typeface="Arial"/>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sz="900" b="0" i="0" u="none" strike="noStrike" kern="1200" cap="none" spc="0" normalizeH="0" baseline="0" noProof="0" dirty="0">
              <a:ln>
                <a:noFill/>
              </a:ln>
              <a:solidFill>
                <a:srgbClr val="000000"/>
              </a:solidFill>
              <a:effectLst/>
              <a:uLnTx/>
              <a:uFillTx/>
              <a:latin typeface="Arial"/>
              <a:cs typeface="Arial" pitchFamily="34" charset="0"/>
            </a:endParaRPr>
          </a:p>
        </p:txBody>
      </p:sp>
    </p:spTree>
    <p:extLst>
      <p:ext uri="{BB962C8B-B14F-4D97-AF65-F5344CB8AC3E}">
        <p14:creationId xmlns:p14="http://schemas.microsoft.com/office/powerpoint/2010/main" val="41914447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a:t>Key</a:t>
            </a:r>
            <a:r>
              <a:rPr lang="en-US" baseline="0"/>
              <a:t> talking points:</a:t>
            </a:r>
          </a:p>
          <a:p>
            <a:r>
              <a:rPr lang="en-US" baseline="0"/>
              <a:t>Demonstrate 2-fold increase on complex samples</a:t>
            </a:r>
          </a:p>
          <a:p>
            <a:endParaRPr lang="en-US"/>
          </a:p>
          <a:p>
            <a:r>
              <a:rPr lang="en-US"/>
              <a:t>In this set of data both our version 2 and version 3 gene expression solution was run with a complex cell type</a:t>
            </a:r>
            <a:r>
              <a:rPr lang="en-US" baseline="0"/>
              <a:t> </a:t>
            </a:r>
            <a:r>
              <a:rPr lang="mr-IN" baseline="0"/>
              <a:t>–</a:t>
            </a:r>
            <a:r>
              <a:rPr lang="en-US" baseline="0"/>
              <a:t> in this case </a:t>
            </a:r>
            <a:r>
              <a:rPr lang="en-US"/>
              <a:t>mouse embryonic heart cells.  You can see in the chart that the gene sensitivity is 2 fold greater at the standard reads per cell.  </a:t>
            </a:r>
          </a:p>
          <a:p>
            <a:r>
              <a:rPr lang="en-US"/>
              <a:t>This improvement in gene sensitivity allows to detect more genes per cell without the need for additional sequencing reads. </a:t>
            </a:r>
          </a:p>
          <a:p>
            <a:r>
              <a:rPr lang="en-US"/>
              <a:t>The new version 3</a:t>
            </a:r>
            <a:r>
              <a:rPr lang="en-US" baseline="0"/>
              <a:t> is more than just about increased sensitivity. It provides you with increased flexibility of your experimental design:</a:t>
            </a:r>
            <a:endParaRPr lang="en-US"/>
          </a:p>
          <a:p>
            <a:r>
              <a:rPr lang="en-US"/>
              <a:t>Compared to version 2 one could increase the number of cells within the same experimental costs</a:t>
            </a:r>
          </a:p>
          <a:p>
            <a:r>
              <a:rPr lang="en-US"/>
              <a:t>Alternatively,</a:t>
            </a:r>
            <a:r>
              <a:rPr lang="en-US" baseline="0"/>
              <a:t> </a:t>
            </a:r>
            <a:r>
              <a:rPr lang="en-US"/>
              <a:t>you could target</a:t>
            </a:r>
            <a:r>
              <a:rPr lang="en-US" baseline="0"/>
              <a:t> </a:t>
            </a:r>
            <a:r>
              <a:rPr lang="en-US"/>
              <a:t>the same number of cells and achieve the same gene detection metrics from today with more than half the amount of sequencing reads, </a:t>
            </a:r>
          </a:p>
          <a:p>
            <a:r>
              <a:rPr lang="en-US"/>
              <a:t>Lastly, you could push the boundaries of this new solution and sequence even more to maximize the number of genes detected.  </a:t>
            </a:r>
          </a:p>
          <a:p>
            <a:r>
              <a:rPr lang="en-US"/>
              <a:t>Many dials are now available to you with this improvement in performance for you to run your experiments the way you need to. </a:t>
            </a:r>
          </a:p>
          <a:p>
            <a:endParaRPr lang="en-US"/>
          </a:p>
          <a:p>
            <a:endParaRPr lang="en-US"/>
          </a:p>
          <a:p>
            <a:endParaRPr lang="en-US"/>
          </a:p>
          <a:p>
            <a:endParaRPr lang="en-US"/>
          </a:p>
        </p:txBody>
      </p:sp>
      <p:sp>
        <p:nvSpPr>
          <p:cNvPr id="4" name="Slide Number Placeholder 3"/>
          <p:cNvSpPr>
            <a:spLocks noGrp="1"/>
          </p:cNvSpPr>
          <p:nvPr>
            <p:ph type="sldNum" sz="quarter" idx="10"/>
            <p:custDataLst>
              <p:tags r:id="rId3"/>
            </p:custDataLst>
          </p:nvPr>
        </p:nvSpPr>
        <p:spPr/>
        <p:txBody>
          <a:bodyPr/>
          <a:lstStyle/>
          <a:p>
            <a:fld id="{71FB7D60-042C-4785-9D83-DA6D59ED3279}" type="slidenum">
              <a:rPr lang="en-US" smtClean="0"/>
              <a:t>38</a:t>
            </a:fld>
            <a:endParaRPr lang="en-US"/>
          </a:p>
        </p:txBody>
      </p:sp>
    </p:spTree>
    <p:extLst>
      <p:ext uri="{BB962C8B-B14F-4D97-AF65-F5344CB8AC3E}">
        <p14:creationId xmlns:p14="http://schemas.microsoft.com/office/powerpoint/2010/main" val="14833801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r>
              <a:rPr lang="en-US"/>
              <a:t>Key</a:t>
            </a:r>
            <a:r>
              <a:rPr lang="en-US" baseline="0"/>
              <a:t> talking points:</a:t>
            </a:r>
          </a:p>
          <a:p>
            <a:r>
              <a:rPr lang="en-US" baseline="0"/>
              <a:t>Demonstrate 2-fold increase on complex samples</a:t>
            </a:r>
          </a:p>
          <a:p>
            <a:endParaRPr lang="en-US"/>
          </a:p>
          <a:p>
            <a:r>
              <a:rPr lang="en-US"/>
              <a:t>In this set of data both our version 2 and version 3 gene expression solution was run with a complex cell type</a:t>
            </a:r>
            <a:r>
              <a:rPr lang="en-US" baseline="0"/>
              <a:t> </a:t>
            </a:r>
            <a:r>
              <a:rPr lang="mr-IN" baseline="0"/>
              <a:t>–</a:t>
            </a:r>
            <a:r>
              <a:rPr lang="en-US" baseline="0"/>
              <a:t> in this case </a:t>
            </a:r>
            <a:r>
              <a:rPr lang="en-US"/>
              <a:t>mouse embryonic heart cells.  You can see in the chart that the gene sensitivity is 2 fold greater at the standard reads per cell.  </a:t>
            </a:r>
          </a:p>
          <a:p>
            <a:r>
              <a:rPr lang="en-US"/>
              <a:t>This improvement in gene sensitivity allows to detect more genes per cell without the need for additional sequencing reads. </a:t>
            </a:r>
          </a:p>
          <a:p>
            <a:r>
              <a:rPr lang="en-US"/>
              <a:t>The new version 3</a:t>
            </a:r>
            <a:r>
              <a:rPr lang="en-US" baseline="0"/>
              <a:t> is more than just about increased sensitivity. It provides you with increased flexibility of your experimental design:</a:t>
            </a:r>
            <a:endParaRPr lang="en-US"/>
          </a:p>
          <a:p>
            <a:r>
              <a:rPr lang="en-US"/>
              <a:t>Compared to version 2 one could increase the number of cells within the same experimental costs</a:t>
            </a:r>
          </a:p>
          <a:p>
            <a:r>
              <a:rPr lang="en-US"/>
              <a:t>Alternatively,</a:t>
            </a:r>
            <a:r>
              <a:rPr lang="en-US" baseline="0"/>
              <a:t> </a:t>
            </a:r>
            <a:r>
              <a:rPr lang="en-US"/>
              <a:t>you could target</a:t>
            </a:r>
            <a:r>
              <a:rPr lang="en-US" baseline="0"/>
              <a:t> </a:t>
            </a:r>
            <a:r>
              <a:rPr lang="en-US"/>
              <a:t>the same number of cells and achieve the same gene detection metrics from today with more than half the amount of sequencing reads, </a:t>
            </a:r>
          </a:p>
          <a:p>
            <a:r>
              <a:rPr lang="en-US"/>
              <a:t>Lastly, you could push the boundaries of this new solution and sequence even more to maximize the number of genes detected.  </a:t>
            </a:r>
          </a:p>
          <a:p>
            <a:r>
              <a:rPr lang="en-US"/>
              <a:t>Many dials are now available to you with this improvement in performance for you to run your experiments the way you need to. </a:t>
            </a:r>
          </a:p>
          <a:p>
            <a:endParaRPr lang="en-US"/>
          </a:p>
          <a:p>
            <a:endParaRPr lang="en-US"/>
          </a:p>
          <a:p>
            <a:endParaRPr lang="en-US"/>
          </a:p>
          <a:p>
            <a:endParaRPr lang="en-US"/>
          </a:p>
        </p:txBody>
      </p:sp>
      <p:sp>
        <p:nvSpPr>
          <p:cNvPr id="4" name="Slide Number Placeholder 3"/>
          <p:cNvSpPr>
            <a:spLocks noGrp="1"/>
          </p:cNvSpPr>
          <p:nvPr>
            <p:ph type="sldNum" sz="quarter" idx="10"/>
            <p:custDataLst>
              <p:tags r:id="rId3"/>
            </p:custDataLst>
          </p:nvPr>
        </p:nvSpPr>
        <p:spPr/>
        <p:txBody>
          <a:bodyPr/>
          <a:lstStyle/>
          <a:p>
            <a:fld id="{71FB7D60-042C-4785-9D83-DA6D59ED3279}" type="slidenum">
              <a:rPr lang="en-US" smtClean="0"/>
              <a:t>39</a:t>
            </a:fld>
            <a:endParaRPr lang="en-US"/>
          </a:p>
        </p:txBody>
      </p:sp>
    </p:spTree>
    <p:extLst>
      <p:ext uri="{BB962C8B-B14F-4D97-AF65-F5344CB8AC3E}">
        <p14:creationId xmlns:p14="http://schemas.microsoft.com/office/powerpoint/2010/main" val="41548417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Symbol" panose="05050102010706020507" pitchFamily="18" charset="2"/>
            </a:endParaRPr>
          </a:p>
        </p:txBody>
      </p:sp>
      <p:sp>
        <p:nvSpPr>
          <p:cNvPr id="4" name="Slide Number Placeholder 3"/>
          <p:cNvSpPr>
            <a:spLocks noGrp="1"/>
          </p:cNvSpPr>
          <p:nvPr>
            <p:ph type="sldNum" sz="quarter" idx="10"/>
          </p:nvPr>
        </p:nvSpPr>
        <p:spPr/>
        <p:txBody>
          <a:bodyPr/>
          <a:lstStyle/>
          <a:p>
            <a:fld id="{71FB7D60-042C-4785-9D83-DA6D59ED3279}" type="slidenum">
              <a:rPr lang="en-US" smtClean="0"/>
              <a:t>41</a:t>
            </a:fld>
            <a:endParaRPr lang="en-US"/>
          </a:p>
        </p:txBody>
      </p:sp>
    </p:spTree>
    <p:extLst>
      <p:ext uri="{BB962C8B-B14F-4D97-AF65-F5344CB8AC3E}">
        <p14:creationId xmlns:p14="http://schemas.microsoft.com/office/powerpoint/2010/main" val="5281900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9063" marR="0" lvl="0" indent="-119063" algn="l" defTabSz="1218987" rtl="0" eaLnBrk="1" fontAlgn="auto" latinLnBrk="0" hangingPunct="1">
              <a:lnSpc>
                <a:spcPct val="95000"/>
              </a:lnSpc>
              <a:spcBef>
                <a:spcPts val="600"/>
              </a:spcBef>
              <a:spcAft>
                <a:spcPct val="0"/>
              </a:spcAft>
              <a:buClrTx/>
              <a:buSzTx/>
              <a:defRPr/>
            </a:pPr>
            <a:r>
              <a:rPr lang="en-US" sz="1400" kern="1200">
                <a:solidFill>
                  <a:srgbClr val="003F68"/>
                </a:solidFill>
                <a:effectLst/>
                <a:latin typeface="+mn-lt"/>
                <a:ea typeface="+mn-ea"/>
                <a:cs typeface="+mn-cs"/>
              </a:rPr>
              <a:t>When the optimal permeabilization conditions have been established in the TO protocol it</a:t>
            </a:r>
            <a:r>
              <a:rPr lang="en-US" sz="1400" kern="1200" baseline="0">
                <a:solidFill>
                  <a:srgbClr val="003F68"/>
                </a:solidFill>
                <a:effectLst/>
                <a:latin typeface="+mn-lt"/>
                <a:ea typeface="+mn-ea"/>
                <a:cs typeface="+mn-cs"/>
              </a:rPr>
              <a:t> is time to move to the actual experiment using the Library Preparation slide. </a:t>
            </a:r>
            <a:endParaRPr lang="en-US" sz="1400" kern="1200">
              <a:solidFill>
                <a:srgbClr val="003F68"/>
              </a:solidFill>
              <a:effectLst/>
              <a:latin typeface="+mn-lt"/>
              <a:ea typeface="+mn-ea"/>
              <a:cs typeface="+mn-cs"/>
            </a:endParaRPr>
          </a:p>
          <a:p>
            <a:pPr marL="119063" marR="0" lvl="0" indent="-119063" algn="l" defTabSz="1218987" rtl="0" eaLnBrk="1" fontAlgn="auto" latinLnBrk="0" hangingPunct="1">
              <a:lnSpc>
                <a:spcPct val="95000"/>
              </a:lnSpc>
              <a:spcBef>
                <a:spcPts val="600"/>
              </a:spcBef>
              <a:spcAft>
                <a:spcPct val="0"/>
              </a:spcAft>
              <a:buClrTx/>
              <a:buSzTx/>
              <a:defRPr/>
            </a:pPr>
            <a:r>
              <a:rPr lang="en-US" sz="1400" kern="1200">
                <a:solidFill>
                  <a:srgbClr val="003F68"/>
                </a:solidFill>
                <a:effectLst/>
                <a:latin typeface="+mn-lt"/>
                <a:ea typeface="+mn-ea"/>
                <a:cs typeface="+mn-cs"/>
              </a:rPr>
              <a:t>The LP glass slide has six square subregions</a:t>
            </a:r>
            <a:r>
              <a:rPr lang="en-US" sz="1400" kern="1200" baseline="0">
                <a:solidFill>
                  <a:srgbClr val="003F68"/>
                </a:solidFill>
                <a:effectLst/>
                <a:latin typeface="+mn-lt"/>
                <a:ea typeface="+mn-ea"/>
                <a:cs typeface="+mn-cs"/>
              </a:rPr>
              <a:t> and e</a:t>
            </a:r>
            <a:r>
              <a:rPr lang="en-US" sz="1400" kern="1200">
                <a:solidFill>
                  <a:srgbClr val="003F68"/>
                </a:solidFill>
                <a:effectLst/>
                <a:latin typeface="+mn-lt"/>
                <a:ea typeface="+mn-ea"/>
                <a:cs typeface="+mn-cs"/>
              </a:rPr>
              <a:t>ach subregion contains an array</a:t>
            </a:r>
            <a:r>
              <a:rPr lang="en-US" sz="1400" kern="1200" baseline="0">
                <a:solidFill>
                  <a:srgbClr val="003F68"/>
                </a:solidFill>
                <a:effectLst/>
                <a:latin typeface="+mn-lt"/>
                <a:ea typeface="+mn-ea"/>
                <a:cs typeface="+mn-cs"/>
              </a:rPr>
              <a:t> </a:t>
            </a:r>
            <a:r>
              <a:rPr lang="en-US" sz="1400" kern="1200">
                <a:solidFill>
                  <a:srgbClr val="003F68"/>
                </a:solidFill>
                <a:effectLst/>
                <a:latin typeface="+mn-lt"/>
                <a:ea typeface="+mn-ea"/>
                <a:cs typeface="+mn-cs"/>
              </a:rPr>
              <a:t>of spotted surface probes that capture mRNA and serve as primers for reverse transcription. The millions of surface probes in an individual spot share a unique positional barcode that allows them to be distinguished from the surface probes in other spots. Each array consists of 1007 of these spots. </a:t>
            </a:r>
            <a:endParaRPr lang="en-US"/>
          </a:p>
          <a:p>
            <a:pPr marL="119063" marR="0" indent="-119063" algn="l" defTabSz="1218987" rtl="0" eaLnBrk="1" fontAlgn="auto" latinLnBrk="0" hangingPunct="1">
              <a:lnSpc>
                <a:spcPct val="95000"/>
              </a:lnSpc>
              <a:spcBef>
                <a:spcPts val="600"/>
              </a:spcBef>
              <a:spcAft>
                <a:spcPct val="0"/>
              </a:spcAft>
              <a:buClrTx/>
              <a:buSzTx/>
              <a:buFont typeface="Arial" pitchFamily="34" charset="0"/>
              <a:buChar char="•"/>
              <a:defRPr/>
            </a:pPr>
            <a:endParaRPr lang="en-US" sz="1400" kern="1200">
              <a:solidFill>
                <a:srgbClr val="003F68"/>
              </a:solidFill>
              <a:effectLst/>
              <a:latin typeface="+mn-lt"/>
              <a:ea typeface="+mn-ea"/>
              <a:cs typeface="+mn-cs"/>
            </a:endParaRPr>
          </a:p>
          <a:p>
            <a:pPr marL="119063" marR="0" lvl="0" indent="-119063" algn="l" defTabSz="1218987" rtl="0" eaLnBrk="1" fontAlgn="auto" latinLnBrk="0" hangingPunct="1">
              <a:lnSpc>
                <a:spcPct val="95000"/>
              </a:lnSpc>
              <a:spcBef>
                <a:spcPts val="600"/>
              </a:spcBef>
              <a:spcAft>
                <a:spcPct val="0"/>
              </a:spcAft>
              <a:buClrTx/>
              <a:buSzTx/>
              <a:buFont typeface="Arial" pitchFamily="34" charset="0"/>
              <a:buNone/>
              <a:defRPr/>
            </a:pPr>
            <a:endParaRPr lang="en-US"/>
          </a:p>
        </p:txBody>
      </p:sp>
      <p:sp>
        <p:nvSpPr>
          <p:cNvPr id="4" name="Slide Number Placeholder 3"/>
          <p:cNvSpPr>
            <a:spLocks noGrp="1"/>
          </p:cNvSpPr>
          <p:nvPr>
            <p:ph type="sldNum" sz="quarter" idx="10"/>
          </p:nvPr>
        </p:nvSpPr>
        <p:spPr/>
        <p:txBody>
          <a:bodyPr/>
          <a:lstStyle/>
          <a:p>
            <a:fld id="{71FB7D60-042C-4785-9D83-DA6D59ED3279}" type="slidenum">
              <a:rPr lang="en-US" smtClean="0"/>
              <a:t>43</a:t>
            </a:fld>
            <a:endParaRPr lang="en-US"/>
          </a:p>
        </p:txBody>
      </p:sp>
    </p:spTree>
    <p:extLst>
      <p:ext uri="{BB962C8B-B14F-4D97-AF65-F5344CB8AC3E}">
        <p14:creationId xmlns:p14="http://schemas.microsoft.com/office/powerpoint/2010/main" val="42907758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take a closer look at the existing product and its array and the glass slide itself.</a:t>
            </a:r>
            <a:r>
              <a:rPr lang="en-US" baseline="0" dirty="0"/>
              <a:t> </a:t>
            </a:r>
          </a:p>
          <a:p>
            <a:pPr lvl="1"/>
            <a:r>
              <a:rPr lang="en-US" baseline="0" dirty="0"/>
              <a:t> As already mentioned the sub-region consists of 1007 of spots  </a:t>
            </a:r>
          </a:p>
          <a:p>
            <a:pPr lvl="1"/>
            <a:r>
              <a:rPr lang="en-US" baseline="0" dirty="0"/>
              <a:t>Each spot is 100um in diameter and the distance between two spots is 200um</a:t>
            </a:r>
          </a:p>
          <a:p>
            <a:pPr lvl="1"/>
            <a:r>
              <a:rPr lang="en-US" baseline="0" dirty="0"/>
              <a:t> Each of these spots houses millions of oligonucleotides (200M), or capture probes</a:t>
            </a:r>
          </a:p>
          <a:p>
            <a:pPr lvl="1"/>
            <a:endParaRPr lang="en-US" baseline="0" dirty="0"/>
          </a:p>
          <a:p>
            <a:pPr lvl="1"/>
            <a:r>
              <a:rPr lang="en-US" baseline="0" dirty="0"/>
              <a:t>Depending on tissue type and thickness of the tissue section you will assay multiple cells per spot, so it is important to understand that this assay, in its current configuration is not single cell resolution. For example the </a:t>
            </a:r>
            <a:r>
              <a:rPr lang="en-US" baseline="0" dirty="0" err="1"/>
              <a:t>Moncada</a:t>
            </a:r>
            <a:r>
              <a:rPr lang="en-US" baseline="0" dirty="0"/>
              <a:t> et al paper reports that they see transcriptomes of about 10-20 cells per spot when looking at tissue sections of pancreatic ductal adenocarcinoma. </a:t>
            </a:r>
          </a:p>
          <a:p>
            <a:pPr lvl="1"/>
            <a:endParaRPr lang="en-US" baseline="0" dirty="0"/>
          </a:p>
          <a:p>
            <a:pPr marL="285750" lvl="1" indent="-112713" algn="l"/>
            <a:r>
              <a:rPr lang="en-US" baseline="0" dirty="0"/>
              <a:t>On the right hand side you can see the design of the capture probe. It consists of the </a:t>
            </a:r>
            <a:r>
              <a:rPr lang="en-US" baseline="0" dirty="0" err="1"/>
              <a:t>polyT</a:t>
            </a:r>
            <a:r>
              <a:rPr lang="en-US" baseline="0" dirty="0"/>
              <a:t> capture region, Unique Molecular Identifier, the Spatial barcode, letting us know from which spot the transcript originated, an amplification and sequencing primer plus finally a cleavage site</a:t>
            </a:r>
          </a:p>
          <a:p>
            <a:pPr marL="285750" lvl="1" indent="-112713" algn="l"/>
            <a:endParaRPr lang="en-US" baseline="0" dirty="0"/>
          </a:p>
        </p:txBody>
      </p:sp>
      <p:sp>
        <p:nvSpPr>
          <p:cNvPr id="4" name="Slide Number Placeholder 3"/>
          <p:cNvSpPr>
            <a:spLocks noGrp="1"/>
          </p:cNvSpPr>
          <p:nvPr>
            <p:ph type="sldNum" sz="quarter" idx="10"/>
          </p:nvPr>
        </p:nvSpPr>
        <p:spPr/>
        <p:txBody>
          <a:bodyPr/>
          <a:lstStyle/>
          <a:p>
            <a:fld id="{71FB7D60-042C-4785-9D83-DA6D59ED3279}" type="slidenum">
              <a:rPr lang="en-US" smtClean="0"/>
              <a:t>44</a:t>
            </a:fld>
            <a:endParaRPr lang="en-US"/>
          </a:p>
        </p:txBody>
      </p:sp>
    </p:spTree>
    <p:extLst>
      <p:ext uri="{BB962C8B-B14F-4D97-AF65-F5344CB8AC3E}">
        <p14:creationId xmlns:p14="http://schemas.microsoft.com/office/powerpoint/2010/main" val="35430414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buNone/>
            </a:pPr>
            <a:r>
              <a:rPr lang="en-US" sz="1400" b="1" i="0" u="none" kern="1200" dirty="0">
                <a:solidFill>
                  <a:schemeClr val="tx1"/>
                </a:solidFill>
                <a:effectLst/>
                <a:latin typeface="+mn-lt"/>
                <a:ea typeface="+mn-ea"/>
                <a:cs typeface="+mn-cs"/>
              </a:rPr>
              <a:t>1. Histology</a:t>
            </a:r>
          </a:p>
          <a:p>
            <a:pPr marL="0" indent="0" fontAlgn="base">
              <a:buNone/>
            </a:pPr>
            <a:r>
              <a:rPr lang="en-US" sz="1400" b="0" i="0" kern="1200" dirty="0">
                <a:solidFill>
                  <a:schemeClr val="tx1"/>
                </a:solidFill>
                <a:effectLst/>
                <a:latin typeface="+mn-lt"/>
                <a:ea typeface="+mn-ea"/>
                <a:cs typeface="+mn-cs"/>
              </a:rPr>
              <a:t>A freshly frozen tissue section is prepared and attached onto our chip. The RNA molecules in each cell contain information about what genes are expressed. The tissue section is imaged in order to retrieve histological information. This allows to see where a cell or a group of cells is located in context of the tissue.</a:t>
            </a:r>
          </a:p>
          <a:p>
            <a:pPr marL="0" indent="0">
              <a:buNone/>
            </a:pPr>
            <a:endParaRPr lang="en-US" dirty="0"/>
          </a:p>
          <a:p>
            <a:pPr marL="0" indent="0" fontAlgn="base">
              <a:buNone/>
            </a:pPr>
            <a:r>
              <a:rPr lang="en-US" sz="1400" b="1" i="0" kern="1200" dirty="0">
                <a:solidFill>
                  <a:schemeClr val="tx1"/>
                </a:solidFill>
                <a:effectLst/>
                <a:latin typeface="+mn-lt"/>
                <a:ea typeface="+mn-ea"/>
                <a:cs typeface="+mn-cs"/>
              </a:rPr>
              <a:t>2. The Array</a:t>
            </a:r>
          </a:p>
          <a:p>
            <a:pPr marL="0" indent="0" fontAlgn="base">
              <a:buNone/>
            </a:pPr>
            <a:r>
              <a:rPr lang="en-US" sz="1400" b="0" i="0" kern="1200" dirty="0">
                <a:solidFill>
                  <a:schemeClr val="tx1"/>
                </a:solidFill>
                <a:effectLst/>
                <a:latin typeface="+mn-lt"/>
                <a:ea typeface="+mn-ea"/>
                <a:cs typeface="+mn-cs"/>
              </a:rPr>
              <a:t>Our chips contain an array of distinguishable capture probes. The Poly-T tails of these capture probes can bind the Poly-A tails of RNA molecules. The arrays are ordered like a chess board where probes with the same ID-Barcode are located in the same square. This allows the determination of where each capture probe, and its bound RNA, originated.</a:t>
            </a:r>
          </a:p>
          <a:p>
            <a:pPr marL="0" indent="0">
              <a:buNone/>
            </a:pPr>
            <a:endParaRPr lang="en-US" dirty="0"/>
          </a:p>
          <a:p>
            <a:pPr marL="0" indent="0" fontAlgn="base">
              <a:buNone/>
            </a:pPr>
            <a:r>
              <a:rPr lang="en-US" sz="1400" b="1" i="0" kern="1200" dirty="0">
                <a:solidFill>
                  <a:schemeClr val="tx1"/>
                </a:solidFill>
                <a:effectLst/>
                <a:latin typeface="+mn-lt"/>
                <a:ea typeface="+mn-ea"/>
                <a:cs typeface="+mn-cs"/>
              </a:rPr>
              <a:t>3. Tissue Fixation</a:t>
            </a:r>
          </a:p>
          <a:p>
            <a:pPr marL="0" indent="0" fontAlgn="base">
              <a:buNone/>
            </a:pPr>
            <a:r>
              <a:rPr lang="en-US" sz="1400" b="0" i="0" kern="1200" dirty="0">
                <a:solidFill>
                  <a:schemeClr val="tx1"/>
                </a:solidFill>
                <a:effectLst/>
                <a:latin typeface="+mn-lt"/>
                <a:ea typeface="+mn-ea"/>
                <a:cs typeface="+mn-cs"/>
              </a:rPr>
              <a:t>The tissue section is fixed. The chip contains a visually detectable frame that is imaged together with the tissue section. This makes it possible to overlay the cell tissue image and the gene expression data in a later step.</a:t>
            </a:r>
          </a:p>
          <a:p>
            <a:pPr marL="0" indent="0" fontAlgn="base">
              <a:buNone/>
            </a:pPr>
            <a:endParaRPr lang="en-US" sz="1400" b="0" i="0" kern="1200" dirty="0">
              <a:solidFill>
                <a:schemeClr val="tx1"/>
              </a:solidFill>
              <a:effectLst/>
              <a:latin typeface="+mn-lt"/>
              <a:ea typeface="+mn-ea"/>
              <a:cs typeface="+mn-cs"/>
            </a:endParaRPr>
          </a:p>
          <a:p>
            <a:pPr marL="0" indent="0" fontAlgn="base">
              <a:buNone/>
            </a:pPr>
            <a:r>
              <a:rPr lang="en-US" sz="1400" b="1" i="0" kern="1200" dirty="0">
                <a:solidFill>
                  <a:schemeClr val="tx1"/>
                </a:solidFill>
                <a:effectLst/>
                <a:latin typeface="+mn-lt"/>
                <a:ea typeface="+mn-ea"/>
                <a:cs typeface="+mn-cs"/>
              </a:rPr>
              <a:t>4. </a:t>
            </a:r>
            <a:r>
              <a:rPr lang="en-US" sz="1400" b="1" i="0" kern="1200" dirty="0" err="1">
                <a:solidFill>
                  <a:schemeClr val="tx1"/>
                </a:solidFill>
                <a:effectLst/>
                <a:latin typeface="+mn-lt"/>
                <a:ea typeface="+mn-ea"/>
                <a:cs typeface="+mn-cs"/>
              </a:rPr>
              <a:t>Permeabilisation</a:t>
            </a:r>
            <a:endParaRPr lang="en-US" sz="1400" b="1" i="0" kern="1200" dirty="0">
              <a:solidFill>
                <a:schemeClr val="tx1"/>
              </a:solidFill>
              <a:effectLst/>
              <a:latin typeface="+mn-lt"/>
              <a:ea typeface="+mn-ea"/>
              <a:cs typeface="+mn-cs"/>
            </a:endParaRPr>
          </a:p>
          <a:p>
            <a:pPr marL="0" indent="0" fontAlgn="base">
              <a:buNone/>
            </a:pPr>
            <a:r>
              <a:rPr lang="en-US" sz="1400" b="0" i="0" kern="1200" dirty="0">
                <a:solidFill>
                  <a:schemeClr val="tx1"/>
                </a:solidFill>
                <a:effectLst/>
                <a:latin typeface="+mn-lt"/>
                <a:ea typeface="+mn-ea"/>
                <a:cs typeface="+mn-cs"/>
              </a:rPr>
              <a:t>The tissue is </a:t>
            </a:r>
            <a:r>
              <a:rPr lang="en-US" sz="1400" b="0" i="0" kern="1200" dirty="0" err="1">
                <a:solidFill>
                  <a:schemeClr val="tx1"/>
                </a:solidFill>
                <a:effectLst/>
                <a:latin typeface="+mn-lt"/>
                <a:ea typeface="+mn-ea"/>
                <a:cs typeface="+mn-cs"/>
              </a:rPr>
              <a:t>permeabilised</a:t>
            </a:r>
            <a:r>
              <a:rPr lang="en-US" sz="1400" b="0" i="0" kern="1200" dirty="0">
                <a:solidFill>
                  <a:schemeClr val="tx1"/>
                </a:solidFill>
                <a:effectLst/>
                <a:latin typeface="+mn-lt"/>
                <a:ea typeface="+mn-ea"/>
                <a:cs typeface="+mn-cs"/>
              </a:rPr>
              <a:t> with our </a:t>
            </a:r>
            <a:r>
              <a:rPr lang="en-US" sz="1400" b="0" i="0" kern="1200" dirty="0" err="1">
                <a:solidFill>
                  <a:schemeClr val="tx1"/>
                </a:solidFill>
                <a:effectLst/>
                <a:latin typeface="+mn-lt"/>
                <a:ea typeface="+mn-ea"/>
                <a:cs typeface="+mn-cs"/>
              </a:rPr>
              <a:t>Permeabilising</a:t>
            </a:r>
            <a:r>
              <a:rPr lang="en-US" sz="1400" b="0" i="0" kern="1200" dirty="0">
                <a:solidFill>
                  <a:schemeClr val="tx1"/>
                </a:solidFill>
                <a:effectLst/>
                <a:latin typeface="+mn-lt"/>
                <a:ea typeface="+mn-ea"/>
                <a:cs typeface="+mn-cs"/>
              </a:rPr>
              <a:t> Reagent which means that small holes in the cell membrane are created. RNA molecules can exit the cells through these and bind to the adjacent capture probes on the chip. Thus the gene expression information is captured on the chip. The following steps are needed to translate the information stored in the captured RNA molecules as data.</a:t>
            </a:r>
          </a:p>
          <a:p>
            <a:pPr marL="0" indent="0" fontAlgn="base">
              <a:buNone/>
            </a:pPr>
            <a:endParaRPr lang="en-US" sz="1400" b="0" i="0" kern="1200" dirty="0">
              <a:solidFill>
                <a:schemeClr val="tx1"/>
              </a:solidFill>
              <a:effectLst/>
              <a:latin typeface="+mn-lt"/>
              <a:ea typeface="+mn-ea"/>
              <a:cs typeface="+mn-cs"/>
            </a:endParaRPr>
          </a:p>
          <a:p>
            <a:pPr marL="0" indent="0" fontAlgn="base">
              <a:buNone/>
            </a:pPr>
            <a:r>
              <a:rPr lang="en-US" sz="1400" b="1" i="0" kern="1200" dirty="0">
                <a:solidFill>
                  <a:schemeClr val="tx1"/>
                </a:solidFill>
                <a:effectLst/>
                <a:latin typeface="+mn-lt"/>
                <a:ea typeface="+mn-ea"/>
                <a:cs typeface="+mn-cs"/>
              </a:rPr>
              <a:t>5. cDNA Synthesis</a:t>
            </a:r>
          </a:p>
          <a:p>
            <a:pPr marL="0" indent="0" fontAlgn="base">
              <a:buNone/>
            </a:pPr>
            <a:r>
              <a:rPr lang="en-US" sz="1400" b="0" i="0" kern="1200" dirty="0">
                <a:solidFill>
                  <a:schemeClr val="tx1"/>
                </a:solidFill>
                <a:effectLst/>
                <a:latin typeface="+mn-lt"/>
                <a:ea typeface="+mn-ea"/>
                <a:cs typeface="+mn-cs"/>
              </a:rPr>
              <a:t>cDNA synthesis is performed to create stable double stranded DNA molecules. This is necessary because cDNA-RNA-hybrids are degraded quickly. Furthermore it is a necessary step before preparation of sequence-able libraries.</a:t>
            </a:r>
          </a:p>
          <a:p>
            <a:pPr marL="0" indent="0" fontAlgn="base">
              <a:buNone/>
            </a:pPr>
            <a:endParaRPr lang="en-US" sz="1400" b="0" i="0" kern="1200" dirty="0">
              <a:solidFill>
                <a:schemeClr val="tx1"/>
              </a:solidFill>
              <a:effectLst/>
              <a:latin typeface="+mn-lt"/>
              <a:ea typeface="+mn-ea"/>
              <a:cs typeface="+mn-cs"/>
            </a:endParaRPr>
          </a:p>
          <a:p>
            <a:pPr marL="0" indent="0" fontAlgn="base">
              <a:buNone/>
            </a:pPr>
            <a:r>
              <a:rPr lang="en-US" sz="1400" b="1" i="0" kern="1200" dirty="0">
                <a:solidFill>
                  <a:schemeClr val="tx1"/>
                </a:solidFill>
                <a:effectLst/>
                <a:latin typeface="+mn-lt"/>
                <a:ea typeface="+mn-ea"/>
                <a:cs typeface="+mn-cs"/>
              </a:rPr>
              <a:t>6. Library Preparation</a:t>
            </a:r>
          </a:p>
          <a:p>
            <a:pPr marL="0" indent="0" fontAlgn="base">
              <a:buNone/>
            </a:pPr>
            <a:r>
              <a:rPr lang="en-US" sz="1400" b="0" i="0" kern="1200" dirty="0">
                <a:solidFill>
                  <a:schemeClr val="tx1"/>
                </a:solidFill>
                <a:effectLst/>
                <a:latin typeface="+mn-lt"/>
                <a:ea typeface="+mn-ea"/>
                <a:cs typeface="+mn-cs"/>
              </a:rPr>
              <a:t>The cDNA-RNA-hybrids are cleaved off the chip. Afterwards library preparation is performed with these. This means the molecules are modified in a way to  make it possible to read out the information they code for by using a sequencing instrument.</a:t>
            </a:r>
          </a:p>
          <a:p>
            <a:pPr marL="0" indent="0" fontAlgn="base">
              <a:buNone/>
            </a:pPr>
            <a:endParaRPr lang="en-US" sz="1400" b="0" i="0" kern="1200" dirty="0">
              <a:solidFill>
                <a:schemeClr val="tx1"/>
              </a:solidFill>
              <a:effectLst/>
              <a:latin typeface="+mn-lt"/>
              <a:ea typeface="+mn-ea"/>
              <a:cs typeface="+mn-cs"/>
            </a:endParaRPr>
          </a:p>
          <a:p>
            <a:pPr marL="0" indent="0" fontAlgn="base">
              <a:buNone/>
            </a:pPr>
            <a:r>
              <a:rPr lang="en-US" sz="1400" b="1" i="0" kern="1200" dirty="0">
                <a:solidFill>
                  <a:schemeClr val="tx1"/>
                </a:solidFill>
                <a:effectLst/>
                <a:latin typeface="+mn-lt"/>
                <a:ea typeface="+mn-ea"/>
                <a:cs typeface="+mn-cs"/>
              </a:rPr>
              <a:t>7. Massively Parallel Sequencing</a:t>
            </a:r>
          </a:p>
          <a:p>
            <a:pPr marL="0" indent="0" fontAlgn="base">
              <a:buNone/>
            </a:pPr>
            <a:r>
              <a:rPr lang="en-US" sz="1400" b="0" i="0" kern="1200" dirty="0">
                <a:solidFill>
                  <a:schemeClr val="tx1"/>
                </a:solidFill>
                <a:effectLst/>
                <a:latin typeface="+mn-lt"/>
                <a:ea typeface="+mn-ea"/>
                <a:cs typeface="+mn-cs"/>
              </a:rPr>
              <a:t>The created libraries are sequenced. Thereby information on what gene the captured RNA was coding for and where in the tissue the RNA came from is extracted. This data is stored and analyzed in the cloud.</a:t>
            </a:r>
          </a:p>
          <a:p>
            <a:pPr marL="0" indent="0" fontAlgn="base">
              <a:buNone/>
            </a:pPr>
            <a:endParaRPr lang="en-US" sz="1400" b="0" i="0" kern="1200" dirty="0">
              <a:solidFill>
                <a:schemeClr val="tx1"/>
              </a:solidFill>
              <a:effectLst/>
              <a:latin typeface="+mn-lt"/>
              <a:ea typeface="+mn-ea"/>
              <a:cs typeface="+mn-cs"/>
            </a:endParaRPr>
          </a:p>
          <a:p>
            <a:pPr marL="0" indent="0" fontAlgn="base">
              <a:buNone/>
            </a:pPr>
            <a:r>
              <a:rPr lang="en-US" sz="1400" b="1" i="0" kern="1200" dirty="0">
                <a:solidFill>
                  <a:schemeClr val="tx1"/>
                </a:solidFill>
                <a:effectLst/>
                <a:latin typeface="+mn-lt"/>
                <a:ea typeface="+mn-ea"/>
                <a:cs typeface="+mn-cs"/>
              </a:rPr>
              <a:t>8. Data </a:t>
            </a:r>
            <a:r>
              <a:rPr lang="en-US" sz="1400" b="1" i="0" kern="1200" dirty="0" err="1">
                <a:solidFill>
                  <a:schemeClr val="tx1"/>
                </a:solidFill>
                <a:effectLst/>
                <a:latin typeface="+mn-lt"/>
                <a:ea typeface="+mn-ea"/>
                <a:cs typeface="+mn-cs"/>
              </a:rPr>
              <a:t>Visualisation</a:t>
            </a:r>
            <a:endParaRPr lang="en-US" sz="1400" b="1" i="0" kern="1200" dirty="0">
              <a:solidFill>
                <a:schemeClr val="tx1"/>
              </a:solidFill>
              <a:effectLst/>
              <a:latin typeface="+mn-lt"/>
              <a:ea typeface="+mn-ea"/>
              <a:cs typeface="+mn-cs"/>
            </a:endParaRPr>
          </a:p>
          <a:p>
            <a:pPr marL="0" indent="0" fontAlgn="base">
              <a:buNone/>
            </a:pPr>
            <a:r>
              <a:rPr lang="en-US" sz="1400" b="0" i="0" kern="1200" dirty="0">
                <a:solidFill>
                  <a:schemeClr val="tx1"/>
                </a:solidFill>
                <a:effectLst/>
                <a:latin typeface="+mn-lt"/>
                <a:ea typeface="+mn-ea"/>
                <a:cs typeface="+mn-cs"/>
              </a:rPr>
              <a:t>In the last step all the pieces of information collected earlier are pooled and can be accessed online. This means in practice that you can look at an image of your tissue section and select different areas in the tissue. You can then determine what genes are expressed in these areas and in what quantity. Thereby you can perform extensive novel analyses in only one single experiment.</a:t>
            </a:r>
          </a:p>
          <a:p>
            <a:pPr marL="0" indent="0" fontAlgn="base">
              <a:buNone/>
            </a:pPr>
            <a:endParaRPr lang="en-US" sz="1400" b="0" i="0" kern="1200" dirty="0">
              <a:solidFill>
                <a:schemeClr val="tx1"/>
              </a:solidFill>
              <a:effectLst/>
              <a:latin typeface="+mn-lt"/>
              <a:ea typeface="+mn-ea"/>
              <a:cs typeface="+mn-cs"/>
            </a:endParaRPr>
          </a:p>
          <a:p>
            <a:pPr marL="0" indent="0" fontAlgn="base">
              <a:buNone/>
            </a:pPr>
            <a:endParaRPr lang="en-US" sz="1400" b="0" i="0" kern="1200" dirty="0">
              <a:solidFill>
                <a:schemeClr val="tx1"/>
              </a:solidFill>
              <a:effectLst/>
              <a:latin typeface="+mn-lt"/>
              <a:ea typeface="+mn-ea"/>
              <a:cs typeface="+mn-cs"/>
            </a:endParaRPr>
          </a:p>
          <a:p>
            <a:pPr marL="0" indent="0" fontAlgn="base">
              <a:buNone/>
            </a:pPr>
            <a:endParaRPr lang="en-US" sz="1400" b="0" i="0" kern="1200" dirty="0">
              <a:solidFill>
                <a:schemeClr val="tx1"/>
              </a:solidFill>
              <a:effectLst/>
              <a:latin typeface="+mn-lt"/>
              <a:ea typeface="+mn-ea"/>
              <a:cs typeface="+mn-cs"/>
            </a:endParaRPr>
          </a:p>
          <a:p>
            <a:pPr marL="0" indent="0" fontAlgn="base">
              <a:buNone/>
            </a:pPr>
            <a:endParaRPr lang="en-US" sz="1400" b="0" i="0" kern="1200" dirty="0">
              <a:solidFill>
                <a:schemeClr val="tx1"/>
              </a:solidFill>
              <a:effectLst/>
              <a:latin typeface="+mn-lt"/>
              <a:ea typeface="+mn-ea"/>
              <a:cs typeface="+mn-cs"/>
            </a:endParaRPr>
          </a:p>
          <a:p>
            <a:pPr marL="0" indent="0" fontAlgn="base">
              <a:buNone/>
            </a:pPr>
            <a:endParaRPr lang="en-US" sz="1400" b="0" i="0" kern="1200" dirty="0">
              <a:solidFill>
                <a:schemeClr val="tx1"/>
              </a:solidFill>
              <a:effectLst/>
              <a:latin typeface="+mn-lt"/>
              <a:ea typeface="+mn-ea"/>
              <a:cs typeface="+mn-cs"/>
            </a:endParaRPr>
          </a:p>
          <a:p>
            <a:pPr marL="0" indent="0">
              <a:buNone/>
            </a:pPr>
            <a:br>
              <a:rPr lang="en-US" dirty="0"/>
            </a:br>
            <a:endParaRPr lang="en-US" dirty="0"/>
          </a:p>
        </p:txBody>
      </p:sp>
      <p:sp>
        <p:nvSpPr>
          <p:cNvPr id="4" name="Slide Number Placeholder 3"/>
          <p:cNvSpPr>
            <a:spLocks noGrp="1"/>
          </p:cNvSpPr>
          <p:nvPr>
            <p:ph type="sldNum" sz="quarter" idx="10"/>
          </p:nvPr>
        </p:nvSpPr>
        <p:spPr/>
        <p:txBody>
          <a:bodyPr/>
          <a:lstStyle/>
          <a:p>
            <a:fld id="{71FB7D60-042C-4785-9D83-DA6D59ED3279}" type="slidenum">
              <a:rPr lang="en-US" smtClean="0"/>
              <a:t>46</a:t>
            </a:fld>
            <a:endParaRPr lang="en-US"/>
          </a:p>
        </p:txBody>
      </p:sp>
    </p:spTree>
    <p:extLst>
      <p:ext uri="{BB962C8B-B14F-4D97-AF65-F5344CB8AC3E}">
        <p14:creationId xmlns:p14="http://schemas.microsoft.com/office/powerpoint/2010/main" val="13275594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you can see what Spatial Transcriptomics Data can look like. </a:t>
            </a:r>
          </a:p>
          <a:p>
            <a:r>
              <a:rPr lang="en-US"/>
              <a:t>To the Left you have an image of an H&amp;E-stained tissue section from Mouse Brain. You can clearly see different regions within the section.</a:t>
            </a:r>
          </a:p>
          <a:p>
            <a:r>
              <a:rPr lang="en-US"/>
              <a:t>To the right you see again the tissue section, but now it is overlayed by gene expression data created by spatial transcriptomics. The red areas represent</a:t>
            </a:r>
            <a:r>
              <a:rPr lang="en-US" baseline="0"/>
              <a:t> gene expression so what you </a:t>
            </a:r>
            <a:r>
              <a:rPr lang="en-US"/>
              <a:t>see is </a:t>
            </a:r>
            <a:r>
              <a:rPr lang="en-US" baseline="0"/>
              <a:t>RNASEQ data and a tissue image which are related to each other. </a:t>
            </a:r>
            <a:r>
              <a:rPr lang="en-US"/>
              <a:t>In this particular case you see the expression of a single gene. </a:t>
            </a:r>
          </a:p>
          <a:p>
            <a:pPr marL="0" indent="0">
              <a:buNone/>
            </a:pPr>
            <a:r>
              <a:rPr lang="en-US"/>
              <a:t>(For visualization purposes the data was interpolated between the individual spots.)</a:t>
            </a:r>
            <a:endParaRPr lang="en-US" baseline="0"/>
          </a:p>
          <a:p>
            <a:pPr marL="0" marR="0" lvl="0" indent="0" algn="l" defTabSz="457200" rtl="0" eaLnBrk="1" fontAlgn="auto" latinLnBrk="0" hangingPunct="1">
              <a:lnSpc>
                <a:spcPct val="100000"/>
              </a:lnSpc>
              <a:spcBef>
                <a:spcPct val="0"/>
              </a:spcBef>
              <a:spcAft>
                <a:spcPct val="0"/>
              </a:spcAft>
              <a:buClrTx/>
              <a:buSzTx/>
              <a:buFontTx/>
              <a:buNone/>
              <a:defRPr/>
            </a:pPr>
            <a:endParaRPr lang="en-US" baseline="0"/>
          </a:p>
          <a:p>
            <a:pPr marL="0" marR="0" lvl="0" indent="0" algn="l" defTabSz="457200" rtl="0" eaLnBrk="1" fontAlgn="auto" latinLnBrk="0" hangingPunct="1">
              <a:lnSpc>
                <a:spcPct val="100000"/>
              </a:lnSpc>
              <a:spcBef>
                <a:spcPct val="0"/>
              </a:spcBef>
              <a:spcAft>
                <a:spcPct val="0"/>
              </a:spcAft>
              <a:buClrTx/>
              <a:buSzTx/>
              <a:buFontTx/>
              <a:buNone/>
              <a:defRPr/>
            </a:pPr>
            <a:endParaRPr lang="en-US" baseline="0"/>
          </a:p>
          <a:p>
            <a:endParaRPr lang="en-US" baseline="0"/>
          </a:p>
          <a:p>
            <a:endParaRPr lang="en-US" baseline="0"/>
          </a:p>
        </p:txBody>
      </p:sp>
      <p:sp>
        <p:nvSpPr>
          <p:cNvPr id="4" name="Slide Number Placeholder 3"/>
          <p:cNvSpPr>
            <a:spLocks noGrp="1"/>
          </p:cNvSpPr>
          <p:nvPr>
            <p:ph type="sldNum" sz="quarter" idx="10"/>
          </p:nvPr>
        </p:nvSpPr>
        <p:spPr/>
        <p:txBody>
          <a:bodyPr/>
          <a:lstStyle/>
          <a:p>
            <a:fld id="{DB258CD2-D416-8B46-87C3-AEC30AE2F1A2}" type="slidenum">
              <a:rPr lang="en-US" smtClean="0"/>
              <a:t>47</a:t>
            </a:fld>
            <a:endParaRPr lang="en-US"/>
          </a:p>
        </p:txBody>
      </p:sp>
    </p:spTree>
    <p:extLst>
      <p:ext uri="{BB962C8B-B14F-4D97-AF65-F5344CB8AC3E}">
        <p14:creationId xmlns:p14="http://schemas.microsoft.com/office/powerpoint/2010/main" val="37522791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0500" y="457200"/>
            <a:ext cx="6477000" cy="36433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FB7D60-042C-4785-9D83-DA6D59ED3279}" type="slidenum">
              <a:rPr lang="en-US" smtClean="0"/>
              <a:pPr/>
              <a:t>48</a:t>
            </a:fld>
            <a:endParaRPr lang="en-US" dirty="0"/>
          </a:p>
        </p:txBody>
      </p:sp>
    </p:spTree>
    <p:extLst>
      <p:ext uri="{BB962C8B-B14F-4D97-AF65-F5344CB8AC3E}">
        <p14:creationId xmlns:p14="http://schemas.microsoft.com/office/powerpoint/2010/main" val="338217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microfluidics platform has allowed</a:t>
            </a:r>
            <a:r>
              <a:rPr lang="en-US" baseline="0" dirty="0"/>
              <a:t> us to develop products that give us insight into different and complex biological systems.</a:t>
            </a:r>
          </a:p>
          <a:p>
            <a:r>
              <a:rPr lang="en-US" baseline="0" dirty="0"/>
              <a:t>So our full Platform, called the Chromium System, consists of multiple parts.</a:t>
            </a:r>
          </a:p>
          <a:p>
            <a:r>
              <a:rPr lang="en-US" baseline="0" dirty="0"/>
              <a:t>Central to the Chromium Platform is the Chromium Controller, which is a single, small instrument that runs all of our applications.</a:t>
            </a:r>
          </a:p>
          <a:p>
            <a:r>
              <a:rPr lang="en-US" baseline="0" dirty="0"/>
              <a:t>In addition to the instrument, we provide novel reagents, disposable microfluidic chips, and free, open-source pipelines for both data processing and data visualization.</a:t>
            </a:r>
          </a:p>
          <a:p>
            <a:r>
              <a:rPr lang="en-US" baseline="0" dirty="0"/>
              <a:t>We supply everything but the sequencer, and this is intention. We are leveraging the throughput and accuracy of the Illumina sequencers, which everyone has access to.</a:t>
            </a:r>
          </a:p>
          <a:p>
            <a:r>
              <a:rPr lang="en-US" baseline="0" dirty="0"/>
              <a:t>Our platform generates two major data types: Linked-Reads and single cell gene expression, and today I’ll give you an overview of key applications. </a:t>
            </a:r>
          </a:p>
        </p:txBody>
      </p:sp>
      <p:sp>
        <p:nvSpPr>
          <p:cNvPr id="4" name="Slide Number Placeholder 3"/>
          <p:cNvSpPr>
            <a:spLocks noGrp="1"/>
          </p:cNvSpPr>
          <p:nvPr>
            <p:ph type="sldNum" sz="quarter" idx="10"/>
          </p:nvPr>
        </p:nvSpPr>
        <p:spPr/>
        <p:txBody>
          <a:bodyPr/>
          <a:lstStyle/>
          <a:p>
            <a:fld id="{71FB7D60-042C-4785-9D83-DA6D59ED3279}" type="slidenum">
              <a:rPr lang="en-US" smtClean="0"/>
              <a:pPr/>
              <a:t>7</a:t>
            </a:fld>
            <a:endParaRPr lang="en-US" dirty="0"/>
          </a:p>
        </p:txBody>
      </p:sp>
    </p:spTree>
    <p:extLst>
      <p:ext uri="{BB962C8B-B14F-4D97-AF65-F5344CB8AC3E}">
        <p14:creationId xmlns:p14="http://schemas.microsoft.com/office/powerpoint/2010/main" val="1188953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119063" marR="0" indent="-119063" algn="l" defTabSz="1218987" rtl="0" eaLnBrk="1" fontAlgn="auto" latinLnBrk="0" hangingPunct="1">
              <a:lnSpc>
                <a:spcPct val="95000"/>
              </a:lnSpc>
              <a:spcBef>
                <a:spcPts val="600"/>
              </a:spcBef>
              <a:spcAft>
                <a:spcPct val="0"/>
              </a:spcAft>
              <a:buClrTx/>
              <a:buSzTx/>
              <a:buFont typeface="Arial" pitchFamily="34" charset="0"/>
              <a:buChar char="•"/>
              <a:defRPr/>
            </a:pPr>
            <a:endParaRPr lang="en-US"/>
          </a:p>
        </p:txBody>
      </p:sp>
      <p:sp>
        <p:nvSpPr>
          <p:cNvPr id="4" name="Slide Number Placeholder 3"/>
          <p:cNvSpPr>
            <a:spLocks noGrp="1"/>
          </p:cNvSpPr>
          <p:nvPr>
            <p:ph type="sldNum" sz="quarter" idx="10"/>
            <p:custDataLst>
              <p:tags r:id="rId3"/>
            </p:custDataLst>
          </p:nvPr>
        </p:nvSpPr>
        <p:spPr/>
        <p:txBody>
          <a:bodyPr/>
          <a:lstStyle/>
          <a:p>
            <a:fld id="{71FB7D60-042C-4785-9D83-DA6D59ED3279}" type="slidenum">
              <a:rPr lang="en-US" smtClean="0"/>
              <a:t>8</a:t>
            </a:fld>
            <a:endParaRPr lang="en-US"/>
          </a:p>
        </p:txBody>
      </p:sp>
    </p:spTree>
    <p:extLst>
      <p:ext uri="{BB962C8B-B14F-4D97-AF65-F5344CB8AC3E}">
        <p14:creationId xmlns:p14="http://schemas.microsoft.com/office/powerpoint/2010/main" val="2850450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156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endParaRPr lang="en-US" baseline="0" dirty="0"/>
          </a:p>
        </p:txBody>
      </p:sp>
      <p:sp>
        <p:nvSpPr>
          <p:cNvPr id="4" name="Slide Number Placeholder 3"/>
          <p:cNvSpPr>
            <a:spLocks noGrp="1"/>
          </p:cNvSpPr>
          <p:nvPr>
            <p:ph type="sldNum" sz="quarter" idx="10"/>
          </p:nvPr>
        </p:nvSpPr>
        <p:spPr/>
        <p:txBody>
          <a:bodyPr/>
          <a:lstStyle/>
          <a:p>
            <a:fld id="{71FB7D60-042C-4785-9D83-DA6D59ED3279}" type="slidenum">
              <a:rPr lang="en-US" smtClean="0">
                <a:solidFill>
                  <a:prstClr val="black"/>
                </a:solidFill>
              </a:rPr>
              <a:pPr/>
              <a:t>10</a:t>
            </a:fld>
            <a:endParaRPr lang="en-US" dirty="0">
              <a:solidFill>
                <a:prstClr val="black"/>
              </a:solidFill>
            </a:endParaRP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135210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endParaRPr lang="en-US" baseline="0" dirty="0"/>
          </a:p>
        </p:txBody>
      </p:sp>
      <p:sp>
        <p:nvSpPr>
          <p:cNvPr id="4" name="Slide Number Placeholder 3"/>
          <p:cNvSpPr>
            <a:spLocks noGrp="1"/>
          </p:cNvSpPr>
          <p:nvPr>
            <p:ph type="sldNum" sz="quarter" idx="10"/>
          </p:nvPr>
        </p:nvSpPr>
        <p:spPr/>
        <p:txBody>
          <a:bodyPr/>
          <a:lstStyle/>
          <a:p>
            <a:fld id="{71FB7D60-042C-4785-9D83-DA6D59ED3279}" type="slidenum">
              <a:rPr lang="en-US" smtClean="0">
                <a:solidFill>
                  <a:prstClr val="black"/>
                </a:solidFill>
              </a:rPr>
              <a:pPr/>
              <a:t>11</a:t>
            </a:fld>
            <a:endParaRPr lang="en-US" dirty="0">
              <a:solidFill>
                <a:prstClr val="black"/>
              </a:solidFill>
            </a:endParaRPr>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81074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225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Master" Target="../slideMasters/slideMaster1.xml"/><Relationship Id="rId4"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6" name="Picture 35" descr="Hero_Bar_4Stacked.png">
            <a:extLst>
              <a:ext uri="{FF2B5EF4-FFF2-40B4-BE49-F238E27FC236}">
                <a16:creationId xmlns:a16="http://schemas.microsoft.com/office/drawing/2014/main" id="{573FA074-9C12-489C-BD36-08601F806C8F}"/>
              </a:ext>
            </a:extLst>
          </p:cNvPr>
          <p:cNvPicPr>
            <a:picLocks noChangeAspect="1"/>
          </p:cNvPicPr>
          <p:nvPr userDrawn="1"/>
        </p:nvPicPr>
        <p:blipFill>
          <a:blip r:embed="rId2">
            <a:extLst>
              <a:ext uri="{28A0092B-C50C-407E-A947-70E740481C1C}">
                <a14:useLocalDpi xmlns:a14="http://schemas.microsoft.com/office/drawing/2010/main" val="0"/>
              </a:ext>
            </a:extLst>
          </a:blip>
          <a:srcRect r="639"/>
          <a:stretch>
            <a:fillRect/>
          </a:stretch>
        </p:blipFill>
        <p:spPr>
          <a:xfrm>
            <a:off x="0" y="6006353"/>
            <a:ext cx="12192000" cy="851647"/>
          </a:xfrm>
          <a:prstGeom prst="rect">
            <a:avLst/>
          </a:prstGeom>
        </p:spPr>
      </p:pic>
      <p:grpSp>
        <p:nvGrpSpPr>
          <p:cNvPr id="11" name="Group 4">
            <a:extLst>
              <a:ext uri="{FF2B5EF4-FFF2-40B4-BE49-F238E27FC236}">
                <a16:creationId xmlns:a16="http://schemas.microsoft.com/office/drawing/2014/main" id="{67A5A9BB-736D-44F8-87A2-B5D5CE666485}"/>
              </a:ext>
            </a:extLst>
          </p:cNvPr>
          <p:cNvGrpSpPr>
            <a:grpSpLocks noChangeAspect="1"/>
          </p:cNvGrpSpPr>
          <p:nvPr userDrawn="1"/>
        </p:nvGrpSpPr>
        <p:grpSpPr>
          <a:xfrm>
            <a:off x="459792" y="478618"/>
            <a:ext cx="1965960" cy="461811"/>
            <a:chOff x="3012" y="1967"/>
            <a:chExt cx="1656" cy="389"/>
          </a:xfrm>
        </p:grpSpPr>
        <p:sp>
          <p:nvSpPr>
            <p:cNvPr id="15" name="Freeform 5">
              <a:extLst>
                <a:ext uri="{FF2B5EF4-FFF2-40B4-BE49-F238E27FC236}">
                  <a16:creationId xmlns:a16="http://schemas.microsoft.com/office/drawing/2014/main" id="{DA72CFF2-CFF7-43C5-949B-E4FB4C7C9EE0}"/>
                </a:ext>
              </a:extLst>
            </p:cNvPr>
            <p:cNvSpPr/>
            <p:nvPr userDrawn="1"/>
          </p:nvSpPr>
          <p:spPr bwMode="auto">
            <a:xfrm>
              <a:off x="3872" y="2149"/>
              <a:ext cx="86" cy="120"/>
            </a:xfrm>
            <a:custGeom>
              <a:avLst/>
              <a:gdLst>
                <a:gd name="T0" fmla="*/ 0 w 32"/>
                <a:gd name="T1" fmla="*/ 30 h 44"/>
                <a:gd name="T2" fmla="*/ 0 w 32"/>
                <a:gd name="T3" fmla="*/ 16 h 44"/>
                <a:gd name="T4" fmla="*/ 16 w 32"/>
                <a:gd name="T5" fmla="*/ 0 h 44"/>
                <a:gd name="T6" fmla="*/ 31 w 32"/>
                <a:gd name="T7" fmla="*/ 13 h 44"/>
                <a:gd name="T8" fmla="*/ 31 w 32"/>
                <a:gd name="T9" fmla="*/ 15 h 44"/>
                <a:gd name="T10" fmla="*/ 26 w 32"/>
                <a:gd name="T11" fmla="*/ 15 h 44"/>
                <a:gd name="T12" fmla="*/ 26 w 32"/>
                <a:gd name="T13" fmla="*/ 14 h 44"/>
                <a:gd name="T14" fmla="*/ 16 w 32"/>
                <a:gd name="T15" fmla="*/ 6 h 44"/>
                <a:gd name="T16" fmla="*/ 6 w 32"/>
                <a:gd name="T17" fmla="*/ 15 h 44"/>
                <a:gd name="T18" fmla="*/ 6 w 32"/>
                <a:gd name="T19" fmla="*/ 29 h 44"/>
                <a:gd name="T20" fmla="*/ 16 w 32"/>
                <a:gd name="T21" fmla="*/ 39 h 44"/>
                <a:gd name="T22" fmla="*/ 26 w 32"/>
                <a:gd name="T23" fmla="*/ 30 h 44"/>
                <a:gd name="T24" fmla="*/ 26 w 32"/>
                <a:gd name="T25" fmla="*/ 27 h 44"/>
                <a:gd name="T26" fmla="*/ 15 w 32"/>
                <a:gd name="T27" fmla="*/ 27 h 44"/>
                <a:gd name="T28" fmla="*/ 15 w 32"/>
                <a:gd name="T29" fmla="*/ 22 h 44"/>
                <a:gd name="T30" fmla="*/ 32 w 32"/>
                <a:gd name="T31" fmla="*/ 22 h 44"/>
                <a:gd name="T32" fmla="*/ 32 w 32"/>
                <a:gd name="T33" fmla="*/ 31 h 44"/>
                <a:gd name="T34" fmla="*/ 16 w 32"/>
                <a:gd name="T35" fmla="*/ 44 h 44"/>
                <a:gd name="T36" fmla="*/ 0 w 32"/>
                <a:gd name="T37"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4">
                  <a:moveTo>
                    <a:pt x="0" y="30"/>
                  </a:moveTo>
                  <a:cubicBezTo>
                    <a:pt x="0" y="16"/>
                    <a:pt x="0" y="16"/>
                    <a:pt x="0" y="16"/>
                  </a:cubicBezTo>
                  <a:cubicBezTo>
                    <a:pt x="0" y="6"/>
                    <a:pt x="7" y="0"/>
                    <a:pt x="16" y="0"/>
                  </a:cubicBezTo>
                  <a:cubicBezTo>
                    <a:pt x="24" y="0"/>
                    <a:pt x="31" y="5"/>
                    <a:pt x="31" y="13"/>
                  </a:cubicBezTo>
                  <a:cubicBezTo>
                    <a:pt x="31" y="15"/>
                    <a:pt x="31" y="15"/>
                    <a:pt x="31" y="15"/>
                  </a:cubicBezTo>
                  <a:cubicBezTo>
                    <a:pt x="26" y="15"/>
                    <a:pt x="26" y="15"/>
                    <a:pt x="26" y="15"/>
                  </a:cubicBezTo>
                  <a:cubicBezTo>
                    <a:pt x="26" y="14"/>
                    <a:pt x="26" y="14"/>
                    <a:pt x="26" y="14"/>
                  </a:cubicBezTo>
                  <a:cubicBezTo>
                    <a:pt x="26" y="8"/>
                    <a:pt x="21" y="6"/>
                    <a:pt x="16" y="6"/>
                  </a:cubicBezTo>
                  <a:cubicBezTo>
                    <a:pt x="11" y="6"/>
                    <a:pt x="6" y="9"/>
                    <a:pt x="6" y="15"/>
                  </a:cubicBezTo>
                  <a:cubicBezTo>
                    <a:pt x="6" y="29"/>
                    <a:pt x="6" y="29"/>
                    <a:pt x="6" y="29"/>
                  </a:cubicBezTo>
                  <a:cubicBezTo>
                    <a:pt x="6" y="35"/>
                    <a:pt x="10" y="39"/>
                    <a:pt x="16" y="39"/>
                  </a:cubicBezTo>
                  <a:cubicBezTo>
                    <a:pt x="22" y="39"/>
                    <a:pt x="26" y="36"/>
                    <a:pt x="26" y="30"/>
                  </a:cubicBezTo>
                  <a:cubicBezTo>
                    <a:pt x="26" y="27"/>
                    <a:pt x="26" y="27"/>
                    <a:pt x="26" y="27"/>
                  </a:cubicBezTo>
                  <a:cubicBezTo>
                    <a:pt x="15" y="27"/>
                    <a:pt x="15" y="27"/>
                    <a:pt x="15" y="27"/>
                  </a:cubicBezTo>
                  <a:cubicBezTo>
                    <a:pt x="15" y="22"/>
                    <a:pt x="15" y="22"/>
                    <a:pt x="15" y="22"/>
                  </a:cubicBezTo>
                  <a:cubicBezTo>
                    <a:pt x="32" y="22"/>
                    <a:pt x="32" y="22"/>
                    <a:pt x="32" y="22"/>
                  </a:cubicBezTo>
                  <a:cubicBezTo>
                    <a:pt x="32" y="31"/>
                    <a:pt x="32" y="31"/>
                    <a:pt x="32" y="31"/>
                  </a:cubicBezTo>
                  <a:cubicBezTo>
                    <a:pt x="32" y="40"/>
                    <a:pt x="25" y="44"/>
                    <a:pt x="16" y="44"/>
                  </a:cubicBezTo>
                  <a:cubicBezTo>
                    <a:pt x="7" y="44"/>
                    <a:pt x="0" y="39"/>
                    <a:pt x="0" y="30"/>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7402461D-DBE8-4DC4-8855-B88B7A49721A}"/>
                </a:ext>
              </a:extLst>
            </p:cNvPr>
            <p:cNvSpPr/>
            <p:nvPr userDrawn="1"/>
          </p:nvSpPr>
          <p:spPr bwMode="auto">
            <a:xfrm>
              <a:off x="3982" y="2152"/>
              <a:ext cx="75" cy="114"/>
            </a:xfrm>
            <a:custGeom>
              <a:avLst/>
              <a:gdLst>
                <a:gd name="T0" fmla="*/ 0 w 75"/>
                <a:gd name="T1" fmla="*/ 0 h 114"/>
                <a:gd name="T2" fmla="*/ 75 w 75"/>
                <a:gd name="T3" fmla="*/ 0 h 114"/>
                <a:gd name="T4" fmla="*/ 75 w 75"/>
                <a:gd name="T5" fmla="*/ 14 h 114"/>
                <a:gd name="T6" fmla="*/ 16 w 75"/>
                <a:gd name="T7" fmla="*/ 14 h 114"/>
                <a:gd name="T8" fmla="*/ 16 w 75"/>
                <a:gd name="T9" fmla="*/ 49 h 114"/>
                <a:gd name="T10" fmla="*/ 67 w 75"/>
                <a:gd name="T11" fmla="*/ 49 h 114"/>
                <a:gd name="T12" fmla="*/ 67 w 75"/>
                <a:gd name="T13" fmla="*/ 63 h 114"/>
                <a:gd name="T14" fmla="*/ 16 w 75"/>
                <a:gd name="T15" fmla="*/ 63 h 114"/>
                <a:gd name="T16" fmla="*/ 16 w 75"/>
                <a:gd name="T17" fmla="*/ 101 h 114"/>
                <a:gd name="T18" fmla="*/ 75 w 75"/>
                <a:gd name="T19" fmla="*/ 101 h 114"/>
                <a:gd name="T20" fmla="*/ 75 w 75"/>
                <a:gd name="T21" fmla="*/ 114 h 114"/>
                <a:gd name="T22" fmla="*/ 0 w 75"/>
                <a:gd name="T23" fmla="*/ 114 h 114"/>
                <a:gd name="T24" fmla="*/ 0 w 75"/>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14">
                  <a:moveTo>
                    <a:pt x="0" y="0"/>
                  </a:moveTo>
                  <a:lnTo>
                    <a:pt x="75" y="0"/>
                  </a:lnTo>
                  <a:lnTo>
                    <a:pt x="75" y="14"/>
                  </a:lnTo>
                  <a:lnTo>
                    <a:pt x="16" y="14"/>
                  </a:lnTo>
                  <a:lnTo>
                    <a:pt x="16" y="49"/>
                  </a:lnTo>
                  <a:lnTo>
                    <a:pt x="67" y="49"/>
                  </a:lnTo>
                  <a:lnTo>
                    <a:pt x="67" y="63"/>
                  </a:lnTo>
                  <a:lnTo>
                    <a:pt x="16" y="63"/>
                  </a:lnTo>
                  <a:lnTo>
                    <a:pt x="16" y="101"/>
                  </a:lnTo>
                  <a:lnTo>
                    <a:pt x="75" y="101"/>
                  </a:lnTo>
                  <a:lnTo>
                    <a:pt x="75" y="114"/>
                  </a:lnTo>
                  <a:lnTo>
                    <a:pt x="0" y="114"/>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D59D1176-3670-4E0D-ACA8-F67C4123E8F9}"/>
                </a:ext>
              </a:extLst>
            </p:cNvPr>
            <p:cNvSpPr/>
            <p:nvPr userDrawn="1"/>
          </p:nvSpPr>
          <p:spPr bwMode="auto">
            <a:xfrm>
              <a:off x="4084" y="2152"/>
              <a:ext cx="86" cy="114"/>
            </a:xfrm>
            <a:custGeom>
              <a:avLst/>
              <a:gdLst>
                <a:gd name="T0" fmla="*/ 0 w 86"/>
                <a:gd name="T1" fmla="*/ 0 h 114"/>
                <a:gd name="T2" fmla="*/ 16 w 86"/>
                <a:gd name="T3" fmla="*/ 0 h 114"/>
                <a:gd name="T4" fmla="*/ 69 w 86"/>
                <a:gd name="T5" fmla="*/ 87 h 114"/>
                <a:gd name="T6" fmla="*/ 69 w 86"/>
                <a:gd name="T7" fmla="*/ 87 h 114"/>
                <a:gd name="T8" fmla="*/ 69 w 86"/>
                <a:gd name="T9" fmla="*/ 0 h 114"/>
                <a:gd name="T10" fmla="*/ 86 w 86"/>
                <a:gd name="T11" fmla="*/ 0 h 114"/>
                <a:gd name="T12" fmla="*/ 86 w 86"/>
                <a:gd name="T13" fmla="*/ 114 h 114"/>
                <a:gd name="T14" fmla="*/ 69 w 86"/>
                <a:gd name="T15" fmla="*/ 114 h 114"/>
                <a:gd name="T16" fmla="*/ 16 w 86"/>
                <a:gd name="T17" fmla="*/ 27 h 114"/>
                <a:gd name="T18" fmla="*/ 13 w 86"/>
                <a:gd name="T19" fmla="*/ 27 h 114"/>
                <a:gd name="T20" fmla="*/ 13 w 86"/>
                <a:gd name="T21" fmla="*/ 114 h 114"/>
                <a:gd name="T22" fmla="*/ 0 w 86"/>
                <a:gd name="T23" fmla="*/ 114 h 114"/>
                <a:gd name="T24" fmla="*/ 0 w 86"/>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14">
                  <a:moveTo>
                    <a:pt x="0" y="0"/>
                  </a:moveTo>
                  <a:lnTo>
                    <a:pt x="16" y="0"/>
                  </a:lnTo>
                  <a:lnTo>
                    <a:pt x="69" y="87"/>
                  </a:lnTo>
                  <a:lnTo>
                    <a:pt x="69" y="87"/>
                  </a:lnTo>
                  <a:lnTo>
                    <a:pt x="69" y="0"/>
                  </a:lnTo>
                  <a:lnTo>
                    <a:pt x="86" y="0"/>
                  </a:lnTo>
                  <a:lnTo>
                    <a:pt x="86" y="114"/>
                  </a:lnTo>
                  <a:lnTo>
                    <a:pt x="69" y="114"/>
                  </a:lnTo>
                  <a:lnTo>
                    <a:pt x="16" y="27"/>
                  </a:lnTo>
                  <a:lnTo>
                    <a:pt x="13" y="27"/>
                  </a:lnTo>
                  <a:lnTo>
                    <a:pt x="13" y="114"/>
                  </a:lnTo>
                  <a:lnTo>
                    <a:pt x="0" y="114"/>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a:extLst>
                <a:ext uri="{FF2B5EF4-FFF2-40B4-BE49-F238E27FC236}">
                  <a16:creationId xmlns:a16="http://schemas.microsoft.com/office/drawing/2014/main" id="{5386A568-80B2-4294-9AB6-B28FA312BD54}"/>
                </a:ext>
              </a:extLst>
            </p:cNvPr>
            <p:cNvSpPr>
              <a:spLocks noEditPoints="1"/>
            </p:cNvSpPr>
            <p:nvPr userDrawn="1"/>
          </p:nvSpPr>
          <p:spPr bwMode="auto">
            <a:xfrm>
              <a:off x="4196" y="2149"/>
              <a:ext cx="86" cy="120"/>
            </a:xfrm>
            <a:custGeom>
              <a:avLst/>
              <a:gdLst>
                <a:gd name="T0" fmla="*/ 0 w 32"/>
                <a:gd name="T1" fmla="*/ 30 h 44"/>
                <a:gd name="T2" fmla="*/ 0 w 32"/>
                <a:gd name="T3" fmla="*/ 16 h 44"/>
                <a:gd name="T4" fmla="*/ 16 w 32"/>
                <a:gd name="T5" fmla="*/ 0 h 44"/>
                <a:gd name="T6" fmla="*/ 32 w 32"/>
                <a:gd name="T7" fmla="*/ 15 h 44"/>
                <a:gd name="T8" fmla="*/ 32 w 32"/>
                <a:gd name="T9" fmla="*/ 29 h 44"/>
                <a:gd name="T10" fmla="*/ 16 w 32"/>
                <a:gd name="T11" fmla="*/ 44 h 44"/>
                <a:gd name="T12" fmla="*/ 0 w 32"/>
                <a:gd name="T13" fmla="*/ 30 h 44"/>
                <a:gd name="T14" fmla="*/ 27 w 32"/>
                <a:gd name="T15" fmla="*/ 29 h 44"/>
                <a:gd name="T16" fmla="*/ 27 w 32"/>
                <a:gd name="T17" fmla="*/ 15 h 44"/>
                <a:gd name="T18" fmla="*/ 16 w 32"/>
                <a:gd name="T19" fmla="*/ 6 h 44"/>
                <a:gd name="T20" fmla="*/ 5 w 32"/>
                <a:gd name="T21" fmla="*/ 16 h 44"/>
                <a:gd name="T22" fmla="*/ 5 w 32"/>
                <a:gd name="T23" fmla="*/ 29 h 44"/>
                <a:gd name="T24" fmla="*/ 16 w 32"/>
                <a:gd name="T25" fmla="*/ 39 h 44"/>
                <a:gd name="T26" fmla="*/ 27 w 32"/>
                <a:gd name="T2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4">
                  <a:moveTo>
                    <a:pt x="0" y="30"/>
                  </a:moveTo>
                  <a:cubicBezTo>
                    <a:pt x="0" y="16"/>
                    <a:pt x="0" y="16"/>
                    <a:pt x="0" y="16"/>
                  </a:cubicBezTo>
                  <a:cubicBezTo>
                    <a:pt x="0" y="6"/>
                    <a:pt x="7" y="0"/>
                    <a:pt x="16" y="0"/>
                  </a:cubicBezTo>
                  <a:cubicBezTo>
                    <a:pt x="25" y="0"/>
                    <a:pt x="32" y="6"/>
                    <a:pt x="32" y="15"/>
                  </a:cubicBezTo>
                  <a:cubicBezTo>
                    <a:pt x="32" y="29"/>
                    <a:pt x="32" y="29"/>
                    <a:pt x="32" y="29"/>
                  </a:cubicBezTo>
                  <a:cubicBezTo>
                    <a:pt x="32" y="38"/>
                    <a:pt x="25" y="44"/>
                    <a:pt x="16" y="44"/>
                  </a:cubicBezTo>
                  <a:cubicBezTo>
                    <a:pt x="7" y="44"/>
                    <a:pt x="0" y="39"/>
                    <a:pt x="0" y="30"/>
                  </a:cubicBezTo>
                  <a:close/>
                  <a:moveTo>
                    <a:pt x="27" y="29"/>
                  </a:moveTo>
                  <a:cubicBezTo>
                    <a:pt x="27" y="15"/>
                    <a:pt x="27" y="15"/>
                    <a:pt x="27" y="15"/>
                  </a:cubicBezTo>
                  <a:cubicBezTo>
                    <a:pt x="27" y="9"/>
                    <a:pt x="22" y="6"/>
                    <a:pt x="16" y="6"/>
                  </a:cubicBezTo>
                  <a:cubicBezTo>
                    <a:pt x="10" y="6"/>
                    <a:pt x="5" y="9"/>
                    <a:pt x="5" y="16"/>
                  </a:cubicBezTo>
                  <a:cubicBezTo>
                    <a:pt x="5" y="29"/>
                    <a:pt x="5" y="29"/>
                    <a:pt x="5" y="29"/>
                  </a:cubicBezTo>
                  <a:cubicBezTo>
                    <a:pt x="5" y="35"/>
                    <a:pt x="10" y="39"/>
                    <a:pt x="16" y="39"/>
                  </a:cubicBezTo>
                  <a:cubicBezTo>
                    <a:pt x="22" y="39"/>
                    <a:pt x="27" y="36"/>
                    <a:pt x="27" y="29"/>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2E7D123B-A6CB-44C9-8723-937E36A057DD}"/>
                </a:ext>
              </a:extLst>
            </p:cNvPr>
            <p:cNvSpPr/>
            <p:nvPr userDrawn="1"/>
          </p:nvSpPr>
          <p:spPr bwMode="auto">
            <a:xfrm>
              <a:off x="4309" y="2152"/>
              <a:ext cx="104" cy="114"/>
            </a:xfrm>
            <a:custGeom>
              <a:avLst/>
              <a:gdLst>
                <a:gd name="T0" fmla="*/ 0 w 104"/>
                <a:gd name="T1" fmla="*/ 0 h 114"/>
                <a:gd name="T2" fmla="*/ 19 w 104"/>
                <a:gd name="T3" fmla="*/ 0 h 114"/>
                <a:gd name="T4" fmla="*/ 53 w 104"/>
                <a:gd name="T5" fmla="*/ 71 h 114"/>
                <a:gd name="T6" fmla="*/ 53 w 104"/>
                <a:gd name="T7" fmla="*/ 71 h 114"/>
                <a:gd name="T8" fmla="*/ 86 w 104"/>
                <a:gd name="T9" fmla="*/ 0 h 114"/>
                <a:gd name="T10" fmla="*/ 104 w 104"/>
                <a:gd name="T11" fmla="*/ 0 h 114"/>
                <a:gd name="T12" fmla="*/ 104 w 104"/>
                <a:gd name="T13" fmla="*/ 114 h 114"/>
                <a:gd name="T14" fmla="*/ 88 w 104"/>
                <a:gd name="T15" fmla="*/ 114 h 114"/>
                <a:gd name="T16" fmla="*/ 88 w 104"/>
                <a:gd name="T17" fmla="*/ 27 h 114"/>
                <a:gd name="T18" fmla="*/ 88 w 104"/>
                <a:gd name="T19" fmla="*/ 27 h 114"/>
                <a:gd name="T20" fmla="*/ 59 w 104"/>
                <a:gd name="T21" fmla="*/ 93 h 114"/>
                <a:gd name="T22" fmla="*/ 45 w 104"/>
                <a:gd name="T23" fmla="*/ 93 h 114"/>
                <a:gd name="T24" fmla="*/ 16 w 104"/>
                <a:gd name="T25" fmla="*/ 27 h 114"/>
                <a:gd name="T26" fmla="*/ 16 w 104"/>
                <a:gd name="T27" fmla="*/ 27 h 114"/>
                <a:gd name="T28" fmla="*/ 16 w 104"/>
                <a:gd name="T29" fmla="*/ 114 h 114"/>
                <a:gd name="T30" fmla="*/ 0 w 104"/>
                <a:gd name="T31" fmla="*/ 114 h 114"/>
                <a:gd name="T32" fmla="*/ 0 w 104"/>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14">
                  <a:moveTo>
                    <a:pt x="0" y="0"/>
                  </a:moveTo>
                  <a:lnTo>
                    <a:pt x="19" y="0"/>
                  </a:lnTo>
                  <a:lnTo>
                    <a:pt x="53" y="71"/>
                  </a:lnTo>
                  <a:lnTo>
                    <a:pt x="53" y="71"/>
                  </a:lnTo>
                  <a:lnTo>
                    <a:pt x="86" y="0"/>
                  </a:lnTo>
                  <a:lnTo>
                    <a:pt x="104" y="0"/>
                  </a:lnTo>
                  <a:lnTo>
                    <a:pt x="104" y="114"/>
                  </a:lnTo>
                  <a:lnTo>
                    <a:pt x="88" y="114"/>
                  </a:lnTo>
                  <a:lnTo>
                    <a:pt x="88" y="27"/>
                  </a:lnTo>
                  <a:lnTo>
                    <a:pt x="88" y="27"/>
                  </a:lnTo>
                  <a:lnTo>
                    <a:pt x="59" y="93"/>
                  </a:lnTo>
                  <a:lnTo>
                    <a:pt x="45" y="93"/>
                  </a:lnTo>
                  <a:lnTo>
                    <a:pt x="16" y="27"/>
                  </a:lnTo>
                  <a:lnTo>
                    <a:pt x="16" y="27"/>
                  </a:lnTo>
                  <a:lnTo>
                    <a:pt x="16" y="114"/>
                  </a:lnTo>
                  <a:lnTo>
                    <a:pt x="0" y="114"/>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a:extLst>
                <a:ext uri="{FF2B5EF4-FFF2-40B4-BE49-F238E27FC236}">
                  <a16:creationId xmlns:a16="http://schemas.microsoft.com/office/drawing/2014/main" id="{36B971B5-D380-4182-8A6B-C17AC3F0BA1B}"/>
                </a:ext>
              </a:extLst>
            </p:cNvPr>
            <p:cNvSpPr>
              <a:spLocks noChangeArrowheads="1"/>
            </p:cNvSpPr>
            <p:nvPr userDrawn="1"/>
          </p:nvSpPr>
          <p:spPr bwMode="auto">
            <a:xfrm>
              <a:off x="4440" y="2152"/>
              <a:ext cx="16" cy="114"/>
            </a:xfrm>
            <a:prstGeom prst="rect">
              <a:avLst/>
            </a:pr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3EE5422C-C08F-4FCF-BE84-D7D2EE5343FA}"/>
                </a:ext>
              </a:extLst>
            </p:cNvPr>
            <p:cNvSpPr/>
            <p:nvPr userDrawn="1"/>
          </p:nvSpPr>
          <p:spPr bwMode="auto">
            <a:xfrm>
              <a:off x="4483" y="2149"/>
              <a:ext cx="83" cy="120"/>
            </a:xfrm>
            <a:custGeom>
              <a:avLst/>
              <a:gdLst>
                <a:gd name="T0" fmla="*/ 0 w 31"/>
                <a:gd name="T1" fmla="*/ 30 h 44"/>
                <a:gd name="T2" fmla="*/ 0 w 31"/>
                <a:gd name="T3" fmla="*/ 16 h 44"/>
                <a:gd name="T4" fmla="*/ 16 w 31"/>
                <a:gd name="T5" fmla="*/ 0 h 44"/>
                <a:gd name="T6" fmla="*/ 31 w 31"/>
                <a:gd name="T7" fmla="*/ 13 h 44"/>
                <a:gd name="T8" fmla="*/ 31 w 31"/>
                <a:gd name="T9" fmla="*/ 15 h 44"/>
                <a:gd name="T10" fmla="*/ 26 w 31"/>
                <a:gd name="T11" fmla="*/ 15 h 44"/>
                <a:gd name="T12" fmla="*/ 26 w 31"/>
                <a:gd name="T13" fmla="*/ 14 h 44"/>
                <a:gd name="T14" fmla="*/ 16 w 31"/>
                <a:gd name="T15" fmla="*/ 6 h 44"/>
                <a:gd name="T16" fmla="*/ 5 w 31"/>
                <a:gd name="T17" fmla="*/ 15 h 44"/>
                <a:gd name="T18" fmla="*/ 5 w 31"/>
                <a:gd name="T19" fmla="*/ 29 h 44"/>
                <a:gd name="T20" fmla="*/ 16 w 31"/>
                <a:gd name="T21" fmla="*/ 39 h 44"/>
                <a:gd name="T22" fmla="*/ 26 w 31"/>
                <a:gd name="T23" fmla="*/ 30 h 44"/>
                <a:gd name="T24" fmla="*/ 26 w 31"/>
                <a:gd name="T25" fmla="*/ 30 h 44"/>
                <a:gd name="T26" fmla="*/ 31 w 31"/>
                <a:gd name="T27" fmla="*/ 30 h 44"/>
                <a:gd name="T28" fmla="*/ 31 w 31"/>
                <a:gd name="T29" fmla="*/ 31 h 44"/>
                <a:gd name="T30" fmla="*/ 16 w 31"/>
                <a:gd name="T31" fmla="*/ 44 h 44"/>
                <a:gd name="T32" fmla="*/ 0 w 31"/>
                <a:gd name="T33"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4">
                  <a:moveTo>
                    <a:pt x="0" y="30"/>
                  </a:moveTo>
                  <a:cubicBezTo>
                    <a:pt x="0" y="16"/>
                    <a:pt x="0" y="16"/>
                    <a:pt x="0" y="16"/>
                  </a:cubicBezTo>
                  <a:cubicBezTo>
                    <a:pt x="0" y="6"/>
                    <a:pt x="7" y="0"/>
                    <a:pt x="16" y="0"/>
                  </a:cubicBezTo>
                  <a:cubicBezTo>
                    <a:pt x="24" y="0"/>
                    <a:pt x="31" y="5"/>
                    <a:pt x="31" y="13"/>
                  </a:cubicBezTo>
                  <a:cubicBezTo>
                    <a:pt x="31" y="15"/>
                    <a:pt x="31" y="15"/>
                    <a:pt x="31" y="15"/>
                  </a:cubicBezTo>
                  <a:cubicBezTo>
                    <a:pt x="26" y="15"/>
                    <a:pt x="26" y="15"/>
                    <a:pt x="26" y="15"/>
                  </a:cubicBezTo>
                  <a:cubicBezTo>
                    <a:pt x="26" y="14"/>
                    <a:pt x="26" y="14"/>
                    <a:pt x="26" y="14"/>
                  </a:cubicBezTo>
                  <a:cubicBezTo>
                    <a:pt x="26" y="8"/>
                    <a:pt x="21" y="6"/>
                    <a:pt x="16" y="6"/>
                  </a:cubicBezTo>
                  <a:cubicBezTo>
                    <a:pt x="10" y="6"/>
                    <a:pt x="5" y="9"/>
                    <a:pt x="5" y="15"/>
                  </a:cubicBezTo>
                  <a:cubicBezTo>
                    <a:pt x="5" y="29"/>
                    <a:pt x="5" y="29"/>
                    <a:pt x="5" y="29"/>
                  </a:cubicBezTo>
                  <a:cubicBezTo>
                    <a:pt x="5" y="35"/>
                    <a:pt x="10" y="39"/>
                    <a:pt x="16" y="39"/>
                  </a:cubicBezTo>
                  <a:cubicBezTo>
                    <a:pt x="21" y="39"/>
                    <a:pt x="26" y="36"/>
                    <a:pt x="26" y="30"/>
                  </a:cubicBezTo>
                  <a:cubicBezTo>
                    <a:pt x="26" y="30"/>
                    <a:pt x="26" y="30"/>
                    <a:pt x="26" y="30"/>
                  </a:cubicBezTo>
                  <a:cubicBezTo>
                    <a:pt x="31" y="30"/>
                    <a:pt x="31" y="30"/>
                    <a:pt x="31" y="30"/>
                  </a:cubicBezTo>
                  <a:cubicBezTo>
                    <a:pt x="31" y="31"/>
                    <a:pt x="31" y="31"/>
                    <a:pt x="31" y="31"/>
                  </a:cubicBezTo>
                  <a:cubicBezTo>
                    <a:pt x="31" y="40"/>
                    <a:pt x="24" y="44"/>
                    <a:pt x="16" y="44"/>
                  </a:cubicBezTo>
                  <a:cubicBezTo>
                    <a:pt x="7" y="44"/>
                    <a:pt x="0" y="39"/>
                    <a:pt x="0" y="30"/>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a:extLst>
                <a:ext uri="{FF2B5EF4-FFF2-40B4-BE49-F238E27FC236}">
                  <a16:creationId xmlns:a16="http://schemas.microsoft.com/office/drawing/2014/main" id="{9D0528D2-F42A-4930-B69B-00A6FAEA0113}"/>
                </a:ext>
              </a:extLst>
            </p:cNvPr>
            <p:cNvSpPr/>
            <p:nvPr userDrawn="1"/>
          </p:nvSpPr>
          <p:spPr bwMode="auto">
            <a:xfrm>
              <a:off x="4585" y="2149"/>
              <a:ext cx="83" cy="120"/>
            </a:xfrm>
            <a:custGeom>
              <a:avLst/>
              <a:gdLst>
                <a:gd name="T0" fmla="*/ 0 w 31"/>
                <a:gd name="T1" fmla="*/ 34 h 44"/>
                <a:gd name="T2" fmla="*/ 5 w 31"/>
                <a:gd name="T3" fmla="*/ 32 h 44"/>
                <a:gd name="T4" fmla="*/ 16 w 31"/>
                <a:gd name="T5" fmla="*/ 39 h 44"/>
                <a:gd name="T6" fmla="*/ 26 w 31"/>
                <a:gd name="T7" fmla="*/ 32 h 44"/>
                <a:gd name="T8" fmla="*/ 19 w 31"/>
                <a:gd name="T9" fmla="*/ 25 h 44"/>
                <a:gd name="T10" fmla="*/ 12 w 31"/>
                <a:gd name="T11" fmla="*/ 23 h 44"/>
                <a:gd name="T12" fmla="*/ 2 w 31"/>
                <a:gd name="T13" fmla="*/ 12 h 44"/>
                <a:gd name="T14" fmla="*/ 16 w 31"/>
                <a:gd name="T15" fmla="*/ 0 h 44"/>
                <a:gd name="T16" fmla="*/ 31 w 31"/>
                <a:gd name="T17" fmla="*/ 9 h 44"/>
                <a:gd name="T18" fmla="*/ 26 w 31"/>
                <a:gd name="T19" fmla="*/ 11 h 44"/>
                <a:gd name="T20" fmla="*/ 16 w 31"/>
                <a:gd name="T21" fmla="*/ 5 h 44"/>
                <a:gd name="T22" fmla="*/ 8 w 31"/>
                <a:gd name="T23" fmla="*/ 12 h 44"/>
                <a:gd name="T24" fmla="*/ 15 w 31"/>
                <a:gd name="T25" fmla="*/ 18 h 44"/>
                <a:gd name="T26" fmla="*/ 22 w 31"/>
                <a:gd name="T27" fmla="*/ 20 h 44"/>
                <a:gd name="T28" fmla="*/ 31 w 31"/>
                <a:gd name="T29" fmla="*/ 32 h 44"/>
                <a:gd name="T30" fmla="*/ 16 w 31"/>
                <a:gd name="T31" fmla="*/ 44 h 44"/>
                <a:gd name="T32" fmla="*/ 0 w 31"/>
                <a:gd name="T3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4">
                  <a:moveTo>
                    <a:pt x="0" y="34"/>
                  </a:moveTo>
                  <a:cubicBezTo>
                    <a:pt x="5" y="32"/>
                    <a:pt x="5" y="32"/>
                    <a:pt x="5" y="32"/>
                  </a:cubicBezTo>
                  <a:cubicBezTo>
                    <a:pt x="7" y="36"/>
                    <a:pt x="11" y="39"/>
                    <a:pt x="16" y="39"/>
                  </a:cubicBezTo>
                  <a:cubicBezTo>
                    <a:pt x="21" y="39"/>
                    <a:pt x="26" y="37"/>
                    <a:pt x="26" y="32"/>
                  </a:cubicBezTo>
                  <a:cubicBezTo>
                    <a:pt x="26" y="28"/>
                    <a:pt x="23" y="26"/>
                    <a:pt x="19" y="25"/>
                  </a:cubicBezTo>
                  <a:cubicBezTo>
                    <a:pt x="12" y="23"/>
                    <a:pt x="12" y="23"/>
                    <a:pt x="12" y="23"/>
                  </a:cubicBezTo>
                  <a:cubicBezTo>
                    <a:pt x="6" y="22"/>
                    <a:pt x="2" y="19"/>
                    <a:pt x="2" y="12"/>
                  </a:cubicBezTo>
                  <a:cubicBezTo>
                    <a:pt x="2" y="5"/>
                    <a:pt x="8" y="0"/>
                    <a:pt x="16" y="0"/>
                  </a:cubicBezTo>
                  <a:cubicBezTo>
                    <a:pt x="23" y="0"/>
                    <a:pt x="29" y="3"/>
                    <a:pt x="31" y="9"/>
                  </a:cubicBezTo>
                  <a:cubicBezTo>
                    <a:pt x="26" y="11"/>
                    <a:pt x="26" y="11"/>
                    <a:pt x="26" y="11"/>
                  </a:cubicBezTo>
                  <a:cubicBezTo>
                    <a:pt x="24" y="7"/>
                    <a:pt x="21" y="5"/>
                    <a:pt x="16" y="5"/>
                  </a:cubicBezTo>
                  <a:cubicBezTo>
                    <a:pt x="12" y="5"/>
                    <a:pt x="8" y="7"/>
                    <a:pt x="8" y="12"/>
                  </a:cubicBezTo>
                  <a:cubicBezTo>
                    <a:pt x="8" y="15"/>
                    <a:pt x="10" y="17"/>
                    <a:pt x="15" y="18"/>
                  </a:cubicBezTo>
                  <a:cubicBezTo>
                    <a:pt x="22" y="20"/>
                    <a:pt x="22" y="20"/>
                    <a:pt x="22" y="20"/>
                  </a:cubicBezTo>
                  <a:cubicBezTo>
                    <a:pt x="27" y="22"/>
                    <a:pt x="31" y="25"/>
                    <a:pt x="31" y="32"/>
                  </a:cubicBezTo>
                  <a:cubicBezTo>
                    <a:pt x="31" y="39"/>
                    <a:pt x="25" y="44"/>
                    <a:pt x="16" y="44"/>
                  </a:cubicBezTo>
                  <a:cubicBezTo>
                    <a:pt x="8" y="44"/>
                    <a:pt x="2" y="41"/>
                    <a:pt x="0" y="34"/>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a:extLst>
                <a:ext uri="{FF2B5EF4-FFF2-40B4-BE49-F238E27FC236}">
                  <a16:creationId xmlns:a16="http://schemas.microsoft.com/office/drawing/2014/main" id="{CC8DC982-0D4F-4F3E-B629-F4E7CBD20811}"/>
                </a:ext>
              </a:extLst>
            </p:cNvPr>
            <p:cNvSpPr>
              <a:spLocks noEditPoints="1"/>
            </p:cNvSpPr>
            <p:nvPr userDrawn="1"/>
          </p:nvSpPr>
          <p:spPr bwMode="auto">
            <a:xfrm>
              <a:off x="3213" y="1967"/>
              <a:ext cx="295" cy="389"/>
            </a:xfrm>
            <a:custGeom>
              <a:avLst/>
              <a:gdLst>
                <a:gd name="T0" fmla="*/ 55 w 110"/>
                <a:gd name="T1" fmla="*/ 143 h 143"/>
                <a:gd name="T2" fmla="*/ 0 w 110"/>
                <a:gd name="T3" fmla="*/ 72 h 143"/>
                <a:gd name="T4" fmla="*/ 55 w 110"/>
                <a:gd name="T5" fmla="*/ 0 h 143"/>
                <a:gd name="T6" fmla="*/ 110 w 110"/>
                <a:gd name="T7" fmla="*/ 72 h 143"/>
                <a:gd name="T8" fmla="*/ 98 w 110"/>
                <a:gd name="T9" fmla="*/ 126 h 143"/>
                <a:gd name="T10" fmla="*/ 55 w 110"/>
                <a:gd name="T11" fmla="*/ 143 h 143"/>
                <a:gd name="T12" fmla="*/ 55 w 110"/>
                <a:gd name="T13" fmla="*/ 15 h 143"/>
                <a:gd name="T14" fmla="*/ 15 w 110"/>
                <a:gd name="T15" fmla="*/ 72 h 143"/>
                <a:gd name="T16" fmla="*/ 55 w 110"/>
                <a:gd name="T17" fmla="*/ 129 h 143"/>
                <a:gd name="T18" fmla="*/ 95 w 110"/>
                <a:gd name="T19" fmla="*/ 72 h 143"/>
                <a:gd name="T20" fmla="*/ 55 w 110"/>
                <a:gd name="T21"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3">
                  <a:moveTo>
                    <a:pt x="55" y="143"/>
                  </a:moveTo>
                  <a:cubicBezTo>
                    <a:pt x="16" y="143"/>
                    <a:pt x="0" y="122"/>
                    <a:pt x="0" y="72"/>
                  </a:cubicBezTo>
                  <a:cubicBezTo>
                    <a:pt x="0" y="21"/>
                    <a:pt x="16" y="0"/>
                    <a:pt x="55" y="0"/>
                  </a:cubicBezTo>
                  <a:cubicBezTo>
                    <a:pt x="103" y="0"/>
                    <a:pt x="110" y="36"/>
                    <a:pt x="110" y="72"/>
                  </a:cubicBezTo>
                  <a:cubicBezTo>
                    <a:pt x="110" y="97"/>
                    <a:pt x="106" y="114"/>
                    <a:pt x="98" y="126"/>
                  </a:cubicBezTo>
                  <a:cubicBezTo>
                    <a:pt x="89" y="138"/>
                    <a:pt x="75" y="143"/>
                    <a:pt x="55" y="143"/>
                  </a:cubicBezTo>
                  <a:close/>
                  <a:moveTo>
                    <a:pt x="55" y="15"/>
                  </a:moveTo>
                  <a:cubicBezTo>
                    <a:pt x="29" y="15"/>
                    <a:pt x="15" y="24"/>
                    <a:pt x="15" y="72"/>
                  </a:cubicBezTo>
                  <a:cubicBezTo>
                    <a:pt x="15" y="119"/>
                    <a:pt x="29" y="129"/>
                    <a:pt x="55" y="129"/>
                  </a:cubicBezTo>
                  <a:cubicBezTo>
                    <a:pt x="80" y="129"/>
                    <a:pt x="95" y="119"/>
                    <a:pt x="95" y="72"/>
                  </a:cubicBezTo>
                  <a:cubicBezTo>
                    <a:pt x="95" y="24"/>
                    <a:pt x="80" y="15"/>
                    <a:pt x="55" y="15"/>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a:extLst>
                <a:ext uri="{FF2B5EF4-FFF2-40B4-BE49-F238E27FC236}">
                  <a16:creationId xmlns:a16="http://schemas.microsoft.com/office/drawing/2014/main" id="{AAD9DF8A-FE5E-4D56-A36C-841F13FE01E7}"/>
                </a:ext>
              </a:extLst>
            </p:cNvPr>
            <p:cNvSpPr/>
            <p:nvPr userDrawn="1"/>
          </p:nvSpPr>
          <p:spPr bwMode="auto">
            <a:xfrm>
              <a:off x="3012" y="1980"/>
              <a:ext cx="121" cy="371"/>
            </a:xfrm>
            <a:custGeom>
              <a:avLst/>
              <a:gdLst>
                <a:gd name="T0" fmla="*/ 45 w 45"/>
                <a:gd name="T1" fmla="*/ 0 h 136"/>
                <a:gd name="T2" fmla="*/ 31 w 45"/>
                <a:gd name="T3" fmla="*/ 0 h 136"/>
                <a:gd name="T4" fmla="*/ 31 w 45"/>
                <a:gd name="T5" fmla="*/ 0 h 136"/>
                <a:gd name="T6" fmla="*/ 0 w 45"/>
                <a:gd name="T7" fmla="*/ 23 h 136"/>
                <a:gd name="T8" fmla="*/ 10 w 45"/>
                <a:gd name="T9" fmla="*/ 34 h 136"/>
                <a:gd name="T10" fmla="*/ 30 w 45"/>
                <a:gd name="T11" fmla="*/ 19 h 136"/>
                <a:gd name="T12" fmla="*/ 30 w 45"/>
                <a:gd name="T13" fmla="*/ 136 h 136"/>
                <a:gd name="T14" fmla="*/ 45 w 45"/>
                <a:gd name="T15" fmla="*/ 136 h 136"/>
                <a:gd name="T16" fmla="*/ 45 w 45"/>
                <a:gd name="T17"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36">
                  <a:moveTo>
                    <a:pt x="45" y="0"/>
                  </a:moveTo>
                  <a:cubicBezTo>
                    <a:pt x="31" y="0"/>
                    <a:pt x="31" y="0"/>
                    <a:pt x="31" y="0"/>
                  </a:cubicBezTo>
                  <a:cubicBezTo>
                    <a:pt x="31" y="0"/>
                    <a:pt x="31" y="0"/>
                    <a:pt x="31" y="0"/>
                  </a:cubicBezTo>
                  <a:cubicBezTo>
                    <a:pt x="0" y="23"/>
                    <a:pt x="0" y="23"/>
                    <a:pt x="0" y="23"/>
                  </a:cubicBezTo>
                  <a:cubicBezTo>
                    <a:pt x="10" y="34"/>
                    <a:pt x="10" y="34"/>
                    <a:pt x="10" y="34"/>
                  </a:cubicBezTo>
                  <a:cubicBezTo>
                    <a:pt x="12" y="33"/>
                    <a:pt x="30" y="19"/>
                    <a:pt x="30" y="19"/>
                  </a:cubicBezTo>
                  <a:cubicBezTo>
                    <a:pt x="30" y="136"/>
                    <a:pt x="30" y="136"/>
                    <a:pt x="30" y="136"/>
                  </a:cubicBezTo>
                  <a:cubicBezTo>
                    <a:pt x="45" y="136"/>
                    <a:pt x="45" y="136"/>
                    <a:pt x="45" y="136"/>
                  </a:cubicBezTo>
                  <a:lnTo>
                    <a:pt x="45"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a:extLst>
                <a:ext uri="{FF2B5EF4-FFF2-40B4-BE49-F238E27FC236}">
                  <a16:creationId xmlns:a16="http://schemas.microsoft.com/office/drawing/2014/main" id="{2F4DAABA-6C71-4345-BA1F-64E04CF064AF}"/>
                </a:ext>
              </a:extLst>
            </p:cNvPr>
            <p:cNvSpPr/>
            <p:nvPr userDrawn="1"/>
          </p:nvSpPr>
          <p:spPr bwMode="auto">
            <a:xfrm>
              <a:off x="3685" y="2070"/>
              <a:ext cx="120" cy="128"/>
            </a:xfrm>
            <a:custGeom>
              <a:avLst/>
              <a:gdLst>
                <a:gd name="T0" fmla="*/ 3 w 45"/>
                <a:gd name="T1" fmla="*/ 35 h 47"/>
                <a:gd name="T2" fmla="*/ 5 w 45"/>
                <a:gd name="T3" fmla="*/ 46 h 47"/>
                <a:gd name="T4" fmla="*/ 15 w 45"/>
                <a:gd name="T5" fmla="*/ 44 h 47"/>
                <a:gd name="T6" fmla="*/ 45 w 45"/>
                <a:gd name="T7" fmla="*/ 0 h 47"/>
                <a:gd name="T8" fmla="*/ 27 w 45"/>
                <a:gd name="T9" fmla="*/ 0 h 47"/>
                <a:gd name="T10" fmla="*/ 3 w 45"/>
                <a:gd name="T11" fmla="*/ 35 h 47"/>
              </a:gdLst>
              <a:ahLst/>
              <a:cxnLst>
                <a:cxn ang="0">
                  <a:pos x="T0" y="T1"/>
                </a:cxn>
                <a:cxn ang="0">
                  <a:pos x="T2" y="T3"/>
                </a:cxn>
                <a:cxn ang="0">
                  <a:pos x="T4" y="T5"/>
                </a:cxn>
                <a:cxn ang="0">
                  <a:pos x="T6" y="T7"/>
                </a:cxn>
                <a:cxn ang="0">
                  <a:pos x="T8" y="T9"/>
                </a:cxn>
                <a:cxn ang="0">
                  <a:pos x="T10" y="T11"/>
                </a:cxn>
              </a:cxnLst>
              <a:rect l="0" t="0" r="r" b="b"/>
              <a:pathLst>
                <a:path w="45" h="47">
                  <a:moveTo>
                    <a:pt x="3" y="35"/>
                  </a:moveTo>
                  <a:cubicBezTo>
                    <a:pt x="0" y="39"/>
                    <a:pt x="5" y="46"/>
                    <a:pt x="5" y="46"/>
                  </a:cubicBezTo>
                  <a:cubicBezTo>
                    <a:pt x="5" y="46"/>
                    <a:pt x="13" y="47"/>
                    <a:pt x="15" y="44"/>
                  </a:cubicBezTo>
                  <a:cubicBezTo>
                    <a:pt x="16" y="43"/>
                    <a:pt x="37" y="11"/>
                    <a:pt x="45" y="0"/>
                  </a:cubicBezTo>
                  <a:cubicBezTo>
                    <a:pt x="27" y="0"/>
                    <a:pt x="27" y="0"/>
                    <a:pt x="27" y="0"/>
                  </a:cubicBezTo>
                  <a:cubicBezTo>
                    <a:pt x="18" y="12"/>
                    <a:pt x="4" y="33"/>
                    <a:pt x="3" y="35"/>
                  </a:cubicBezTo>
                  <a:close/>
                </a:path>
              </a:pathLst>
            </a:custGeom>
            <a:solidFill>
              <a:srgbClr val="EFBC1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a:extLst>
                <a:ext uri="{FF2B5EF4-FFF2-40B4-BE49-F238E27FC236}">
                  <a16:creationId xmlns:a16="http://schemas.microsoft.com/office/drawing/2014/main" id="{748FD510-1AC9-44D9-9FAA-469592903DE8}"/>
                </a:ext>
              </a:extLst>
            </p:cNvPr>
            <p:cNvSpPr/>
            <p:nvPr userDrawn="1"/>
          </p:nvSpPr>
          <p:spPr bwMode="auto">
            <a:xfrm>
              <a:off x="3559" y="2070"/>
              <a:ext cx="117" cy="128"/>
            </a:xfrm>
            <a:custGeom>
              <a:avLst/>
              <a:gdLst>
                <a:gd name="T0" fmla="*/ 30 w 44"/>
                <a:gd name="T1" fmla="*/ 44 h 47"/>
                <a:gd name="T2" fmla="*/ 40 w 44"/>
                <a:gd name="T3" fmla="*/ 46 h 47"/>
                <a:gd name="T4" fmla="*/ 42 w 44"/>
                <a:gd name="T5" fmla="*/ 35 h 47"/>
                <a:gd name="T6" fmla="*/ 18 w 44"/>
                <a:gd name="T7" fmla="*/ 0 h 47"/>
                <a:gd name="T8" fmla="*/ 0 w 44"/>
                <a:gd name="T9" fmla="*/ 0 h 47"/>
                <a:gd name="T10" fmla="*/ 30 w 44"/>
                <a:gd name="T11" fmla="*/ 44 h 47"/>
              </a:gdLst>
              <a:ahLst/>
              <a:cxnLst>
                <a:cxn ang="0">
                  <a:pos x="T0" y="T1"/>
                </a:cxn>
                <a:cxn ang="0">
                  <a:pos x="T2" y="T3"/>
                </a:cxn>
                <a:cxn ang="0">
                  <a:pos x="T4" y="T5"/>
                </a:cxn>
                <a:cxn ang="0">
                  <a:pos x="T6" y="T7"/>
                </a:cxn>
                <a:cxn ang="0">
                  <a:pos x="T8" y="T9"/>
                </a:cxn>
                <a:cxn ang="0">
                  <a:pos x="T10" y="T11"/>
                </a:cxn>
              </a:cxnLst>
              <a:rect l="0" t="0" r="r" b="b"/>
              <a:pathLst>
                <a:path w="44" h="47">
                  <a:moveTo>
                    <a:pt x="30" y="44"/>
                  </a:moveTo>
                  <a:cubicBezTo>
                    <a:pt x="32" y="47"/>
                    <a:pt x="40" y="46"/>
                    <a:pt x="40" y="46"/>
                  </a:cubicBezTo>
                  <a:cubicBezTo>
                    <a:pt x="40" y="46"/>
                    <a:pt x="44" y="39"/>
                    <a:pt x="42" y="35"/>
                  </a:cubicBezTo>
                  <a:cubicBezTo>
                    <a:pt x="41" y="33"/>
                    <a:pt x="26" y="12"/>
                    <a:pt x="18" y="0"/>
                  </a:cubicBezTo>
                  <a:cubicBezTo>
                    <a:pt x="0" y="0"/>
                    <a:pt x="0" y="0"/>
                    <a:pt x="0" y="0"/>
                  </a:cubicBezTo>
                  <a:cubicBezTo>
                    <a:pt x="8" y="11"/>
                    <a:pt x="29" y="43"/>
                    <a:pt x="30" y="44"/>
                  </a:cubicBezTo>
                  <a:close/>
                </a:path>
              </a:pathLst>
            </a:custGeom>
            <a:solidFill>
              <a:srgbClr val="71BE4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a:extLst>
                <a:ext uri="{FF2B5EF4-FFF2-40B4-BE49-F238E27FC236}">
                  <a16:creationId xmlns:a16="http://schemas.microsoft.com/office/drawing/2014/main" id="{6659B3F9-DE74-4979-8726-C4D44CAF74ED}"/>
                </a:ext>
              </a:extLst>
            </p:cNvPr>
            <p:cNvSpPr/>
            <p:nvPr userDrawn="1"/>
          </p:nvSpPr>
          <p:spPr bwMode="auto">
            <a:xfrm>
              <a:off x="3685" y="2212"/>
              <a:ext cx="128" cy="139"/>
            </a:xfrm>
            <a:custGeom>
              <a:avLst/>
              <a:gdLst>
                <a:gd name="T0" fmla="*/ 48 w 48"/>
                <a:gd name="T1" fmla="*/ 51 h 51"/>
                <a:gd name="T2" fmla="*/ 15 w 48"/>
                <a:gd name="T3" fmla="*/ 3 h 51"/>
                <a:gd name="T4" fmla="*/ 5 w 48"/>
                <a:gd name="T5" fmla="*/ 1 h 51"/>
                <a:gd name="T6" fmla="*/ 3 w 48"/>
                <a:gd name="T7" fmla="*/ 11 h 51"/>
                <a:gd name="T8" fmla="*/ 30 w 48"/>
                <a:gd name="T9" fmla="*/ 51 h 51"/>
                <a:gd name="T10" fmla="*/ 47 w 48"/>
                <a:gd name="T11" fmla="*/ 51 h 51"/>
                <a:gd name="T12" fmla="*/ 48 w 48"/>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8" h="51">
                  <a:moveTo>
                    <a:pt x="48" y="51"/>
                  </a:moveTo>
                  <a:cubicBezTo>
                    <a:pt x="48" y="51"/>
                    <a:pt x="16" y="4"/>
                    <a:pt x="15" y="3"/>
                  </a:cubicBezTo>
                  <a:cubicBezTo>
                    <a:pt x="13" y="0"/>
                    <a:pt x="5" y="1"/>
                    <a:pt x="5" y="1"/>
                  </a:cubicBezTo>
                  <a:cubicBezTo>
                    <a:pt x="5" y="1"/>
                    <a:pt x="0" y="8"/>
                    <a:pt x="3" y="11"/>
                  </a:cubicBezTo>
                  <a:cubicBezTo>
                    <a:pt x="4" y="14"/>
                    <a:pt x="22" y="41"/>
                    <a:pt x="30" y="51"/>
                  </a:cubicBezTo>
                  <a:cubicBezTo>
                    <a:pt x="47" y="51"/>
                    <a:pt x="47" y="51"/>
                    <a:pt x="47" y="51"/>
                  </a:cubicBezTo>
                  <a:lnTo>
                    <a:pt x="48" y="51"/>
                  </a:lnTo>
                  <a:close/>
                </a:path>
              </a:pathLst>
            </a:custGeom>
            <a:solidFill>
              <a:srgbClr val="00A1DF"/>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a:extLst>
                <a:ext uri="{FF2B5EF4-FFF2-40B4-BE49-F238E27FC236}">
                  <a16:creationId xmlns:a16="http://schemas.microsoft.com/office/drawing/2014/main" id="{D75C3267-23D4-423E-8EC3-EF6415C4B04F}"/>
                </a:ext>
              </a:extLst>
            </p:cNvPr>
            <p:cNvSpPr/>
            <p:nvPr userDrawn="1"/>
          </p:nvSpPr>
          <p:spPr bwMode="auto">
            <a:xfrm>
              <a:off x="3551" y="2212"/>
              <a:ext cx="125" cy="139"/>
            </a:xfrm>
            <a:custGeom>
              <a:avLst/>
              <a:gdLst>
                <a:gd name="T0" fmla="*/ 45 w 47"/>
                <a:gd name="T1" fmla="*/ 11 h 51"/>
                <a:gd name="T2" fmla="*/ 43 w 47"/>
                <a:gd name="T3" fmla="*/ 1 h 51"/>
                <a:gd name="T4" fmla="*/ 33 w 47"/>
                <a:gd name="T5" fmla="*/ 3 h 51"/>
                <a:gd name="T6" fmla="*/ 0 w 47"/>
                <a:gd name="T7" fmla="*/ 51 h 51"/>
                <a:gd name="T8" fmla="*/ 0 w 47"/>
                <a:gd name="T9" fmla="*/ 51 h 51"/>
                <a:gd name="T10" fmla="*/ 18 w 47"/>
                <a:gd name="T11" fmla="*/ 51 h 51"/>
                <a:gd name="T12" fmla="*/ 45 w 47"/>
                <a:gd name="T13" fmla="*/ 11 h 51"/>
              </a:gdLst>
              <a:ahLst/>
              <a:cxnLst>
                <a:cxn ang="0">
                  <a:pos x="T0" y="T1"/>
                </a:cxn>
                <a:cxn ang="0">
                  <a:pos x="T2" y="T3"/>
                </a:cxn>
                <a:cxn ang="0">
                  <a:pos x="T4" y="T5"/>
                </a:cxn>
                <a:cxn ang="0">
                  <a:pos x="T6" y="T7"/>
                </a:cxn>
                <a:cxn ang="0">
                  <a:pos x="T8" y="T9"/>
                </a:cxn>
                <a:cxn ang="0">
                  <a:pos x="T10" y="T11"/>
                </a:cxn>
                <a:cxn ang="0">
                  <a:pos x="T12" y="T13"/>
                </a:cxn>
              </a:cxnLst>
              <a:rect l="0" t="0" r="r" b="b"/>
              <a:pathLst>
                <a:path w="47" h="51">
                  <a:moveTo>
                    <a:pt x="45" y="11"/>
                  </a:moveTo>
                  <a:cubicBezTo>
                    <a:pt x="47" y="8"/>
                    <a:pt x="43" y="1"/>
                    <a:pt x="43" y="1"/>
                  </a:cubicBezTo>
                  <a:cubicBezTo>
                    <a:pt x="43" y="1"/>
                    <a:pt x="35" y="0"/>
                    <a:pt x="33" y="3"/>
                  </a:cubicBezTo>
                  <a:cubicBezTo>
                    <a:pt x="32" y="4"/>
                    <a:pt x="0" y="51"/>
                    <a:pt x="0" y="51"/>
                  </a:cubicBezTo>
                  <a:cubicBezTo>
                    <a:pt x="0" y="51"/>
                    <a:pt x="0" y="51"/>
                    <a:pt x="0" y="51"/>
                  </a:cubicBezTo>
                  <a:cubicBezTo>
                    <a:pt x="18" y="51"/>
                    <a:pt x="18" y="51"/>
                    <a:pt x="18" y="51"/>
                  </a:cubicBezTo>
                  <a:cubicBezTo>
                    <a:pt x="25" y="41"/>
                    <a:pt x="43" y="14"/>
                    <a:pt x="45" y="11"/>
                  </a:cubicBezTo>
                  <a:close/>
                </a:path>
              </a:pathLst>
            </a:custGeom>
            <a:solidFill>
              <a:srgbClr val="E84B50"/>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 name="Title 3">
            <a:extLst>
              <a:ext uri="{FF2B5EF4-FFF2-40B4-BE49-F238E27FC236}">
                <a16:creationId xmlns:a16="http://schemas.microsoft.com/office/drawing/2014/main" id="{1737EF06-57EC-4581-98CF-D553D81CE8F4}"/>
              </a:ext>
            </a:extLst>
          </p:cNvPr>
          <p:cNvSpPr>
            <a:spLocks noGrp="1"/>
          </p:cNvSpPr>
          <p:nvPr>
            <p:ph type="title"/>
          </p:nvPr>
        </p:nvSpPr>
        <p:spPr bwMode="gray">
          <a:xfrm>
            <a:off x="457200" y="1490472"/>
            <a:ext cx="10158984" cy="2386203"/>
          </a:xfrm>
        </p:spPr>
        <p:txBody>
          <a:bodyPr lIns="0" tIns="0" rIns="0" bIns="0" anchor="ctr" anchorCtr="0"/>
          <a:lstStyle>
            <a:lvl1pPr>
              <a:lnSpc>
                <a:spcPct val="85000"/>
              </a:lnSpc>
              <a:defRPr sz="6600">
                <a:solidFill>
                  <a:srgbClr val="153057"/>
                </a:solidFill>
              </a:defRPr>
            </a:lvl1pPr>
          </a:lstStyle>
          <a:p>
            <a:r>
              <a:rPr lang="en-US"/>
              <a:t>Click to edit Master title style</a:t>
            </a:r>
          </a:p>
        </p:txBody>
      </p:sp>
      <p:sp>
        <p:nvSpPr>
          <p:cNvPr id="7" name="Text Placeholder 6">
            <a:extLst>
              <a:ext uri="{FF2B5EF4-FFF2-40B4-BE49-F238E27FC236}">
                <a16:creationId xmlns:a16="http://schemas.microsoft.com/office/drawing/2014/main" id="{0AF52643-DBC4-4AB5-B07B-34879CCCE8F2}"/>
              </a:ext>
            </a:extLst>
          </p:cNvPr>
          <p:cNvSpPr>
            <a:spLocks noGrp="1"/>
          </p:cNvSpPr>
          <p:nvPr>
            <p:ph type="body" sz="quarter" idx="10" hasCustomPrompt="1"/>
          </p:nvPr>
        </p:nvSpPr>
        <p:spPr bwMode="gray">
          <a:xfrm>
            <a:off x="457200" y="4283202"/>
            <a:ext cx="10159746" cy="914400"/>
          </a:xfrm>
        </p:spPr>
        <p:txBody>
          <a:bodyPr lIns="0" tIns="0" rIns="0" bIns="0"/>
          <a:lstStyle>
            <a:lvl1pPr marL="0" indent="0">
              <a:lnSpc>
                <a:spcPct val="85000"/>
              </a:lnSpc>
              <a:spcBef>
                <a:spcPts val="400"/>
              </a:spcBef>
              <a:buNone/>
              <a:defRPr sz="2800">
                <a:solidFill>
                  <a:schemeClr val="accent1"/>
                </a:solidFill>
              </a:defRPr>
            </a:lvl1pPr>
            <a:lvl2pPr marL="258447" indent="0">
              <a:buNone/>
              <a:defRPr/>
            </a:lvl2pPr>
          </a:lstStyle>
          <a:p>
            <a:pPr lvl="0"/>
            <a:r>
              <a:rPr lang="en-US"/>
              <a:t>Click to Edit Master text styles</a:t>
            </a:r>
          </a:p>
        </p:txBody>
      </p:sp>
      <p:sp>
        <p:nvSpPr>
          <p:cNvPr id="3" name="Text Placeholder 2">
            <a:extLst>
              <a:ext uri="{FF2B5EF4-FFF2-40B4-BE49-F238E27FC236}">
                <a16:creationId xmlns:a16="http://schemas.microsoft.com/office/drawing/2014/main" id="{DD6258AC-72AC-449A-BD47-C6C0115F8006}"/>
              </a:ext>
            </a:extLst>
          </p:cNvPr>
          <p:cNvSpPr>
            <a:spLocks noGrp="1"/>
          </p:cNvSpPr>
          <p:nvPr>
            <p:ph type="body" sz="quarter" idx="11" hasCustomPrompt="1"/>
          </p:nvPr>
        </p:nvSpPr>
        <p:spPr>
          <a:xfrm>
            <a:off x="460375" y="5353050"/>
            <a:ext cx="10156825" cy="548640"/>
          </a:xfrm>
        </p:spPr>
        <p:txBody>
          <a:bodyPr anchor="b" anchorCtr="0"/>
          <a:lstStyle>
            <a:lvl1pPr marL="0" indent="0">
              <a:lnSpc>
                <a:spcPct val="85000"/>
              </a:lnSpc>
              <a:spcBef>
                <a:spcPts val="400"/>
              </a:spcBef>
              <a:buNone/>
              <a:defRPr sz="1600">
                <a:solidFill>
                  <a:srgbClr val="153057"/>
                </a:solidFill>
              </a:defRPr>
            </a:lvl1pPr>
            <a:lvl2pPr marL="223838" indent="0">
              <a:buNone/>
              <a:defRPr/>
            </a:lvl2pPr>
          </a:lstStyle>
          <a:p>
            <a:pPr lvl="0"/>
            <a:r>
              <a:rPr lang="en-US"/>
              <a:t>Click to Edit Master text styles</a:t>
            </a:r>
          </a:p>
        </p:txBody>
      </p:sp>
      <p:grpSp>
        <p:nvGrpSpPr>
          <p:cNvPr id="29" name="Group 28">
            <a:extLst>
              <a:ext uri="{FF2B5EF4-FFF2-40B4-BE49-F238E27FC236}">
                <a16:creationId xmlns:a16="http://schemas.microsoft.com/office/drawing/2014/main" id="{C6F9F855-4DFD-47CE-A831-016715176480}"/>
              </a:ext>
            </a:extLst>
          </p:cNvPr>
          <p:cNvGrpSpPr>
            <a:grpSpLocks noChangeAspect="1"/>
          </p:cNvGrpSpPr>
          <p:nvPr userDrawn="1"/>
        </p:nvGrpSpPr>
        <p:grpSpPr>
          <a:xfrm>
            <a:off x="0" y="937"/>
            <a:ext cx="12192000" cy="41275"/>
            <a:chOff x="0" y="2147"/>
            <a:chExt cx="5760" cy="26"/>
          </a:xfrm>
        </p:grpSpPr>
        <p:sp>
          <p:nvSpPr>
            <p:cNvPr id="37" name="AutoShape 3">
              <a:extLst>
                <a:ext uri="{FF2B5EF4-FFF2-40B4-BE49-F238E27FC236}">
                  <a16:creationId xmlns:a16="http://schemas.microsoft.com/office/drawing/2014/main" id="{9D2EF6C6-6C7E-4971-BF1C-250B13F2BEA4}"/>
                </a:ext>
              </a:extLst>
            </p:cNvPr>
            <p:cNvSpPr>
              <a:spLocks noChangeAspect="1" noChangeArrowheads="1" noTextEdit="1"/>
            </p:cNvSpPr>
            <p:nvPr userDrawn="1"/>
          </p:nvSpPr>
          <p:spPr bwMode="gray">
            <a:xfrm>
              <a:off x="0" y="2147"/>
              <a:ext cx="5760" cy="26"/>
            </a:xfrm>
            <a:prstGeom prst="rect">
              <a:avLst/>
            </a:prstGeom>
            <a:solidFill>
              <a:schemeClr val="accent4"/>
            </a:solidFill>
            <a:ln>
              <a:noFill/>
            </a:ln>
            <a:extLst>
              <a:ext uri="{909E8E84-426E-40dd-AFC4-6F175D3DCCD1}">
                <a14:hiddenFill xmlns:p14="http://schemas.microsoft.com/office/powerpoint/2010/main" xmlns:p15="http://schemas.microsoft.com/office/powerpoint/2012/main" xmlns="" xmlns:a14="http://schemas.microsoft.com/office/drawing/2010/main">
                  <a:solidFill>
                    <a:srgbClr val="FFFFFF"/>
                  </a:solidFill>
                </a14:hiddenFill>
              </a:ex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8" name="Rectangle 5">
              <a:extLst>
                <a:ext uri="{FF2B5EF4-FFF2-40B4-BE49-F238E27FC236}">
                  <a16:creationId xmlns:a16="http://schemas.microsoft.com/office/drawing/2014/main" id="{C639A1AF-EC9B-4567-9271-E752A8594789}"/>
                </a:ext>
              </a:extLst>
            </p:cNvPr>
            <p:cNvSpPr>
              <a:spLocks noChangeArrowheads="1"/>
            </p:cNvSpPr>
            <p:nvPr userDrawn="1"/>
          </p:nvSpPr>
          <p:spPr bwMode="gray">
            <a:xfrm>
              <a:off x="0" y="2145"/>
              <a:ext cx="1440" cy="28"/>
            </a:xfrm>
            <a:prstGeom prst="rect">
              <a:avLst/>
            </a:prstGeom>
            <a:solidFill>
              <a:srgbClr val="E84B50"/>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9" name="Rectangle 6">
              <a:extLst>
                <a:ext uri="{FF2B5EF4-FFF2-40B4-BE49-F238E27FC236}">
                  <a16:creationId xmlns:a16="http://schemas.microsoft.com/office/drawing/2014/main" id="{991C1B4A-B1C5-4D2B-8F44-44A0A68C6802}"/>
                </a:ext>
              </a:extLst>
            </p:cNvPr>
            <p:cNvSpPr>
              <a:spLocks noChangeArrowheads="1"/>
            </p:cNvSpPr>
            <p:nvPr userDrawn="1"/>
          </p:nvSpPr>
          <p:spPr bwMode="gray">
            <a:xfrm>
              <a:off x="1440" y="2145"/>
              <a:ext cx="1440" cy="28"/>
            </a:xfrm>
            <a:prstGeom prst="rect">
              <a:avLst/>
            </a:prstGeom>
            <a:solidFill>
              <a:srgbClr val="71BE4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0" name="Rectangle 7">
              <a:extLst>
                <a:ext uri="{FF2B5EF4-FFF2-40B4-BE49-F238E27FC236}">
                  <a16:creationId xmlns:a16="http://schemas.microsoft.com/office/drawing/2014/main" id="{9BB5180A-9B68-494F-A7FE-09B2CFDF3DB3}"/>
                </a:ext>
              </a:extLst>
            </p:cNvPr>
            <p:cNvSpPr>
              <a:spLocks noChangeArrowheads="1"/>
            </p:cNvSpPr>
            <p:nvPr userDrawn="1"/>
          </p:nvSpPr>
          <p:spPr bwMode="gray">
            <a:xfrm>
              <a:off x="2880" y="2145"/>
              <a:ext cx="1440" cy="28"/>
            </a:xfrm>
            <a:prstGeom prst="rect">
              <a:avLst/>
            </a:prstGeom>
            <a:solidFill>
              <a:srgbClr val="EFBC1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1" name="Rectangle 8">
              <a:extLst>
                <a:ext uri="{FF2B5EF4-FFF2-40B4-BE49-F238E27FC236}">
                  <a16:creationId xmlns:a16="http://schemas.microsoft.com/office/drawing/2014/main" id="{6F50248C-A39C-46FE-B07B-EBBE578D531B}"/>
                </a:ext>
              </a:extLst>
            </p:cNvPr>
            <p:cNvSpPr>
              <a:spLocks noChangeArrowheads="1"/>
            </p:cNvSpPr>
            <p:nvPr userDrawn="1"/>
          </p:nvSpPr>
          <p:spPr bwMode="gray">
            <a:xfrm>
              <a:off x="4320" y="2145"/>
              <a:ext cx="1440" cy="28"/>
            </a:xfrm>
            <a:prstGeom prst="rect">
              <a:avLst/>
            </a:prstGeom>
            <a:solidFill>
              <a:srgbClr val="00A1DF"/>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68678192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6" name="Content Placeholder 5"/>
          <p:cNvSpPr>
            <a:spLocks noGrp="1"/>
          </p:cNvSpPr>
          <p:nvPr>
            <p:ph sz="quarter" idx="10" hasCustomPrompt="1"/>
          </p:nvPr>
        </p:nvSpPr>
        <p:spPr>
          <a:xfrm>
            <a:off x="457199" y="1554480"/>
            <a:ext cx="3566160" cy="4480560"/>
          </a:xfrm>
        </p:spPr>
        <p:txBody>
          <a:bodyPr lIns="0" tIns="0" rIns="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nvPr>
        </p:nvSpPr>
        <p:spPr>
          <a:xfrm>
            <a:off x="4312920" y="1554480"/>
            <a:ext cx="3566160" cy="4480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p:cNvSpPr>
            <a:spLocks noGrp="1"/>
          </p:cNvSpPr>
          <p:nvPr>
            <p:ph sz="quarter" idx="17"/>
          </p:nvPr>
        </p:nvSpPr>
        <p:spPr>
          <a:xfrm>
            <a:off x="8165592" y="1554480"/>
            <a:ext cx="3566160" cy="4480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a:xfrm>
            <a:off x="457200" y="91440"/>
            <a:ext cx="11274552" cy="914400"/>
          </a:xfrm>
        </p:spPr>
        <p:txBody>
          <a:bodyPr/>
          <a:lstStyle/>
          <a:p>
            <a:r>
              <a:rPr lang="en-US"/>
              <a:t>Click to edit Master title style</a:t>
            </a:r>
          </a:p>
        </p:txBody>
      </p:sp>
      <p:sp>
        <p:nvSpPr>
          <p:cNvPr id="5" name="Text Placeholder 4">
            <a:extLst>
              <a:ext uri="{FF2B5EF4-FFF2-40B4-BE49-F238E27FC236}">
                <a16:creationId xmlns:a16="http://schemas.microsoft.com/office/drawing/2014/main" id="{32B55499-7379-4187-B824-D4082DAB2FF8}"/>
              </a:ext>
            </a:extLst>
          </p:cNvPr>
          <p:cNvSpPr>
            <a:spLocks noGrp="1"/>
          </p:cNvSpPr>
          <p:nvPr>
            <p:ph type="body" sz="quarter" idx="18"/>
          </p:nvPr>
        </p:nvSpPr>
        <p:spPr>
          <a:xfrm>
            <a:off x="457200" y="1078992"/>
            <a:ext cx="11274425" cy="365760"/>
          </a:xfrm>
        </p:spPr>
        <p:txBody>
          <a:bodyPr/>
          <a:lstStyle>
            <a:lvl1pPr marL="0" indent="0">
              <a:lnSpc>
                <a:spcPct val="80000"/>
              </a:lnSpc>
              <a:spcBef>
                <a:spcPct val="0"/>
              </a:spcBef>
              <a:buNone/>
              <a:defRPr sz="24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79181716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Photo">
    <p:spTree>
      <p:nvGrpSpPr>
        <p:cNvPr id="1" name=""/>
        <p:cNvGrpSpPr/>
        <p:nvPr/>
      </p:nvGrpSpPr>
      <p:grpSpPr>
        <a:xfrm>
          <a:off x="0" y="0"/>
          <a:ext cx="0" cy="0"/>
          <a:chOff x="0" y="0"/>
          <a:chExt cx="0" cy="0"/>
        </a:xfrm>
      </p:grpSpPr>
      <p:pic>
        <p:nvPicPr>
          <p:cNvPr id="6" name="Picture 14">
            <a:extLst>
              <a:ext uri="{FF2B5EF4-FFF2-40B4-BE49-F238E27FC236}">
                <a16:creationId xmlns:a16="http://schemas.microsoft.com/office/drawing/2014/main" id="{C13C9885-83C3-4523-80B3-2489E8E108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23267"/>
          <a:stretch>
            <a:fillRect/>
          </a:stretch>
        </p:blipFill>
        <p:spPr bwMode="auto">
          <a:xfrm>
            <a:off x="0" y="1284678"/>
            <a:ext cx="3373437" cy="429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457200" y="91440"/>
            <a:ext cx="11274552" cy="9144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FC6B8A-C40D-474E-976A-C66C15A32456}"/>
              </a:ext>
            </a:extLst>
          </p:cNvPr>
          <p:cNvSpPr>
            <a:spLocks noGrp="1"/>
          </p:cNvSpPr>
          <p:nvPr>
            <p:ph type="body" sz="quarter" idx="16"/>
          </p:nvPr>
        </p:nvSpPr>
        <p:spPr>
          <a:xfrm>
            <a:off x="2350008" y="1629758"/>
            <a:ext cx="6263640" cy="3602736"/>
          </a:xfrm>
        </p:spPr>
        <p:txBody>
          <a:bodyPr anchor="ctr" anchorCtr="0"/>
          <a:lstStyle>
            <a:lvl1pPr marL="0" indent="0">
              <a:buNone/>
              <a:defRPr sz="3600" i="1">
                <a:solidFill>
                  <a:schemeClr val="accent1"/>
                </a:solidFill>
                <a:latin typeface="+mj-lt"/>
              </a:defRPr>
            </a:lvl1pPr>
          </a:lstStyle>
          <a:p>
            <a:pPr lvl="0"/>
            <a:r>
              <a:rPr lang="en-US"/>
              <a:t>Click to edit Master text styles</a:t>
            </a:r>
          </a:p>
        </p:txBody>
      </p:sp>
      <p:cxnSp>
        <p:nvCxnSpPr>
          <p:cNvPr id="12" name="Straight Connector 15">
            <a:extLst>
              <a:ext uri="{FF2B5EF4-FFF2-40B4-BE49-F238E27FC236}">
                <a16:creationId xmlns:a16="http://schemas.microsoft.com/office/drawing/2014/main" id="{4F7FC3F4-3C20-4E2B-A62C-1E2FFBAF4EAC}"/>
              </a:ext>
            </a:extLst>
          </p:cNvPr>
          <p:cNvCxnSpPr>
            <a:cxnSpLocks noChangeShapeType="1"/>
          </p:cNvCxnSpPr>
          <p:nvPr userDrawn="1"/>
        </p:nvCxnSpPr>
        <p:spPr bwMode="gray">
          <a:xfrm>
            <a:off x="9139767" y="4014788"/>
            <a:ext cx="2559051" cy="0"/>
          </a:xfrm>
          <a:prstGeom prst="line">
            <a:avLst/>
          </a:prstGeom>
          <a:noFill/>
          <a:ln w="6350" cap="rnd">
            <a:solidFill>
              <a:schemeClr val="tx2"/>
            </a:solidFill>
            <a:round/>
          </a:ln>
          <a:extLst>
            <a:ext uri="{909E8E84-426E-40DD-AFC4-6F175D3DCCD1}">
              <a14:hiddenFill xmlns:a14="http://schemas.microsoft.com/office/drawing/2010/main">
                <a:noFill/>
              </a14:hiddenFill>
            </a:ext>
          </a:extLst>
        </p:spPr>
      </p:cxnSp>
      <p:sp>
        <p:nvSpPr>
          <p:cNvPr id="13" name="Picture Placeholder 12">
            <a:extLst>
              <a:ext uri="{FF2B5EF4-FFF2-40B4-BE49-F238E27FC236}">
                <a16:creationId xmlns:a16="http://schemas.microsoft.com/office/drawing/2014/main" id="{0362F0FD-CC56-47D7-A5AA-57D163310F07}"/>
              </a:ext>
            </a:extLst>
          </p:cNvPr>
          <p:cNvSpPr>
            <a:spLocks noGrp="1" noChangeAspect="1"/>
          </p:cNvSpPr>
          <p:nvPr>
            <p:ph type="pic" sz="quarter" idx="17"/>
          </p:nvPr>
        </p:nvSpPr>
        <p:spPr bwMode="gray">
          <a:xfrm>
            <a:off x="9619192" y="2103120"/>
            <a:ext cx="1600200" cy="1600200"/>
          </a:xfrm>
          <a:prstGeom prst="ellipse">
            <a:avLst/>
          </a:prstGeom>
        </p:spPr>
        <p:txBody>
          <a:bodyPr/>
          <a:lstStyle>
            <a:lvl1pPr marL="0" indent="0" algn="ctr">
              <a:lnSpc>
                <a:spcPct val="85000"/>
              </a:lnSpc>
              <a:spcBef>
                <a:spcPct val="0"/>
              </a:spcBef>
              <a:buNone/>
              <a:defRPr/>
            </a:lvl1pPr>
          </a:lstStyle>
          <a:p>
            <a:r>
              <a:rPr lang="en-US"/>
              <a:t>Click icon to add picture</a:t>
            </a:r>
          </a:p>
        </p:txBody>
      </p:sp>
      <p:sp>
        <p:nvSpPr>
          <p:cNvPr id="5" name="Text Placeholder 4">
            <a:extLst>
              <a:ext uri="{FF2B5EF4-FFF2-40B4-BE49-F238E27FC236}">
                <a16:creationId xmlns:a16="http://schemas.microsoft.com/office/drawing/2014/main" id="{F687C1C0-3F78-4628-9386-9D58CD037A53}"/>
              </a:ext>
            </a:extLst>
          </p:cNvPr>
          <p:cNvSpPr>
            <a:spLocks noGrp="1"/>
          </p:cNvSpPr>
          <p:nvPr>
            <p:ph type="body" sz="quarter" idx="18"/>
          </p:nvPr>
        </p:nvSpPr>
        <p:spPr bwMode="gray">
          <a:xfrm>
            <a:off x="9139238" y="4062917"/>
            <a:ext cx="2559050" cy="311468"/>
          </a:xfrm>
        </p:spPr>
        <p:txBody>
          <a:bodyPr/>
          <a:lstStyle>
            <a:lvl1pPr marL="0" indent="0">
              <a:lnSpc>
                <a:spcPct val="85000"/>
              </a:lnSpc>
              <a:spcBef>
                <a:spcPct val="0"/>
              </a:spcBef>
              <a:buNone/>
              <a:defRPr sz="1800">
                <a:solidFill>
                  <a:srgbClr val="153057"/>
                </a:solidFill>
              </a:defRPr>
            </a:lvl1pPr>
            <a:lvl2pPr marL="223838" indent="0">
              <a:buNone/>
              <a:defRPr/>
            </a:lvl2pPr>
          </a:lstStyle>
          <a:p>
            <a:pPr lvl="0"/>
            <a:r>
              <a:rPr lang="en-US"/>
              <a:t>Click to edit Master text styles</a:t>
            </a:r>
          </a:p>
        </p:txBody>
      </p:sp>
      <p:sp>
        <p:nvSpPr>
          <p:cNvPr id="9" name="Text Placeholder 4">
            <a:extLst>
              <a:ext uri="{FF2B5EF4-FFF2-40B4-BE49-F238E27FC236}">
                <a16:creationId xmlns:a16="http://schemas.microsoft.com/office/drawing/2014/main" id="{B9BC9ACD-AA15-4274-B707-11F6967DF0C2}"/>
              </a:ext>
            </a:extLst>
          </p:cNvPr>
          <p:cNvSpPr>
            <a:spLocks noGrp="1"/>
          </p:cNvSpPr>
          <p:nvPr>
            <p:ph type="body" sz="quarter" idx="19"/>
          </p:nvPr>
        </p:nvSpPr>
        <p:spPr bwMode="gray">
          <a:xfrm>
            <a:off x="9139238" y="4548591"/>
            <a:ext cx="2559050" cy="504017"/>
          </a:xfrm>
        </p:spPr>
        <p:txBody>
          <a:bodyPr anchor="b" anchorCtr="0"/>
          <a:lstStyle>
            <a:lvl1pPr marL="0" indent="0">
              <a:lnSpc>
                <a:spcPct val="85000"/>
              </a:lnSpc>
              <a:spcBef>
                <a:spcPts val="200"/>
              </a:spcBef>
              <a:buNone/>
              <a:defRPr sz="1400">
                <a:solidFill>
                  <a:schemeClr val="accent1"/>
                </a:solidFill>
              </a:defRPr>
            </a:lvl1pPr>
            <a:lvl2pPr marL="223838" indent="0">
              <a:buNone/>
              <a:defRPr/>
            </a:lvl2pPr>
          </a:lstStyle>
          <a:p>
            <a:pPr lvl="0"/>
            <a:r>
              <a:rPr lang="en-US"/>
              <a:t>Click to edit Master text styles</a:t>
            </a:r>
          </a:p>
        </p:txBody>
      </p:sp>
      <p:sp>
        <p:nvSpPr>
          <p:cNvPr id="11" name="Text Placeholder 4">
            <a:extLst>
              <a:ext uri="{FF2B5EF4-FFF2-40B4-BE49-F238E27FC236}">
                <a16:creationId xmlns:a16="http://schemas.microsoft.com/office/drawing/2014/main" id="{6A7C835F-4C95-42B8-A87F-FFA752AEEADE}"/>
              </a:ext>
            </a:extLst>
          </p:cNvPr>
          <p:cNvSpPr>
            <a:spLocks noGrp="1"/>
          </p:cNvSpPr>
          <p:nvPr>
            <p:ph type="body" sz="quarter" idx="20" hasCustomPrompt="1"/>
          </p:nvPr>
        </p:nvSpPr>
        <p:spPr bwMode="gray">
          <a:xfrm>
            <a:off x="9139238" y="5135101"/>
            <a:ext cx="2559050" cy="442474"/>
          </a:xfrm>
        </p:spPr>
        <p:txBody>
          <a:bodyPr anchor="t" anchorCtr="0"/>
          <a:lstStyle>
            <a:lvl1pPr marL="0" indent="0">
              <a:lnSpc>
                <a:spcPct val="85000"/>
              </a:lnSpc>
              <a:spcBef>
                <a:spcPct val="0"/>
              </a:spcBef>
              <a:buNone/>
              <a:defRPr sz="1600" b="1">
                <a:solidFill>
                  <a:schemeClr val="accent1"/>
                </a:solidFill>
              </a:defRPr>
            </a:lvl1pPr>
            <a:lvl2pPr marL="223838" indent="0">
              <a:buNone/>
              <a:defRPr/>
            </a:lvl2pPr>
          </a:lstStyle>
          <a:p>
            <a:pPr lvl="0"/>
            <a:r>
              <a:rPr lang="en-US"/>
              <a:t>EDIT MASTER TEXT STYLES</a:t>
            </a:r>
          </a:p>
        </p:txBody>
      </p:sp>
      <p:sp>
        <p:nvSpPr>
          <p:cNvPr id="8" name="Picture Placeholder 7">
            <a:extLst>
              <a:ext uri="{FF2B5EF4-FFF2-40B4-BE49-F238E27FC236}">
                <a16:creationId xmlns:a16="http://schemas.microsoft.com/office/drawing/2014/main" id="{AC0273DE-44EC-4625-BB63-C335AF558F2D}"/>
              </a:ext>
            </a:extLst>
          </p:cNvPr>
          <p:cNvSpPr>
            <a:spLocks noGrp="1"/>
          </p:cNvSpPr>
          <p:nvPr>
            <p:ph type="pic" sz="quarter" idx="21"/>
          </p:nvPr>
        </p:nvSpPr>
        <p:spPr bwMode="gray">
          <a:xfrm>
            <a:off x="9139239" y="5626454"/>
            <a:ext cx="2560320" cy="630237"/>
          </a:xfrm>
        </p:spPr>
        <p:txBody>
          <a:bodyPr/>
          <a:lstStyle>
            <a:lvl1pPr marL="0" indent="0" algn="l">
              <a:lnSpc>
                <a:spcPct val="85000"/>
              </a:lnSpc>
              <a:spcBef>
                <a:spcPct val="0"/>
              </a:spcBef>
              <a:buNone/>
              <a:defRPr/>
            </a:lvl1pPr>
          </a:lstStyle>
          <a:p>
            <a:r>
              <a:rPr lang="en-US"/>
              <a:t>Click icon to add picture</a:t>
            </a:r>
          </a:p>
        </p:txBody>
      </p:sp>
    </p:spTree>
    <p:extLst>
      <p:ext uri="{BB962C8B-B14F-4D97-AF65-F5344CB8AC3E}">
        <p14:creationId xmlns:p14="http://schemas.microsoft.com/office/powerpoint/2010/main" val="139605135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No Photo">
    <p:spTree>
      <p:nvGrpSpPr>
        <p:cNvPr id="1" name=""/>
        <p:cNvGrpSpPr/>
        <p:nvPr/>
      </p:nvGrpSpPr>
      <p:grpSpPr>
        <a:xfrm>
          <a:off x="0" y="0"/>
          <a:ext cx="0" cy="0"/>
          <a:chOff x="0" y="0"/>
          <a:chExt cx="0" cy="0"/>
        </a:xfrm>
      </p:grpSpPr>
      <p:pic>
        <p:nvPicPr>
          <p:cNvPr id="6" name="Picture 14">
            <a:extLst>
              <a:ext uri="{FF2B5EF4-FFF2-40B4-BE49-F238E27FC236}">
                <a16:creationId xmlns:a16="http://schemas.microsoft.com/office/drawing/2014/main" id="{C13C9885-83C3-4523-80B3-2489E8E108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23267"/>
          <a:stretch>
            <a:fillRect/>
          </a:stretch>
        </p:blipFill>
        <p:spPr bwMode="auto">
          <a:xfrm>
            <a:off x="0" y="601014"/>
            <a:ext cx="3373437" cy="429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457200" y="91440"/>
            <a:ext cx="11274552" cy="9144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FC6B8A-C40D-474E-976A-C66C15A32456}"/>
              </a:ext>
            </a:extLst>
          </p:cNvPr>
          <p:cNvSpPr>
            <a:spLocks noGrp="1"/>
          </p:cNvSpPr>
          <p:nvPr>
            <p:ph type="body" sz="quarter" idx="16"/>
          </p:nvPr>
        </p:nvSpPr>
        <p:spPr>
          <a:xfrm>
            <a:off x="2350008" y="1295904"/>
            <a:ext cx="9381744" cy="2903116"/>
          </a:xfrm>
        </p:spPr>
        <p:txBody>
          <a:bodyPr anchor="ctr" anchorCtr="0"/>
          <a:lstStyle>
            <a:lvl1pPr marL="0" indent="0">
              <a:buNone/>
              <a:defRPr sz="3600" i="1">
                <a:solidFill>
                  <a:schemeClr val="accent1"/>
                </a:solidFill>
                <a:latin typeface="+mj-lt"/>
              </a:defRPr>
            </a:lvl1pPr>
          </a:lstStyle>
          <a:p>
            <a:pPr lvl="0"/>
            <a:r>
              <a:rPr lang="en-US"/>
              <a:t>Click to edit Master text styles</a:t>
            </a:r>
          </a:p>
        </p:txBody>
      </p:sp>
      <p:sp>
        <p:nvSpPr>
          <p:cNvPr id="5" name="Text Placeholder 4">
            <a:extLst>
              <a:ext uri="{FF2B5EF4-FFF2-40B4-BE49-F238E27FC236}">
                <a16:creationId xmlns:a16="http://schemas.microsoft.com/office/drawing/2014/main" id="{F687C1C0-3F78-4628-9386-9D58CD037A53}"/>
              </a:ext>
            </a:extLst>
          </p:cNvPr>
          <p:cNvSpPr>
            <a:spLocks noGrp="1"/>
          </p:cNvSpPr>
          <p:nvPr>
            <p:ph type="body" sz="quarter" idx="18"/>
          </p:nvPr>
        </p:nvSpPr>
        <p:spPr bwMode="gray">
          <a:xfrm>
            <a:off x="2350008" y="4701250"/>
            <a:ext cx="9381744" cy="311468"/>
          </a:xfrm>
        </p:spPr>
        <p:txBody>
          <a:bodyPr/>
          <a:lstStyle>
            <a:lvl1pPr marL="0" indent="0">
              <a:lnSpc>
                <a:spcPct val="85000"/>
              </a:lnSpc>
              <a:spcBef>
                <a:spcPct val="0"/>
              </a:spcBef>
              <a:buNone/>
              <a:defRPr sz="1800">
                <a:solidFill>
                  <a:srgbClr val="153057"/>
                </a:solidFill>
              </a:defRPr>
            </a:lvl1pPr>
            <a:lvl2pPr marL="223838" indent="0">
              <a:buNone/>
              <a:defRPr/>
            </a:lvl2pPr>
          </a:lstStyle>
          <a:p>
            <a:pPr lvl="0"/>
            <a:r>
              <a:rPr lang="en-US"/>
              <a:t>Click to edit Master text styles</a:t>
            </a:r>
          </a:p>
        </p:txBody>
      </p:sp>
      <p:sp>
        <p:nvSpPr>
          <p:cNvPr id="9" name="Text Placeholder 4">
            <a:extLst>
              <a:ext uri="{FF2B5EF4-FFF2-40B4-BE49-F238E27FC236}">
                <a16:creationId xmlns:a16="http://schemas.microsoft.com/office/drawing/2014/main" id="{B9BC9ACD-AA15-4274-B707-11F6967DF0C2}"/>
              </a:ext>
            </a:extLst>
          </p:cNvPr>
          <p:cNvSpPr>
            <a:spLocks noGrp="1"/>
          </p:cNvSpPr>
          <p:nvPr>
            <p:ph type="body" sz="quarter" idx="19"/>
          </p:nvPr>
        </p:nvSpPr>
        <p:spPr bwMode="gray">
          <a:xfrm>
            <a:off x="2350008" y="5174892"/>
            <a:ext cx="9381744" cy="504017"/>
          </a:xfrm>
        </p:spPr>
        <p:txBody>
          <a:bodyPr anchor="b" anchorCtr="0"/>
          <a:lstStyle>
            <a:lvl1pPr marL="0" indent="0">
              <a:lnSpc>
                <a:spcPct val="85000"/>
              </a:lnSpc>
              <a:spcBef>
                <a:spcPts val="200"/>
              </a:spcBef>
              <a:buNone/>
              <a:defRPr sz="1400">
                <a:solidFill>
                  <a:schemeClr val="accent1"/>
                </a:solidFill>
              </a:defRPr>
            </a:lvl1pPr>
            <a:lvl2pPr marL="223838" indent="0">
              <a:buNone/>
              <a:defRPr/>
            </a:lvl2pPr>
          </a:lstStyle>
          <a:p>
            <a:pPr lvl="0"/>
            <a:r>
              <a:rPr lang="en-US"/>
              <a:t>Click to edit Master text styles</a:t>
            </a:r>
          </a:p>
        </p:txBody>
      </p:sp>
      <p:sp>
        <p:nvSpPr>
          <p:cNvPr id="11" name="Text Placeholder 4">
            <a:extLst>
              <a:ext uri="{FF2B5EF4-FFF2-40B4-BE49-F238E27FC236}">
                <a16:creationId xmlns:a16="http://schemas.microsoft.com/office/drawing/2014/main" id="{6A7C835F-4C95-42B8-A87F-FFA752AEEADE}"/>
              </a:ext>
            </a:extLst>
          </p:cNvPr>
          <p:cNvSpPr>
            <a:spLocks noGrp="1"/>
          </p:cNvSpPr>
          <p:nvPr>
            <p:ph type="body" sz="quarter" idx="20" hasCustomPrompt="1"/>
          </p:nvPr>
        </p:nvSpPr>
        <p:spPr bwMode="gray">
          <a:xfrm>
            <a:off x="2350008" y="5761402"/>
            <a:ext cx="9381744" cy="442474"/>
          </a:xfrm>
        </p:spPr>
        <p:txBody>
          <a:bodyPr anchor="t" anchorCtr="0"/>
          <a:lstStyle>
            <a:lvl1pPr marL="0" indent="0">
              <a:lnSpc>
                <a:spcPct val="85000"/>
              </a:lnSpc>
              <a:spcBef>
                <a:spcPct val="0"/>
              </a:spcBef>
              <a:buNone/>
              <a:defRPr sz="1600" b="1">
                <a:solidFill>
                  <a:schemeClr val="accent1"/>
                </a:solidFill>
              </a:defRPr>
            </a:lvl1pPr>
            <a:lvl2pPr marL="223838" indent="0">
              <a:buNone/>
              <a:defRPr/>
            </a:lvl2pPr>
          </a:lstStyle>
          <a:p>
            <a:pPr lvl="0"/>
            <a:r>
              <a:rPr lang="en-US"/>
              <a:t>EDIT MASTER TEXT STYLES</a:t>
            </a:r>
          </a:p>
        </p:txBody>
      </p:sp>
    </p:spTree>
    <p:extLst>
      <p:ext uri="{BB962C8B-B14F-4D97-AF65-F5344CB8AC3E}">
        <p14:creationId xmlns:p14="http://schemas.microsoft.com/office/powerpoint/2010/main" val="109597377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91401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6" name="Content Placeholder 5"/>
          <p:cNvSpPr>
            <a:spLocks noGrp="1"/>
          </p:cNvSpPr>
          <p:nvPr>
            <p:ph sz="quarter" idx="10"/>
            <p:custDataLst>
              <p:tags r:id="rId1"/>
            </p:custDataLst>
          </p:nvPr>
        </p:nvSpPr>
        <p:spPr>
          <a:xfrm>
            <a:off x="608180" y="1188720"/>
            <a:ext cx="5336977"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custDataLst>
              <p:tags r:id="rId2"/>
            </p:custDataLst>
          </p:nvPr>
        </p:nvSpPr>
        <p:spPr>
          <a:xfrm>
            <a:off x="6258698" y="1188720"/>
            <a:ext cx="5336977"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custDataLst>
              <p:tags r:id="rId3"/>
            </p:custDataLst>
          </p:nvPr>
        </p:nvSpPr>
        <p:spPr/>
        <p:txBody>
          <a:bodyPr/>
          <a:lstStyle/>
          <a:p>
            <a:r>
              <a:rPr lang="en-US"/>
              <a:t>Click to edit Master title style</a:t>
            </a:r>
          </a:p>
        </p:txBody>
      </p:sp>
    </p:spTree>
    <p:extLst>
      <p:ext uri="{BB962C8B-B14F-4D97-AF65-F5344CB8AC3E}">
        <p14:creationId xmlns:p14="http://schemas.microsoft.com/office/powerpoint/2010/main" val="330636105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Content Placeholder 4"/>
          <p:cNvSpPr>
            <a:spLocks noGrp="1"/>
          </p:cNvSpPr>
          <p:nvPr>
            <p:ph sz="quarter" idx="15"/>
          </p:nvPr>
        </p:nvSpPr>
        <p:spPr bwMode="gray">
          <a:xfrm>
            <a:off x="608172" y="1188720"/>
            <a:ext cx="10975656"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531328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
    <p:spTree>
      <p:nvGrpSpPr>
        <p:cNvPr id="1" name=""/>
        <p:cNvGrpSpPr/>
        <p:nvPr/>
      </p:nvGrpSpPr>
      <p:grpSpPr>
        <a:xfrm>
          <a:off x="0" y="0"/>
          <a:ext cx="0" cy="0"/>
          <a:chOff x="0" y="0"/>
          <a:chExt cx="0" cy="0"/>
        </a:xfrm>
      </p:grpSpPr>
      <p:sp>
        <p:nvSpPr>
          <p:cNvPr id="7" name="Picture Placeholder 4"/>
          <p:cNvSpPr>
            <a:spLocks noGrp="1"/>
          </p:cNvSpPr>
          <p:nvPr>
            <p:ph type="pic" sz="quarter" idx="11"/>
          </p:nvPr>
        </p:nvSpPr>
        <p:spPr>
          <a:xfrm>
            <a:off x="7574369" y="2000090"/>
            <a:ext cx="3315563" cy="3314700"/>
          </a:xfrm>
          <a:prstGeom prst="ellipse">
            <a:avLst/>
          </a:prstGeom>
          <a:solidFill>
            <a:schemeClr val="bg1">
              <a:lumMod val="95000"/>
            </a:schemeClr>
          </a:solidFill>
        </p:spPr>
        <p:txBody>
          <a:bodyPr>
            <a:normAutofit/>
          </a:bodyPr>
          <a:lstStyle>
            <a:lvl1pPr>
              <a:defRPr sz="1000"/>
            </a:lvl1pPr>
          </a:lstStyle>
          <a:p>
            <a:endParaRPr lang="en-US" dirty="0"/>
          </a:p>
        </p:txBody>
      </p:sp>
      <p:sp>
        <p:nvSpPr>
          <p:cNvPr id="10" name="Picture Placeholder 4"/>
          <p:cNvSpPr>
            <a:spLocks noGrp="1"/>
          </p:cNvSpPr>
          <p:nvPr>
            <p:ph type="pic" sz="quarter" idx="12"/>
          </p:nvPr>
        </p:nvSpPr>
        <p:spPr>
          <a:xfrm>
            <a:off x="3991574" y="2578101"/>
            <a:ext cx="2702756" cy="2702052"/>
          </a:xfrm>
          <a:prstGeom prst="ellipse">
            <a:avLst/>
          </a:prstGeom>
          <a:solidFill>
            <a:schemeClr val="bg1">
              <a:lumMod val="95000"/>
            </a:schemeClr>
          </a:solidFill>
        </p:spPr>
        <p:txBody>
          <a:bodyPr>
            <a:normAutofit/>
          </a:bodyPr>
          <a:lstStyle>
            <a:lvl1pPr>
              <a:defRPr sz="1000"/>
            </a:lvl1pPr>
          </a:lstStyle>
          <a:p>
            <a:endParaRPr lang="en-US" dirty="0"/>
          </a:p>
        </p:txBody>
      </p:sp>
      <p:sp>
        <p:nvSpPr>
          <p:cNvPr id="11" name="Picture Placeholder 4"/>
          <p:cNvSpPr>
            <a:spLocks noGrp="1"/>
          </p:cNvSpPr>
          <p:nvPr>
            <p:ph type="pic" sz="quarter" idx="13"/>
          </p:nvPr>
        </p:nvSpPr>
        <p:spPr>
          <a:xfrm>
            <a:off x="1321560" y="3513746"/>
            <a:ext cx="1788118" cy="1787652"/>
          </a:xfrm>
          <a:prstGeom prst="ellipse">
            <a:avLst/>
          </a:prstGeom>
          <a:solidFill>
            <a:schemeClr val="bg1">
              <a:lumMod val="95000"/>
            </a:schemeClr>
          </a:solidFill>
        </p:spPr>
        <p:txBody>
          <a:bodyPr>
            <a:normAutofit/>
          </a:bodyPr>
          <a:lstStyle>
            <a:lvl1pPr>
              <a:defRPr sz="1000"/>
            </a:lvl1pPr>
          </a:lstStyle>
          <a:p>
            <a:endParaRPr lang="en-US" dirty="0"/>
          </a:p>
        </p:txBody>
      </p:sp>
    </p:spTree>
    <p:extLst>
      <p:ext uri="{BB962C8B-B14F-4D97-AF65-F5344CB8AC3E}">
        <p14:creationId xmlns:p14="http://schemas.microsoft.com/office/powerpoint/2010/main" val="3056442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
        <p:nvSpPr>
          <p:cNvPr id="4" name="Text Placeholder 12"/>
          <p:cNvSpPr>
            <a:spLocks noGrp="1"/>
          </p:cNvSpPr>
          <p:nvPr>
            <p:ph type="body" sz="quarter" idx="16"/>
          </p:nvPr>
        </p:nvSpPr>
        <p:spPr bwMode="gray">
          <a:xfrm>
            <a:off x="608173" y="6543292"/>
            <a:ext cx="8231028" cy="130805"/>
          </a:xfrm>
          <a:prstGeom prst="rect">
            <a:avLst/>
          </a:prstGeom>
          <a:noFill/>
          <a:ln w="9525">
            <a:noFill/>
            <a:miter lim="800000"/>
            <a:headEnd/>
            <a:tailEnd/>
          </a:ln>
          <a:effectLst/>
        </p:spPr>
        <p:txBody>
          <a:bodyPr wrap="square" lIns="0" tIns="0" rIns="0" bIns="0" anchor="b">
            <a:spAutoFit/>
          </a:bodyPr>
          <a:lstStyle>
            <a:lvl1pPr marL="0" indent="0">
              <a:lnSpc>
                <a:spcPct val="85000"/>
              </a:lnSpc>
              <a:spcBef>
                <a:spcPts val="200"/>
              </a:spcBef>
              <a:buNone/>
              <a:defRPr kumimoji="0" lang="en-US" sz="1000" b="0" i="0" u="none" strike="noStrike" kern="1200" cap="none" normalizeH="0" baseline="0" dirty="0">
                <a:ln>
                  <a:noFill/>
                </a:ln>
                <a:solidFill>
                  <a:schemeClr val="tx2"/>
                </a:solidFill>
                <a:effectLst/>
                <a:latin typeface="+mn-lt"/>
                <a:ea typeface="+mn-ea"/>
                <a:cs typeface="+mn-cs"/>
              </a:defRPr>
            </a:lvl1pPr>
          </a:lstStyle>
          <a:p>
            <a:pPr lvl="0"/>
            <a:r>
              <a:rPr lang="en-US" dirty="0"/>
              <a:t>Click to edit Master text styles</a:t>
            </a:r>
          </a:p>
        </p:txBody>
      </p:sp>
    </p:spTree>
    <p:extLst>
      <p:ext uri="{BB962C8B-B14F-4D97-AF65-F5344CB8AC3E}">
        <p14:creationId xmlns:p14="http://schemas.microsoft.com/office/powerpoint/2010/main" val="3532833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70"/>
        <p:cNvGrpSpPr/>
        <p:nvPr/>
      </p:nvGrpSpPr>
      <p:grpSpPr>
        <a:xfrm>
          <a:off x="0" y="0"/>
          <a:ext cx="0" cy="0"/>
          <a:chOff x="0" y="0"/>
          <a:chExt cx="0" cy="0"/>
        </a:xfrm>
      </p:grpSpPr>
      <p:sp>
        <p:nvSpPr>
          <p:cNvPr id="71" name="Google Shape;71;p4"/>
          <p:cNvSpPr txBox="1">
            <a:spLocks noGrp="1"/>
          </p:cNvSpPr>
          <p:nvPr>
            <p:ph type="body" idx="1"/>
            <p:custDataLst>
              <p:tags r:id="rId1"/>
            </p:custDataLst>
          </p:nvPr>
        </p:nvSpPr>
        <p:spPr>
          <a:xfrm>
            <a:off x="457200" y="1554480"/>
            <a:ext cx="11274552" cy="4480560"/>
          </a:xfrm>
          <a:prstGeom prst="rect">
            <a:avLst/>
          </a:prstGeom>
          <a:noFill/>
          <a:ln>
            <a:noFill/>
          </a:ln>
        </p:spPr>
        <p:txBody>
          <a:bodyPr spcFirstLastPara="1" wrap="square" lIns="0" tIns="0" rIns="0" bIns="0" anchor="t" anchorCtr="0"/>
          <a:lstStyle>
            <a:lvl1pPr marL="457200" marR="0" lvl="0" indent="-355600" algn="l" rtl="0">
              <a:lnSpc>
                <a:spcPct val="90000"/>
              </a:lnSpc>
              <a:spcBef>
                <a:spcPts val="1800"/>
              </a:spcBef>
              <a:spcAft>
                <a:spcPct val="0"/>
              </a:spcAft>
              <a:buClr>
                <a:schemeClr val="accent1"/>
              </a:buClr>
              <a:buSzPts val="2000"/>
              <a:buFont typeface="Calibri"/>
              <a:buChar char="•"/>
              <a:defRPr sz="2000" b="0" i="0" u="none" strike="noStrike" cap="none">
                <a:solidFill>
                  <a:srgbClr val="343536"/>
                </a:solidFill>
                <a:latin typeface="Calibri"/>
                <a:ea typeface="Calibri"/>
                <a:cs typeface="Calibri"/>
                <a:sym typeface="Calibri"/>
              </a:defRPr>
            </a:lvl1pPr>
            <a:lvl2pPr marL="914400" marR="0" lvl="1" indent="-342900" algn="l" rtl="0">
              <a:lnSpc>
                <a:spcPct val="90000"/>
              </a:lnSpc>
              <a:spcBef>
                <a:spcPts val="900"/>
              </a:spcBef>
              <a:spcAft>
                <a:spcPct val="0"/>
              </a:spcAft>
              <a:buClr>
                <a:schemeClr val="accent1"/>
              </a:buClr>
              <a:buSzPts val="1800"/>
              <a:buFont typeface="Arial"/>
              <a:buChar char="–"/>
              <a:defRPr sz="1800" b="0" i="0" u="none" strike="noStrike" cap="none">
                <a:solidFill>
                  <a:srgbClr val="343536"/>
                </a:solidFill>
                <a:latin typeface="Calibri"/>
                <a:ea typeface="Calibri"/>
                <a:cs typeface="Calibri"/>
                <a:sym typeface="Calibri"/>
              </a:defRPr>
            </a:lvl2pPr>
            <a:lvl3pPr marL="1371600" marR="0" lvl="2" indent="-330200" algn="l" rtl="0">
              <a:lnSpc>
                <a:spcPct val="90000"/>
              </a:lnSpc>
              <a:spcBef>
                <a:spcPts val="450"/>
              </a:spcBef>
              <a:spcAft>
                <a:spcPct val="0"/>
              </a:spcAft>
              <a:buClr>
                <a:schemeClr val="accent1"/>
              </a:buClr>
              <a:buSzPts val="1600"/>
              <a:buFont typeface="Calibri"/>
              <a:buChar char="•"/>
              <a:defRPr sz="1600" b="0" i="0" u="none" strike="noStrike" cap="none">
                <a:solidFill>
                  <a:srgbClr val="343536"/>
                </a:solidFill>
                <a:latin typeface="Calibri"/>
                <a:ea typeface="Calibri"/>
                <a:cs typeface="Calibri"/>
                <a:sym typeface="Calibri"/>
              </a:defRPr>
            </a:lvl3pPr>
            <a:lvl4pPr marL="1828800" marR="0" lvl="3" indent="-317500" algn="l" rtl="0">
              <a:lnSpc>
                <a:spcPct val="90000"/>
              </a:lnSpc>
              <a:spcBef>
                <a:spcPts val="300"/>
              </a:spcBef>
              <a:spcAft>
                <a:spcPct val="0"/>
              </a:spcAft>
              <a:buClr>
                <a:schemeClr val="accent1"/>
              </a:buClr>
              <a:buSzPts val="1400"/>
              <a:buFont typeface="Arial"/>
              <a:buChar char="–"/>
              <a:defRPr sz="1400" b="0" i="0" u="none" strike="noStrike" cap="none">
                <a:solidFill>
                  <a:srgbClr val="343536"/>
                </a:solidFill>
                <a:latin typeface="Calibri"/>
                <a:ea typeface="Calibri"/>
                <a:cs typeface="Calibri"/>
                <a:sym typeface="Calibri"/>
              </a:defRPr>
            </a:lvl4pPr>
            <a:lvl5pPr marL="2286000" marR="0" lvl="4" indent="-304800" algn="l" rtl="0">
              <a:lnSpc>
                <a:spcPct val="90000"/>
              </a:lnSpc>
              <a:spcBef>
                <a:spcPts val="200"/>
              </a:spcBef>
              <a:spcAft>
                <a:spcPct val="0"/>
              </a:spcAft>
              <a:buClr>
                <a:schemeClr val="accent1"/>
              </a:buClr>
              <a:buSzPts val="1200"/>
              <a:buFont typeface="Calibri"/>
              <a:buChar char="•"/>
              <a:defRPr sz="1200" b="0" i="0" u="none" strike="noStrike" cap="none">
                <a:solidFill>
                  <a:srgbClr val="343536"/>
                </a:solidFill>
                <a:latin typeface="Calibri"/>
                <a:ea typeface="Calibri"/>
                <a:cs typeface="Calibri"/>
                <a:sym typeface="Calibri"/>
              </a:defRPr>
            </a:lvl5pPr>
            <a:lvl6pPr marL="2743200" marR="0" lvl="5"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6pPr>
            <a:lvl7pPr marL="3200400" marR="0" lvl="6"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7pPr>
            <a:lvl8pPr marL="3657600" marR="0" lvl="7"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8pPr>
            <a:lvl9pPr marL="4114800" marR="0" lvl="8"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9pPr>
          </a:lstStyle>
          <a:p>
            <a:endParaRPr/>
          </a:p>
        </p:txBody>
      </p:sp>
      <p:sp>
        <p:nvSpPr>
          <p:cNvPr id="72" name="Google Shape;72;p4"/>
          <p:cNvSpPr txBox="1">
            <a:spLocks noGrp="1"/>
          </p:cNvSpPr>
          <p:nvPr>
            <p:ph type="title"/>
            <p:custDataLst>
              <p:tags r:id="rId2"/>
            </p:custDataLst>
          </p:nvPr>
        </p:nvSpPr>
        <p:spPr>
          <a:xfrm>
            <a:off x="457200" y="91440"/>
            <a:ext cx="11274552" cy="914400"/>
          </a:xfrm>
          <a:prstGeom prst="rect">
            <a:avLst/>
          </a:prstGeom>
          <a:noFill/>
          <a:ln>
            <a:noFill/>
          </a:ln>
        </p:spPr>
        <p:txBody>
          <a:bodyPr spcFirstLastPara="1" wrap="square" lIns="0" tIns="0" rIns="0" bIns="0" anchor="b" anchorCtr="0"/>
          <a:lstStyle>
            <a:lvl1pPr marR="0" lvl="0" algn="l" rtl="0">
              <a:lnSpc>
                <a:spcPct val="80000"/>
              </a:lnSpc>
              <a:spcBef>
                <a:spcPct val="0"/>
              </a:spcBef>
              <a:spcAft>
                <a:spcPct val="0"/>
              </a:spcAft>
              <a:buClr>
                <a:srgbClr val="153057"/>
              </a:buClr>
              <a:buSzPts val="3200"/>
              <a:buFont typeface="Calibri"/>
              <a:buNone/>
              <a:defRPr sz="3200" b="0" i="0" u="none" strike="noStrike" cap="none">
                <a:solidFill>
                  <a:srgbClr val="153057"/>
                </a:solidFill>
                <a:latin typeface="Calibri"/>
                <a:ea typeface="Calibri"/>
                <a:cs typeface="Calibri"/>
                <a:sym typeface="Calibri"/>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73" name="Google Shape;73;p4"/>
          <p:cNvSpPr txBox="1">
            <a:spLocks noGrp="1"/>
          </p:cNvSpPr>
          <p:nvPr>
            <p:ph type="body" idx="2"/>
            <p:custDataLst>
              <p:tags r:id="rId3"/>
            </p:custDataLst>
          </p:nvPr>
        </p:nvSpPr>
        <p:spPr>
          <a:xfrm>
            <a:off x="457200" y="1080122"/>
            <a:ext cx="11274425" cy="365760"/>
          </a:xfrm>
          <a:prstGeom prst="rect">
            <a:avLst/>
          </a:prstGeom>
          <a:noFill/>
          <a:ln>
            <a:noFill/>
          </a:ln>
        </p:spPr>
        <p:txBody>
          <a:bodyPr spcFirstLastPara="1" wrap="square" lIns="0" tIns="0" rIns="0" bIns="0" anchor="t" anchorCtr="0"/>
          <a:lstStyle>
            <a:lvl1pPr marL="457200" marR="0" lvl="0" indent="-228600" algn="l" rtl="0">
              <a:lnSpc>
                <a:spcPct val="80000"/>
              </a:lnSpc>
              <a:spcBef>
                <a:spcPct val="0"/>
              </a:spcBef>
              <a:spcAft>
                <a:spcPct val="0"/>
              </a:spcAft>
              <a:buClr>
                <a:schemeClr val="accent1"/>
              </a:buClr>
              <a:buSzPts val="2400"/>
              <a:buFont typeface="Arial"/>
              <a:buNone/>
              <a:defRPr sz="2400" b="0" i="1" u="none" strike="noStrike" cap="none">
                <a:solidFill>
                  <a:schemeClr val="accent1"/>
                </a:solidFill>
                <a:latin typeface="Calibri"/>
                <a:ea typeface="Calibri"/>
                <a:cs typeface="Calibri"/>
                <a:sym typeface="Calibri"/>
              </a:defRPr>
            </a:lvl1pPr>
            <a:lvl2pPr marL="914400" marR="0" lvl="1" indent="-228600" algn="l" rtl="0">
              <a:lnSpc>
                <a:spcPct val="90000"/>
              </a:lnSpc>
              <a:spcBef>
                <a:spcPts val="900"/>
              </a:spcBef>
              <a:spcAft>
                <a:spcPct val="0"/>
              </a:spcAft>
              <a:buClr>
                <a:schemeClr val="accent1"/>
              </a:buClr>
              <a:buSzPts val="1800"/>
              <a:buFont typeface="Arial"/>
              <a:buNone/>
              <a:defRPr sz="1800" b="0" i="0" u="none" strike="noStrike" cap="none">
                <a:solidFill>
                  <a:srgbClr val="343536"/>
                </a:solidFill>
                <a:latin typeface="Calibri"/>
                <a:ea typeface="Calibri"/>
                <a:cs typeface="Calibri"/>
                <a:sym typeface="Calibri"/>
              </a:defRPr>
            </a:lvl2pPr>
            <a:lvl3pPr marL="1371600" marR="0" lvl="2" indent="-330200" algn="l" rtl="0">
              <a:lnSpc>
                <a:spcPct val="90000"/>
              </a:lnSpc>
              <a:spcBef>
                <a:spcPts val="450"/>
              </a:spcBef>
              <a:spcAft>
                <a:spcPct val="0"/>
              </a:spcAft>
              <a:buClr>
                <a:schemeClr val="accent1"/>
              </a:buClr>
              <a:buSzPts val="1600"/>
              <a:buFont typeface="Calibri"/>
              <a:buChar char="•"/>
              <a:defRPr sz="1600" b="0" i="0" u="none" strike="noStrike" cap="none">
                <a:solidFill>
                  <a:srgbClr val="343536"/>
                </a:solidFill>
                <a:latin typeface="Calibri"/>
                <a:ea typeface="Calibri"/>
                <a:cs typeface="Calibri"/>
                <a:sym typeface="Calibri"/>
              </a:defRPr>
            </a:lvl3pPr>
            <a:lvl4pPr marL="1828800" marR="0" lvl="3" indent="-317500" algn="l" rtl="0">
              <a:lnSpc>
                <a:spcPct val="90000"/>
              </a:lnSpc>
              <a:spcBef>
                <a:spcPts val="300"/>
              </a:spcBef>
              <a:spcAft>
                <a:spcPct val="0"/>
              </a:spcAft>
              <a:buClr>
                <a:schemeClr val="accent1"/>
              </a:buClr>
              <a:buSzPts val="1400"/>
              <a:buFont typeface="Arial"/>
              <a:buChar char="–"/>
              <a:defRPr sz="1400" b="0" i="0" u="none" strike="noStrike" cap="none">
                <a:solidFill>
                  <a:srgbClr val="343536"/>
                </a:solidFill>
                <a:latin typeface="Calibri"/>
                <a:ea typeface="Calibri"/>
                <a:cs typeface="Calibri"/>
                <a:sym typeface="Calibri"/>
              </a:defRPr>
            </a:lvl4pPr>
            <a:lvl5pPr marL="2286000" marR="0" lvl="4" indent="-304800" algn="l" rtl="0">
              <a:lnSpc>
                <a:spcPct val="90000"/>
              </a:lnSpc>
              <a:spcBef>
                <a:spcPts val="200"/>
              </a:spcBef>
              <a:spcAft>
                <a:spcPct val="0"/>
              </a:spcAft>
              <a:buClr>
                <a:schemeClr val="accent1"/>
              </a:buClr>
              <a:buSzPts val="1200"/>
              <a:buFont typeface="Calibri"/>
              <a:buChar char="•"/>
              <a:defRPr sz="1200" b="0" i="0" u="none" strike="noStrike" cap="none">
                <a:solidFill>
                  <a:srgbClr val="343536"/>
                </a:solidFill>
                <a:latin typeface="Calibri"/>
                <a:ea typeface="Calibri"/>
                <a:cs typeface="Calibri"/>
                <a:sym typeface="Calibri"/>
              </a:defRPr>
            </a:lvl5pPr>
            <a:lvl6pPr marL="2743200" marR="0" lvl="5"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6pPr>
            <a:lvl7pPr marL="3200400" marR="0" lvl="6"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7pPr>
            <a:lvl8pPr marL="3657600" marR="0" lvl="7"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8pPr>
            <a:lvl9pPr marL="4114800" marR="0" lvl="8" indent="-357251" algn="l" rtl="0">
              <a:spcBef>
                <a:spcPts val="405"/>
              </a:spcBef>
              <a:spcAft>
                <a:spcPct val="0"/>
              </a:spcAft>
              <a:buClr>
                <a:schemeClr val="dk1"/>
              </a:buClr>
              <a:buSzPts val="2026"/>
              <a:buFont typeface="Arial"/>
              <a:buChar char="•"/>
              <a:defRPr sz="2026"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81679949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ulleted Text w/Subtitle">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457200" y="457203"/>
            <a:ext cx="11277600" cy="596897"/>
          </a:xfrm>
        </p:spPr>
        <p:txBody>
          <a:bodyPr/>
          <a:lstStyle/>
          <a:p>
            <a:r>
              <a:rPr lang="en-US"/>
              <a:t>Click to edit Master title style</a:t>
            </a:r>
          </a:p>
        </p:txBody>
      </p:sp>
      <p:sp>
        <p:nvSpPr>
          <p:cNvPr id="6" name="Text Placeholder 9">
            <a:extLst>
              <a:ext uri="{FF2B5EF4-FFF2-40B4-BE49-F238E27FC236}">
                <a16:creationId xmlns:a16="http://schemas.microsoft.com/office/drawing/2014/main" id="{338A97EE-DFA3-4D3B-90EB-607437520D23}"/>
              </a:ext>
            </a:extLst>
          </p:cNvPr>
          <p:cNvSpPr>
            <a:spLocks noGrp="1"/>
          </p:cNvSpPr>
          <p:nvPr>
            <p:ph type="body" sz="quarter" idx="15" hasCustomPrompt="1"/>
            <p:custDataLst>
              <p:tags r:id="rId3"/>
            </p:custDataLst>
          </p:nvPr>
        </p:nvSpPr>
        <p:spPr bwMode="gray">
          <a:xfrm>
            <a:off x="457200" y="1104917"/>
            <a:ext cx="11277600" cy="396947"/>
          </a:xfrm>
          <a:prstGeom prst="rect">
            <a:avLst/>
          </a:prstGeom>
          <a:noFill/>
        </p:spPr>
        <p:txBody>
          <a:bodyPr wrap="square" rtlCol="0">
            <a:noAutofit/>
          </a:bodyPr>
          <a:lstStyle>
            <a:lvl1pPr marL="0" indent="0" algn="l" rtl="0" fontAlgn="base">
              <a:lnSpc>
                <a:spcPct val="85000"/>
              </a:lnSpc>
              <a:spcBef>
                <a:spcPct val="0"/>
              </a:spcBef>
              <a:spcAft>
                <a:spcPct val="0"/>
              </a:spcAft>
              <a:buNone/>
              <a:defRPr lang="en-US" sz="2400" b="0" kern="1200" smtClean="0">
                <a:solidFill>
                  <a:schemeClr val="accent4"/>
                </a:solidFill>
                <a:latin typeface="+mn-lt"/>
                <a:ea typeface="+mn-ea"/>
                <a:cs typeface="+mn-cs"/>
              </a:defRPr>
            </a:lvl1pPr>
            <a:lvl2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2pPr>
            <a:lvl3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3pPr>
            <a:lvl4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4pPr>
            <a:lvl5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5pPr>
          </a:lstStyle>
          <a:p>
            <a:pPr lvl="0"/>
            <a:r>
              <a:rPr lang="en-US"/>
              <a:t>Click to edit subtitle</a:t>
            </a:r>
          </a:p>
        </p:txBody>
      </p:sp>
      <p:sp>
        <p:nvSpPr>
          <p:cNvPr id="8" name="Text Placeholder 7">
            <a:extLst>
              <a:ext uri="{FF2B5EF4-FFF2-40B4-BE49-F238E27FC236}">
                <a16:creationId xmlns:a16="http://schemas.microsoft.com/office/drawing/2014/main" id="{4F3E255E-404C-41BB-953E-7210AC7693C1}"/>
              </a:ext>
            </a:extLst>
          </p:cNvPr>
          <p:cNvSpPr>
            <a:spLocks noGrp="1"/>
          </p:cNvSpPr>
          <p:nvPr>
            <p:ph type="body" sz="quarter" idx="18"/>
            <p:custDataLst>
              <p:tags r:id="rId4"/>
            </p:custDataLst>
          </p:nvPr>
        </p:nvSpPr>
        <p:spPr>
          <a:xfrm>
            <a:off x="457198" y="1828799"/>
            <a:ext cx="11303002" cy="39319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3566762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5E571143-94DF-4E69-8927-751F64AB8560}"/>
              </a:ext>
            </a:extLst>
          </p:cNvPr>
          <p:cNvPicPr>
            <a:picLocks noChangeAspect="1"/>
          </p:cNvPicPr>
          <p:nvPr userDrawn="1"/>
        </p:nvPicPr>
        <p:blipFill>
          <a:blip r:embed="rId2"/>
          <a:srcRect r="25000"/>
          <a:stretch>
            <a:fillRect/>
          </a:stretch>
        </p:blipFill>
        <p:spPr>
          <a:xfrm>
            <a:off x="0" y="0"/>
            <a:ext cx="12192000" cy="6858000"/>
          </a:xfrm>
          <a:prstGeom prst="rect">
            <a:avLst/>
          </a:prstGeom>
        </p:spPr>
      </p:pic>
      <p:pic>
        <p:nvPicPr>
          <p:cNvPr id="37" name="Picture 36">
            <a:extLst>
              <a:ext uri="{FF2B5EF4-FFF2-40B4-BE49-F238E27FC236}">
                <a16:creationId xmlns:a16="http://schemas.microsoft.com/office/drawing/2014/main" id="{F25D69D7-9899-46F1-A16F-FDABD9FCE143}"/>
              </a:ext>
            </a:extLst>
          </p:cNvPr>
          <p:cNvPicPr>
            <a:picLocks noChangeAspect="1"/>
          </p:cNvPicPr>
          <p:nvPr userDrawn="1"/>
        </p:nvPicPr>
        <p:blipFill>
          <a:blip r:embed="rId3"/>
          <a:stretch>
            <a:fillRect/>
          </a:stretch>
        </p:blipFill>
        <p:spPr>
          <a:xfrm>
            <a:off x="457200" y="475488"/>
            <a:ext cx="1998134" cy="465124"/>
          </a:xfrm>
          <a:prstGeom prst="rect">
            <a:avLst/>
          </a:prstGeom>
        </p:spPr>
      </p:pic>
      <p:sp>
        <p:nvSpPr>
          <p:cNvPr id="4" name="Title 3">
            <a:extLst>
              <a:ext uri="{FF2B5EF4-FFF2-40B4-BE49-F238E27FC236}">
                <a16:creationId xmlns:a16="http://schemas.microsoft.com/office/drawing/2014/main" id="{1737EF06-57EC-4581-98CF-D553D81CE8F4}"/>
              </a:ext>
            </a:extLst>
          </p:cNvPr>
          <p:cNvSpPr>
            <a:spLocks noGrp="1"/>
          </p:cNvSpPr>
          <p:nvPr>
            <p:ph type="title"/>
          </p:nvPr>
        </p:nvSpPr>
        <p:spPr bwMode="gray">
          <a:xfrm>
            <a:off x="457200" y="1837944"/>
            <a:ext cx="10158984" cy="2743200"/>
          </a:xfrm>
        </p:spPr>
        <p:txBody>
          <a:bodyPr lIns="0" tIns="0" rIns="0" bIns="0" anchor="ctr" anchorCtr="0"/>
          <a:lstStyle>
            <a:lvl1pPr>
              <a:lnSpc>
                <a:spcPct val="85000"/>
              </a:lnSpc>
              <a:defRPr sz="6600">
                <a:solidFill>
                  <a:schemeClr val="bg1"/>
                </a:solidFill>
              </a:defRPr>
            </a:lvl1pPr>
          </a:lstStyle>
          <a:p>
            <a:r>
              <a:rPr lang="en-US"/>
              <a:t>Click to edit Master title style</a:t>
            </a:r>
          </a:p>
        </p:txBody>
      </p:sp>
      <p:sp>
        <p:nvSpPr>
          <p:cNvPr id="7" name="Text Placeholder 6">
            <a:extLst>
              <a:ext uri="{FF2B5EF4-FFF2-40B4-BE49-F238E27FC236}">
                <a16:creationId xmlns:a16="http://schemas.microsoft.com/office/drawing/2014/main" id="{0AF52643-DBC4-4AB5-B07B-34879CCCE8F2}"/>
              </a:ext>
            </a:extLst>
          </p:cNvPr>
          <p:cNvSpPr>
            <a:spLocks noGrp="1"/>
          </p:cNvSpPr>
          <p:nvPr>
            <p:ph type="body" sz="quarter" idx="10" hasCustomPrompt="1"/>
          </p:nvPr>
        </p:nvSpPr>
        <p:spPr bwMode="gray">
          <a:xfrm>
            <a:off x="457200" y="5019675"/>
            <a:ext cx="10159746" cy="1188720"/>
          </a:xfrm>
        </p:spPr>
        <p:txBody>
          <a:bodyPr lIns="0" tIns="0" rIns="0" bIns="0"/>
          <a:lstStyle>
            <a:lvl1pPr marL="0" indent="0">
              <a:lnSpc>
                <a:spcPct val="85000"/>
              </a:lnSpc>
              <a:spcBef>
                <a:spcPts val="400"/>
              </a:spcBef>
              <a:buNone/>
              <a:defRPr sz="2800">
                <a:solidFill>
                  <a:schemeClr val="accent1"/>
                </a:solidFill>
              </a:defRPr>
            </a:lvl1pPr>
            <a:lvl2pPr marL="258447" indent="0">
              <a:buNone/>
              <a:defRPr/>
            </a:lvl2pPr>
          </a:lstStyle>
          <a:p>
            <a:pPr lvl="0"/>
            <a:r>
              <a:rPr lang="en-US"/>
              <a:t>Click to Edit Master text styles</a:t>
            </a:r>
          </a:p>
        </p:txBody>
      </p:sp>
      <p:grpSp>
        <p:nvGrpSpPr>
          <p:cNvPr id="12" name="Group 11">
            <a:extLst>
              <a:ext uri="{FF2B5EF4-FFF2-40B4-BE49-F238E27FC236}">
                <a16:creationId xmlns:a16="http://schemas.microsoft.com/office/drawing/2014/main" id="{C70AF3F4-7D41-4B55-BC52-B9C1FCA11940}"/>
              </a:ext>
            </a:extLst>
          </p:cNvPr>
          <p:cNvGrpSpPr>
            <a:grpSpLocks noChangeAspect="1"/>
          </p:cNvGrpSpPr>
          <p:nvPr userDrawn="1"/>
        </p:nvGrpSpPr>
        <p:grpSpPr>
          <a:xfrm>
            <a:off x="0" y="937"/>
            <a:ext cx="12192000" cy="41275"/>
            <a:chOff x="0" y="2147"/>
            <a:chExt cx="5760" cy="26"/>
          </a:xfrm>
        </p:grpSpPr>
        <p:sp>
          <p:nvSpPr>
            <p:cNvPr id="13" name="AutoShape 3">
              <a:extLst>
                <a:ext uri="{FF2B5EF4-FFF2-40B4-BE49-F238E27FC236}">
                  <a16:creationId xmlns:a16="http://schemas.microsoft.com/office/drawing/2014/main" id="{A5E7F2CF-C2D8-439C-AD63-08FC969EEB1B}"/>
                </a:ext>
              </a:extLst>
            </p:cNvPr>
            <p:cNvSpPr>
              <a:spLocks noChangeAspect="1" noChangeArrowheads="1" noTextEdit="1"/>
            </p:cNvSpPr>
            <p:nvPr userDrawn="1"/>
          </p:nvSpPr>
          <p:spPr bwMode="gray">
            <a:xfrm>
              <a:off x="0" y="2147"/>
              <a:ext cx="5760" cy="26"/>
            </a:xfrm>
            <a:prstGeom prst="rect">
              <a:avLst/>
            </a:prstGeom>
            <a:solidFill>
              <a:schemeClr val="accent4"/>
            </a:solidFill>
            <a:ln>
              <a:noFill/>
            </a:ln>
            <a:extLst>
              <a:ext uri="{909E8E84-426E-40dd-AFC4-6F175D3DCCD1}">
                <a14:hiddenFill xmlns:p14="http://schemas.microsoft.com/office/powerpoint/2010/main" xmlns:p15="http://schemas.microsoft.com/office/powerpoint/2012/main" xmlns="" xmlns:a14="http://schemas.microsoft.com/office/drawing/2010/main">
                  <a:solidFill>
                    <a:srgbClr val="FFFFFF"/>
                  </a:solidFill>
                </a14:hiddenFill>
              </a:ex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Rectangle 5">
              <a:extLst>
                <a:ext uri="{FF2B5EF4-FFF2-40B4-BE49-F238E27FC236}">
                  <a16:creationId xmlns:a16="http://schemas.microsoft.com/office/drawing/2014/main" id="{CCC9BD3A-E318-4BD3-9715-5DBB46403E8A}"/>
                </a:ext>
              </a:extLst>
            </p:cNvPr>
            <p:cNvSpPr>
              <a:spLocks noChangeArrowheads="1"/>
            </p:cNvSpPr>
            <p:nvPr userDrawn="1"/>
          </p:nvSpPr>
          <p:spPr bwMode="gray">
            <a:xfrm>
              <a:off x="0" y="2145"/>
              <a:ext cx="1440" cy="28"/>
            </a:xfrm>
            <a:prstGeom prst="rect">
              <a:avLst/>
            </a:prstGeom>
            <a:solidFill>
              <a:srgbClr val="E84B50"/>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Rectangle 6">
              <a:extLst>
                <a:ext uri="{FF2B5EF4-FFF2-40B4-BE49-F238E27FC236}">
                  <a16:creationId xmlns:a16="http://schemas.microsoft.com/office/drawing/2014/main" id="{22E881FE-9BC2-48C4-A65C-287A46BA7767}"/>
                </a:ext>
              </a:extLst>
            </p:cNvPr>
            <p:cNvSpPr>
              <a:spLocks noChangeArrowheads="1"/>
            </p:cNvSpPr>
            <p:nvPr userDrawn="1"/>
          </p:nvSpPr>
          <p:spPr bwMode="gray">
            <a:xfrm>
              <a:off x="1440" y="2145"/>
              <a:ext cx="1440" cy="28"/>
            </a:xfrm>
            <a:prstGeom prst="rect">
              <a:avLst/>
            </a:prstGeom>
            <a:solidFill>
              <a:srgbClr val="71BE4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Rectangle 7">
              <a:extLst>
                <a:ext uri="{FF2B5EF4-FFF2-40B4-BE49-F238E27FC236}">
                  <a16:creationId xmlns:a16="http://schemas.microsoft.com/office/drawing/2014/main" id="{4ED5E0D0-7F25-4736-A5B6-70D5D8F04B7A}"/>
                </a:ext>
              </a:extLst>
            </p:cNvPr>
            <p:cNvSpPr>
              <a:spLocks noChangeArrowheads="1"/>
            </p:cNvSpPr>
            <p:nvPr userDrawn="1"/>
          </p:nvSpPr>
          <p:spPr bwMode="gray">
            <a:xfrm>
              <a:off x="2880" y="2145"/>
              <a:ext cx="1440" cy="28"/>
            </a:xfrm>
            <a:prstGeom prst="rect">
              <a:avLst/>
            </a:prstGeom>
            <a:solidFill>
              <a:srgbClr val="EFBC1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Rectangle 8">
              <a:extLst>
                <a:ext uri="{FF2B5EF4-FFF2-40B4-BE49-F238E27FC236}">
                  <a16:creationId xmlns:a16="http://schemas.microsoft.com/office/drawing/2014/main" id="{2BB1349A-7D5B-4EE4-8A1D-6BBD075626DA}"/>
                </a:ext>
              </a:extLst>
            </p:cNvPr>
            <p:cNvSpPr>
              <a:spLocks noChangeArrowheads="1"/>
            </p:cNvSpPr>
            <p:nvPr userDrawn="1"/>
          </p:nvSpPr>
          <p:spPr bwMode="gray">
            <a:xfrm>
              <a:off x="4320" y="2145"/>
              <a:ext cx="1440" cy="28"/>
            </a:xfrm>
            <a:prstGeom prst="rect">
              <a:avLst/>
            </a:prstGeom>
            <a:solidFill>
              <a:srgbClr val="00A1DF"/>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59369920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ulleted Text No Subtitle">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4F3E255E-404C-41BB-953E-7210AC7693C1}"/>
              </a:ext>
            </a:extLst>
          </p:cNvPr>
          <p:cNvSpPr>
            <a:spLocks noGrp="1"/>
          </p:cNvSpPr>
          <p:nvPr>
            <p:ph type="body" sz="quarter" idx="18"/>
          </p:nvPr>
        </p:nvSpPr>
        <p:spPr>
          <a:xfrm>
            <a:off x="457197" y="1828799"/>
            <a:ext cx="11303003" cy="4443985"/>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6778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Upcoming Events">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457200" y="457203"/>
            <a:ext cx="11277600" cy="596897"/>
          </a:xfrm>
        </p:spPr>
        <p:txBody>
          <a:bodyPr/>
          <a:lstStyle/>
          <a:p>
            <a:r>
              <a:rPr lang="en-US"/>
              <a:t>Click to edit Master title style</a:t>
            </a:r>
          </a:p>
        </p:txBody>
      </p:sp>
      <p:sp>
        <p:nvSpPr>
          <p:cNvPr id="7" name="Text Placeholder 11">
            <a:extLst>
              <a:ext uri="{FF2B5EF4-FFF2-40B4-BE49-F238E27FC236}">
                <a16:creationId xmlns:a16="http://schemas.microsoft.com/office/drawing/2014/main" id="{3293F180-8F96-7B49-9ABD-9650A702DE0B}"/>
              </a:ext>
            </a:extLst>
          </p:cNvPr>
          <p:cNvSpPr>
            <a:spLocks noGrp="1"/>
          </p:cNvSpPr>
          <p:nvPr>
            <p:ph type="body" sz="quarter" idx="20"/>
            <p:custDataLst>
              <p:tags r:id="rId3"/>
            </p:custDataLst>
          </p:nvPr>
        </p:nvSpPr>
        <p:spPr>
          <a:xfrm>
            <a:off x="456604" y="2761488"/>
            <a:ext cx="3502152" cy="255022"/>
          </a:xfrm>
        </p:spPr>
        <p:txBody>
          <a:bodyPr/>
          <a:lstStyle>
            <a:lvl1pPr marL="0" indent="0">
              <a:buFontTx/>
              <a:buNone/>
              <a:defRPr sz="1800" baseline="0">
                <a:solidFill>
                  <a:schemeClr val="accent4"/>
                </a:solidFill>
              </a:defRPr>
            </a:lvl1pPr>
            <a:lvl2pPr marL="228600" indent="0">
              <a:buNone/>
              <a:defRPr/>
            </a:lvl2pPr>
            <a:lvl3pPr marL="457200" indent="0">
              <a:buFontTx/>
              <a:buNone/>
              <a:defRPr/>
            </a:lvl3pPr>
          </a:lstStyle>
          <a:p>
            <a:pPr lvl="0"/>
            <a:r>
              <a:rPr lang="en-US"/>
              <a:t>Edit Master text styles</a:t>
            </a:r>
          </a:p>
        </p:txBody>
      </p:sp>
      <p:sp>
        <p:nvSpPr>
          <p:cNvPr id="12" name="Text Placeholder 11">
            <a:extLst>
              <a:ext uri="{FF2B5EF4-FFF2-40B4-BE49-F238E27FC236}">
                <a16:creationId xmlns:a16="http://schemas.microsoft.com/office/drawing/2014/main" id="{F28B98CB-2599-544E-9A21-105824656D14}"/>
              </a:ext>
            </a:extLst>
          </p:cNvPr>
          <p:cNvSpPr>
            <a:spLocks noGrp="1"/>
          </p:cNvSpPr>
          <p:nvPr>
            <p:ph type="body" sz="quarter" idx="28"/>
            <p:custDataLst>
              <p:tags r:id="rId4"/>
            </p:custDataLst>
          </p:nvPr>
        </p:nvSpPr>
        <p:spPr>
          <a:xfrm>
            <a:off x="457198" y="1828800"/>
            <a:ext cx="8385048" cy="530942"/>
          </a:xfrm>
        </p:spPr>
        <p:txBody>
          <a:bodyPr/>
          <a:lstStyle>
            <a:lvl1pPr marL="0" indent="0">
              <a:buFontTx/>
              <a:buNone/>
              <a:defRPr sz="1800" b="0" i="0" baseline="0">
                <a:solidFill>
                  <a:srgbClr val="343536"/>
                </a:solidFill>
                <a:latin typeface="Calibri" panose="020F0502020204030204" pitchFamily="34" charset="0"/>
                <a:ea typeface="Lato Heavy" panose="020F0502020204030203" pitchFamily="34" charset="0"/>
                <a:cs typeface="Calibri" pitchFamily="34" charset="0"/>
              </a:defRPr>
            </a:lvl1pPr>
            <a:lvl2pPr marL="228600" indent="0">
              <a:buNone/>
              <a:defRPr/>
            </a:lvl2pPr>
            <a:lvl3pPr marL="457200" indent="0">
              <a:buFontTx/>
              <a:buNone/>
              <a:defRPr/>
            </a:lvl3pPr>
          </a:lstStyle>
          <a:p>
            <a:pPr lvl="0"/>
            <a:r>
              <a:rPr lang="en-US"/>
              <a:t>Edit Master text styles</a:t>
            </a:r>
          </a:p>
        </p:txBody>
      </p:sp>
      <p:sp>
        <p:nvSpPr>
          <p:cNvPr id="19" name="Text Placeholder 11">
            <a:extLst>
              <a:ext uri="{FF2B5EF4-FFF2-40B4-BE49-F238E27FC236}">
                <a16:creationId xmlns:a16="http://schemas.microsoft.com/office/drawing/2014/main" id="{AA4AF3AA-BFB7-D942-89DA-B310A51DB15E}"/>
              </a:ext>
            </a:extLst>
          </p:cNvPr>
          <p:cNvSpPr>
            <a:spLocks noGrp="1"/>
          </p:cNvSpPr>
          <p:nvPr>
            <p:ph type="body" sz="quarter" idx="34"/>
            <p:custDataLst>
              <p:tags r:id="rId5"/>
            </p:custDataLst>
          </p:nvPr>
        </p:nvSpPr>
        <p:spPr>
          <a:xfrm>
            <a:off x="456604" y="3128253"/>
            <a:ext cx="3502152" cy="255022"/>
          </a:xfrm>
        </p:spPr>
        <p:txBody>
          <a:bodyPr/>
          <a:lstStyle>
            <a:lvl1pPr marL="0" indent="0">
              <a:buFontTx/>
              <a:buNone/>
              <a:defRPr sz="1500" baseline="0">
                <a:solidFill>
                  <a:schemeClr val="tx2"/>
                </a:solidFill>
              </a:defRPr>
            </a:lvl1pPr>
            <a:lvl2pPr marL="228600" indent="0">
              <a:buNone/>
              <a:defRPr/>
            </a:lvl2pPr>
            <a:lvl3pPr marL="457200" indent="0">
              <a:buFontTx/>
              <a:buNone/>
              <a:defRPr/>
            </a:lvl3pPr>
          </a:lstStyle>
          <a:p>
            <a:pPr lvl="0"/>
            <a:r>
              <a:rPr lang="en-US"/>
              <a:t>Edit Master text styles</a:t>
            </a:r>
          </a:p>
        </p:txBody>
      </p:sp>
      <p:sp>
        <p:nvSpPr>
          <p:cNvPr id="20" name="Text Placeholder 11">
            <a:extLst>
              <a:ext uri="{FF2B5EF4-FFF2-40B4-BE49-F238E27FC236}">
                <a16:creationId xmlns:a16="http://schemas.microsoft.com/office/drawing/2014/main" id="{993A79B0-39AA-294A-A4D6-5A9A94584ADE}"/>
              </a:ext>
            </a:extLst>
          </p:cNvPr>
          <p:cNvSpPr>
            <a:spLocks noGrp="1"/>
          </p:cNvSpPr>
          <p:nvPr>
            <p:ph type="body" sz="quarter" idx="35"/>
            <p:custDataLst>
              <p:tags r:id="rId6"/>
            </p:custDataLst>
          </p:nvPr>
        </p:nvSpPr>
        <p:spPr>
          <a:xfrm>
            <a:off x="457198" y="3402939"/>
            <a:ext cx="3502152" cy="530942"/>
          </a:xfrm>
        </p:spPr>
        <p:txBody>
          <a:bodyPr/>
          <a:lstStyle>
            <a:lvl1pPr marL="0" indent="0">
              <a:buFontTx/>
              <a:buNone/>
              <a:defRPr sz="1800" b="0" i="0" baseline="0">
                <a:solidFill>
                  <a:srgbClr val="343536"/>
                </a:solidFill>
                <a:latin typeface="Calibri" panose="020F0502020204030204" pitchFamily="34" charset="0"/>
                <a:ea typeface="Lato Heavy" panose="020F0502020204030203" pitchFamily="34" charset="0"/>
                <a:cs typeface="Calibri" pitchFamily="34" charset="0"/>
              </a:defRPr>
            </a:lvl1pPr>
            <a:lvl2pPr marL="228600" indent="0">
              <a:buNone/>
              <a:defRPr/>
            </a:lvl2pPr>
            <a:lvl3pPr marL="457200" indent="0">
              <a:buFontTx/>
              <a:buNone/>
              <a:defRPr/>
            </a:lvl3pPr>
          </a:lstStyle>
          <a:p>
            <a:pPr lvl="0"/>
            <a:r>
              <a:rPr lang="en-US"/>
              <a:t>Edit Master text styles</a:t>
            </a:r>
          </a:p>
        </p:txBody>
      </p:sp>
      <p:sp>
        <p:nvSpPr>
          <p:cNvPr id="21" name="Text Placeholder 11">
            <a:extLst>
              <a:ext uri="{FF2B5EF4-FFF2-40B4-BE49-F238E27FC236}">
                <a16:creationId xmlns:a16="http://schemas.microsoft.com/office/drawing/2014/main" id="{42D81F8E-29FE-8D45-8C6D-4638970CBD97}"/>
              </a:ext>
            </a:extLst>
          </p:cNvPr>
          <p:cNvSpPr>
            <a:spLocks noGrp="1"/>
          </p:cNvSpPr>
          <p:nvPr>
            <p:ph type="body" sz="quarter" idx="36"/>
            <p:custDataLst>
              <p:tags r:id="rId7"/>
            </p:custDataLst>
          </p:nvPr>
        </p:nvSpPr>
        <p:spPr>
          <a:xfrm>
            <a:off x="456604" y="4261318"/>
            <a:ext cx="3502152" cy="255022"/>
          </a:xfrm>
        </p:spPr>
        <p:txBody>
          <a:bodyPr/>
          <a:lstStyle>
            <a:lvl1pPr marL="0" indent="0">
              <a:buFontTx/>
              <a:buNone/>
              <a:defRPr sz="1500" baseline="0">
                <a:solidFill>
                  <a:schemeClr val="tx2"/>
                </a:solidFill>
              </a:defRPr>
            </a:lvl1pPr>
            <a:lvl2pPr marL="228600" indent="0">
              <a:buNone/>
              <a:defRPr/>
            </a:lvl2pPr>
            <a:lvl3pPr marL="457200" indent="0">
              <a:buFontTx/>
              <a:buNone/>
              <a:defRPr/>
            </a:lvl3pPr>
          </a:lstStyle>
          <a:p>
            <a:pPr lvl="0"/>
            <a:r>
              <a:rPr lang="en-US"/>
              <a:t>Edit Master text styles</a:t>
            </a:r>
          </a:p>
        </p:txBody>
      </p:sp>
      <p:sp>
        <p:nvSpPr>
          <p:cNvPr id="22" name="Text Placeholder 11">
            <a:extLst>
              <a:ext uri="{FF2B5EF4-FFF2-40B4-BE49-F238E27FC236}">
                <a16:creationId xmlns:a16="http://schemas.microsoft.com/office/drawing/2014/main" id="{6BD66564-6695-804F-9943-02EDA1A80AF9}"/>
              </a:ext>
            </a:extLst>
          </p:cNvPr>
          <p:cNvSpPr>
            <a:spLocks noGrp="1"/>
          </p:cNvSpPr>
          <p:nvPr>
            <p:ph type="body" sz="quarter" idx="37"/>
            <p:custDataLst>
              <p:tags r:id="rId8"/>
            </p:custDataLst>
          </p:nvPr>
        </p:nvSpPr>
        <p:spPr>
          <a:xfrm>
            <a:off x="457198" y="4547791"/>
            <a:ext cx="3502152" cy="530942"/>
          </a:xfrm>
        </p:spPr>
        <p:txBody>
          <a:bodyPr/>
          <a:lstStyle>
            <a:lvl1pPr marL="0" indent="0">
              <a:buFontTx/>
              <a:buNone/>
              <a:defRPr sz="1800" b="0" i="0" baseline="0">
                <a:solidFill>
                  <a:srgbClr val="343536"/>
                </a:solidFill>
                <a:latin typeface="Calibri" panose="020F0502020204030204" pitchFamily="34" charset="0"/>
                <a:ea typeface="Lato Heavy" panose="020F0502020204030203" pitchFamily="34" charset="0"/>
                <a:cs typeface="Calibri" pitchFamily="34" charset="0"/>
              </a:defRPr>
            </a:lvl1pPr>
            <a:lvl2pPr marL="228600" indent="0">
              <a:buNone/>
              <a:defRPr/>
            </a:lvl2pPr>
            <a:lvl3pPr marL="457200" indent="0">
              <a:buFontTx/>
              <a:buNone/>
              <a:defRPr/>
            </a:lvl3pPr>
          </a:lstStyle>
          <a:p>
            <a:pPr lvl="0"/>
            <a:r>
              <a:rPr lang="en-US"/>
              <a:t>Edit Master text styles</a:t>
            </a:r>
          </a:p>
        </p:txBody>
      </p:sp>
      <p:sp>
        <p:nvSpPr>
          <p:cNvPr id="23" name="Text Placeholder 11">
            <a:extLst>
              <a:ext uri="{FF2B5EF4-FFF2-40B4-BE49-F238E27FC236}">
                <a16:creationId xmlns:a16="http://schemas.microsoft.com/office/drawing/2014/main" id="{27967926-1C36-D04A-80F8-EB802B43EE9F}"/>
              </a:ext>
            </a:extLst>
          </p:cNvPr>
          <p:cNvSpPr>
            <a:spLocks noGrp="1"/>
          </p:cNvSpPr>
          <p:nvPr>
            <p:ph type="body" sz="quarter" idx="38"/>
            <p:custDataLst>
              <p:tags r:id="rId9"/>
            </p:custDataLst>
          </p:nvPr>
        </p:nvSpPr>
        <p:spPr>
          <a:xfrm>
            <a:off x="4344406" y="2761488"/>
            <a:ext cx="3502152" cy="255022"/>
          </a:xfrm>
        </p:spPr>
        <p:txBody>
          <a:bodyPr/>
          <a:lstStyle>
            <a:lvl1pPr marL="0" indent="0">
              <a:buFontTx/>
              <a:buNone/>
              <a:defRPr sz="1800" baseline="0">
                <a:solidFill>
                  <a:schemeClr val="accent4"/>
                </a:solidFill>
              </a:defRPr>
            </a:lvl1pPr>
            <a:lvl2pPr marL="228600" indent="0">
              <a:buNone/>
              <a:defRPr/>
            </a:lvl2pPr>
            <a:lvl3pPr marL="457200" indent="0">
              <a:buFontTx/>
              <a:buNone/>
              <a:defRPr/>
            </a:lvl3pPr>
          </a:lstStyle>
          <a:p>
            <a:pPr lvl="0"/>
            <a:r>
              <a:rPr lang="en-US"/>
              <a:t>Edit Master text styles</a:t>
            </a:r>
          </a:p>
        </p:txBody>
      </p:sp>
      <p:sp>
        <p:nvSpPr>
          <p:cNvPr id="24" name="Text Placeholder 11">
            <a:extLst>
              <a:ext uri="{FF2B5EF4-FFF2-40B4-BE49-F238E27FC236}">
                <a16:creationId xmlns:a16="http://schemas.microsoft.com/office/drawing/2014/main" id="{7FB52090-51BE-5A47-90E5-A1610D6E97AA}"/>
              </a:ext>
            </a:extLst>
          </p:cNvPr>
          <p:cNvSpPr>
            <a:spLocks noGrp="1"/>
          </p:cNvSpPr>
          <p:nvPr>
            <p:ph type="body" sz="quarter" idx="39"/>
            <p:custDataLst>
              <p:tags r:id="rId10"/>
            </p:custDataLst>
          </p:nvPr>
        </p:nvSpPr>
        <p:spPr>
          <a:xfrm>
            <a:off x="4344406" y="3128253"/>
            <a:ext cx="3502152" cy="255022"/>
          </a:xfrm>
        </p:spPr>
        <p:txBody>
          <a:bodyPr/>
          <a:lstStyle>
            <a:lvl1pPr marL="0" indent="0">
              <a:buFontTx/>
              <a:buNone/>
              <a:defRPr sz="1500" baseline="0">
                <a:solidFill>
                  <a:schemeClr val="tx2"/>
                </a:solidFill>
              </a:defRPr>
            </a:lvl1pPr>
            <a:lvl2pPr marL="228600" indent="0">
              <a:buNone/>
              <a:defRPr/>
            </a:lvl2pPr>
            <a:lvl3pPr marL="457200" indent="0">
              <a:buFontTx/>
              <a:buNone/>
              <a:defRPr/>
            </a:lvl3pPr>
          </a:lstStyle>
          <a:p>
            <a:pPr lvl="0"/>
            <a:r>
              <a:rPr lang="en-US"/>
              <a:t>Edit Master text styles</a:t>
            </a:r>
          </a:p>
        </p:txBody>
      </p:sp>
      <p:sp>
        <p:nvSpPr>
          <p:cNvPr id="25" name="Text Placeholder 11">
            <a:extLst>
              <a:ext uri="{FF2B5EF4-FFF2-40B4-BE49-F238E27FC236}">
                <a16:creationId xmlns:a16="http://schemas.microsoft.com/office/drawing/2014/main" id="{C37693D7-E5DC-154D-9540-448303E5184E}"/>
              </a:ext>
            </a:extLst>
          </p:cNvPr>
          <p:cNvSpPr>
            <a:spLocks noGrp="1"/>
          </p:cNvSpPr>
          <p:nvPr>
            <p:ph type="body" sz="quarter" idx="40"/>
            <p:custDataLst>
              <p:tags r:id="rId11"/>
            </p:custDataLst>
          </p:nvPr>
        </p:nvSpPr>
        <p:spPr>
          <a:xfrm>
            <a:off x="4344406" y="3402939"/>
            <a:ext cx="3502152" cy="530942"/>
          </a:xfrm>
        </p:spPr>
        <p:txBody>
          <a:bodyPr/>
          <a:lstStyle>
            <a:lvl1pPr marL="0" indent="0">
              <a:buFontTx/>
              <a:buNone/>
              <a:defRPr sz="1800" b="0" i="0" baseline="0">
                <a:solidFill>
                  <a:srgbClr val="343536"/>
                </a:solidFill>
                <a:latin typeface="Calibri" panose="020F0502020204030204" pitchFamily="34" charset="0"/>
                <a:ea typeface="Lato Heavy" panose="020F0502020204030203" pitchFamily="34" charset="0"/>
                <a:cs typeface="Calibri" pitchFamily="34" charset="0"/>
              </a:defRPr>
            </a:lvl1pPr>
            <a:lvl2pPr marL="228600" indent="0">
              <a:buNone/>
              <a:defRPr/>
            </a:lvl2pPr>
            <a:lvl3pPr marL="457200" indent="0">
              <a:buFontTx/>
              <a:buNone/>
              <a:defRPr/>
            </a:lvl3pPr>
          </a:lstStyle>
          <a:p>
            <a:pPr lvl="0"/>
            <a:r>
              <a:rPr lang="en-US"/>
              <a:t>Edit Master text styles</a:t>
            </a:r>
          </a:p>
        </p:txBody>
      </p:sp>
      <p:sp>
        <p:nvSpPr>
          <p:cNvPr id="26" name="Text Placeholder 11">
            <a:extLst>
              <a:ext uri="{FF2B5EF4-FFF2-40B4-BE49-F238E27FC236}">
                <a16:creationId xmlns:a16="http://schemas.microsoft.com/office/drawing/2014/main" id="{EC30CEDA-76C4-BE49-8723-DADE4C4912F3}"/>
              </a:ext>
            </a:extLst>
          </p:cNvPr>
          <p:cNvSpPr>
            <a:spLocks noGrp="1"/>
          </p:cNvSpPr>
          <p:nvPr>
            <p:ph type="body" sz="quarter" idx="41"/>
            <p:custDataLst>
              <p:tags r:id="rId12"/>
            </p:custDataLst>
          </p:nvPr>
        </p:nvSpPr>
        <p:spPr>
          <a:xfrm>
            <a:off x="4344406" y="4261318"/>
            <a:ext cx="3502152" cy="255022"/>
          </a:xfrm>
        </p:spPr>
        <p:txBody>
          <a:bodyPr/>
          <a:lstStyle>
            <a:lvl1pPr marL="0" indent="0">
              <a:buFontTx/>
              <a:buNone/>
              <a:defRPr sz="1500" baseline="0">
                <a:solidFill>
                  <a:schemeClr val="tx2"/>
                </a:solidFill>
              </a:defRPr>
            </a:lvl1pPr>
            <a:lvl2pPr marL="228600" indent="0">
              <a:buNone/>
              <a:defRPr/>
            </a:lvl2pPr>
            <a:lvl3pPr marL="457200" indent="0">
              <a:buFontTx/>
              <a:buNone/>
              <a:defRPr/>
            </a:lvl3pPr>
          </a:lstStyle>
          <a:p>
            <a:pPr lvl="0"/>
            <a:r>
              <a:rPr lang="en-US"/>
              <a:t>Edit Master text styles</a:t>
            </a:r>
          </a:p>
        </p:txBody>
      </p:sp>
      <p:sp>
        <p:nvSpPr>
          <p:cNvPr id="27" name="Text Placeholder 11">
            <a:extLst>
              <a:ext uri="{FF2B5EF4-FFF2-40B4-BE49-F238E27FC236}">
                <a16:creationId xmlns:a16="http://schemas.microsoft.com/office/drawing/2014/main" id="{7D00BE38-4145-F045-89EE-FDB3861F1CE6}"/>
              </a:ext>
            </a:extLst>
          </p:cNvPr>
          <p:cNvSpPr>
            <a:spLocks noGrp="1"/>
          </p:cNvSpPr>
          <p:nvPr>
            <p:ph type="body" sz="quarter" idx="42"/>
            <p:custDataLst>
              <p:tags r:id="rId13"/>
            </p:custDataLst>
          </p:nvPr>
        </p:nvSpPr>
        <p:spPr>
          <a:xfrm>
            <a:off x="4344406" y="4547791"/>
            <a:ext cx="3502152" cy="530942"/>
          </a:xfrm>
        </p:spPr>
        <p:txBody>
          <a:bodyPr/>
          <a:lstStyle>
            <a:lvl1pPr marL="0" indent="0">
              <a:buFontTx/>
              <a:buNone/>
              <a:defRPr sz="1800" b="0" i="0" baseline="0">
                <a:solidFill>
                  <a:srgbClr val="343536"/>
                </a:solidFill>
                <a:latin typeface="Calibri" panose="020F0502020204030204" pitchFamily="34" charset="0"/>
                <a:ea typeface="Lato Heavy" panose="020F0502020204030203" pitchFamily="34" charset="0"/>
                <a:cs typeface="Calibri" pitchFamily="34" charset="0"/>
              </a:defRPr>
            </a:lvl1pPr>
            <a:lvl2pPr marL="228600" indent="0">
              <a:buNone/>
              <a:defRPr/>
            </a:lvl2pPr>
            <a:lvl3pPr marL="457200" indent="0">
              <a:buFontTx/>
              <a:buNone/>
              <a:defRPr/>
            </a:lvl3pPr>
          </a:lstStyle>
          <a:p>
            <a:pPr lvl="0"/>
            <a:r>
              <a:rPr lang="en-US"/>
              <a:t>Edit Master text styles</a:t>
            </a:r>
          </a:p>
        </p:txBody>
      </p:sp>
    </p:spTree>
    <p:custDataLst>
      <p:tags r:id="rId1"/>
    </p:custDataLst>
    <p:extLst>
      <p:ext uri="{BB962C8B-B14F-4D97-AF65-F5344CB8AC3E}">
        <p14:creationId xmlns:p14="http://schemas.microsoft.com/office/powerpoint/2010/main" val="220480750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ulleted Text w/Subtitle 2-Column">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a:xfrm>
            <a:off x="457200" y="457203"/>
            <a:ext cx="11277600" cy="596897"/>
          </a:xfrm>
        </p:spPr>
        <p:txBody>
          <a:bodyPr/>
          <a:lstStyle/>
          <a:p>
            <a:r>
              <a:rPr lang="en-US"/>
              <a:t>Click to edit Master title style</a:t>
            </a:r>
          </a:p>
        </p:txBody>
      </p:sp>
      <p:sp>
        <p:nvSpPr>
          <p:cNvPr id="6" name="Text Placeholder 9">
            <a:extLst>
              <a:ext uri="{FF2B5EF4-FFF2-40B4-BE49-F238E27FC236}">
                <a16:creationId xmlns:a16="http://schemas.microsoft.com/office/drawing/2014/main" id="{338A97EE-DFA3-4D3B-90EB-607437520D23}"/>
              </a:ext>
            </a:extLst>
          </p:cNvPr>
          <p:cNvSpPr>
            <a:spLocks noGrp="1"/>
          </p:cNvSpPr>
          <p:nvPr>
            <p:ph type="body" sz="quarter" idx="15" hasCustomPrompt="1"/>
            <p:custDataLst>
              <p:tags r:id="rId3"/>
            </p:custDataLst>
          </p:nvPr>
        </p:nvSpPr>
        <p:spPr bwMode="gray">
          <a:xfrm>
            <a:off x="457200" y="1104917"/>
            <a:ext cx="11277600" cy="396947"/>
          </a:xfrm>
          <a:prstGeom prst="rect">
            <a:avLst/>
          </a:prstGeom>
          <a:noFill/>
        </p:spPr>
        <p:txBody>
          <a:bodyPr wrap="square" rtlCol="0">
            <a:noAutofit/>
          </a:bodyPr>
          <a:lstStyle>
            <a:lvl1pPr marL="0" indent="0" algn="l" rtl="0" fontAlgn="base">
              <a:lnSpc>
                <a:spcPct val="85000"/>
              </a:lnSpc>
              <a:spcBef>
                <a:spcPct val="0"/>
              </a:spcBef>
              <a:spcAft>
                <a:spcPct val="0"/>
              </a:spcAft>
              <a:buNone/>
              <a:defRPr lang="en-US" sz="2400" b="0" kern="1200" smtClean="0">
                <a:solidFill>
                  <a:schemeClr val="accent4"/>
                </a:solidFill>
                <a:latin typeface="+mn-lt"/>
                <a:ea typeface="+mn-ea"/>
                <a:cs typeface="+mn-cs"/>
              </a:defRPr>
            </a:lvl1pPr>
            <a:lvl2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2pPr>
            <a:lvl3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3pPr>
            <a:lvl4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4pPr>
            <a:lvl5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5pPr>
          </a:lstStyle>
          <a:p>
            <a:pPr lvl="0"/>
            <a:r>
              <a:rPr lang="en-US"/>
              <a:t>Click to edit subtitle</a:t>
            </a:r>
          </a:p>
        </p:txBody>
      </p:sp>
      <p:sp>
        <p:nvSpPr>
          <p:cNvPr id="3" name="Text Placeholder 2">
            <a:extLst>
              <a:ext uri="{FF2B5EF4-FFF2-40B4-BE49-F238E27FC236}">
                <a16:creationId xmlns:a16="http://schemas.microsoft.com/office/drawing/2014/main" id="{A6265730-D0F8-49F8-A2A6-77F65C2CF3B1}"/>
              </a:ext>
            </a:extLst>
          </p:cNvPr>
          <p:cNvSpPr>
            <a:spLocks noGrp="1"/>
          </p:cNvSpPr>
          <p:nvPr>
            <p:ph type="body" sz="quarter" idx="18"/>
            <p:custDataLst>
              <p:tags r:id="rId4"/>
            </p:custDataLst>
          </p:nvPr>
        </p:nvSpPr>
        <p:spPr>
          <a:xfrm>
            <a:off x="457200" y="1828798"/>
            <a:ext cx="5486400" cy="42878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EA7456C0-3729-42B6-AF15-4490DF0D3497}"/>
              </a:ext>
            </a:extLst>
          </p:cNvPr>
          <p:cNvSpPr>
            <a:spLocks noGrp="1"/>
          </p:cNvSpPr>
          <p:nvPr>
            <p:ph type="body" sz="quarter" idx="20"/>
            <p:custDataLst>
              <p:tags r:id="rId5"/>
            </p:custDataLst>
          </p:nvPr>
        </p:nvSpPr>
        <p:spPr>
          <a:xfrm>
            <a:off x="6248402" y="1828799"/>
            <a:ext cx="5486400" cy="42878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25292256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8_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608173" y="60862"/>
            <a:ext cx="9680687" cy="794064"/>
          </a:xfrm>
          <a:prstGeom prst="rect">
            <a:avLst/>
          </a:prstGeom>
          <a:noFill/>
          <a:ln>
            <a:noFill/>
          </a:ln>
        </p:spPr>
        <p:txBody>
          <a:bodyPr wrap="square" lIns="91425" tIns="91425" rIns="91425" bIns="91425" anchor="b" anchorCtr="0"/>
          <a:lstStyle>
            <a:lvl1pPr marL="0" marR="0" lvl="0" indent="0" algn="l" rtl="0">
              <a:lnSpc>
                <a:spcPct val="80000"/>
              </a:lnSpc>
              <a:spcBef>
                <a:spcPct val="0"/>
              </a:spcBef>
              <a:spcAft>
                <a:spcPct val="0"/>
              </a:spcAft>
              <a:buClr>
                <a:schemeClr val="lt1"/>
              </a:buClr>
              <a:buFont typeface="Calibri"/>
              <a:buNone/>
              <a:defRPr sz="3000" b="0" i="0" u="none" strike="noStrike" cap="none">
                <a:solidFill>
                  <a:schemeClr val="lt1"/>
                </a:solidFill>
                <a:latin typeface="Calibri"/>
                <a:ea typeface="Calibri"/>
                <a:cs typeface="Calibri"/>
                <a:sym typeface="Calibri"/>
              </a:defRPr>
            </a:lvl1pPr>
            <a:lvl2pPr lvl="1" indent="0">
              <a:spcBef>
                <a:spcPct val="0"/>
              </a:spcBef>
              <a:buFont typeface="Arial"/>
              <a:buNone/>
              <a:defRPr sz="1800"/>
            </a:lvl2pPr>
            <a:lvl3pPr lvl="2" indent="0">
              <a:spcBef>
                <a:spcPct val="0"/>
              </a:spcBef>
              <a:buFont typeface="Arial"/>
              <a:buNone/>
              <a:defRPr sz="1800"/>
            </a:lvl3pPr>
            <a:lvl4pPr lvl="3" indent="0">
              <a:spcBef>
                <a:spcPct val="0"/>
              </a:spcBef>
              <a:buFont typeface="Arial"/>
              <a:buNone/>
              <a:defRPr sz="1800"/>
            </a:lvl4pPr>
            <a:lvl5pPr lvl="4" indent="0">
              <a:spcBef>
                <a:spcPct val="0"/>
              </a:spcBef>
              <a:buFont typeface="Arial"/>
              <a:buNone/>
              <a:defRPr sz="1800"/>
            </a:lvl5pPr>
            <a:lvl6pPr lvl="5" indent="0">
              <a:spcBef>
                <a:spcPct val="0"/>
              </a:spcBef>
              <a:buFont typeface="Arial"/>
              <a:buNone/>
              <a:defRPr sz="1800"/>
            </a:lvl6pPr>
            <a:lvl7pPr lvl="6" indent="0">
              <a:spcBef>
                <a:spcPct val="0"/>
              </a:spcBef>
              <a:buFont typeface="Arial"/>
              <a:buNone/>
              <a:defRPr sz="1800"/>
            </a:lvl7pPr>
            <a:lvl8pPr lvl="7" indent="0">
              <a:spcBef>
                <a:spcPct val="0"/>
              </a:spcBef>
              <a:buFont typeface="Arial"/>
              <a:buNone/>
              <a:defRPr sz="1800"/>
            </a:lvl8pPr>
            <a:lvl9pPr lvl="8" indent="0">
              <a:spcBef>
                <a:spcPct val="0"/>
              </a:spcBef>
              <a:buFont typeface="Arial"/>
              <a:buNone/>
              <a:defRPr sz="1800"/>
            </a:lvl9pPr>
          </a:lstStyle>
          <a:p>
            <a:endParaRPr/>
          </a:p>
        </p:txBody>
      </p:sp>
      <p:sp>
        <p:nvSpPr>
          <p:cNvPr id="31" name="Shape 31"/>
          <p:cNvSpPr txBox="1">
            <a:spLocks noGrp="1"/>
          </p:cNvSpPr>
          <p:nvPr>
            <p:ph type="body" idx="1"/>
          </p:nvPr>
        </p:nvSpPr>
        <p:spPr>
          <a:xfrm>
            <a:off x="608173" y="6543292"/>
            <a:ext cx="8231028" cy="130805"/>
          </a:xfrm>
          <a:prstGeom prst="rect">
            <a:avLst/>
          </a:prstGeom>
          <a:noFill/>
          <a:ln>
            <a:noFill/>
          </a:ln>
        </p:spPr>
        <p:txBody>
          <a:bodyPr wrap="square" lIns="91425" tIns="91425" rIns="91425" bIns="91425" anchor="b" anchorCtr="0"/>
          <a:lstStyle>
            <a:lvl1pPr marL="0" marR="0" lvl="0" indent="0" algn="l" rtl="0">
              <a:lnSpc>
                <a:spcPct val="85000"/>
              </a:lnSpc>
              <a:spcBef>
                <a:spcPts val="200"/>
              </a:spcBef>
              <a:spcAft>
                <a:spcPct val="0"/>
              </a:spcAft>
              <a:buClr>
                <a:schemeClr val="dk2"/>
              </a:buClr>
              <a:buFont typeface="Calibri"/>
              <a:buNone/>
              <a:defRPr sz="1000" b="0" i="0" u="none" strike="noStrike" cap="none">
                <a:solidFill>
                  <a:schemeClr val="dk2"/>
                </a:solidFill>
                <a:latin typeface="Calibri"/>
                <a:ea typeface="Calibri"/>
                <a:cs typeface="Calibri"/>
                <a:sym typeface="Calibri"/>
              </a:defRPr>
            </a:lvl1pPr>
            <a:lvl2pPr marL="429952" marR="0" lvl="1" indent="78048" algn="l" rtl="0">
              <a:lnSpc>
                <a:spcPct val="90000"/>
              </a:lnSpc>
              <a:spcBef>
                <a:spcPts val="750"/>
              </a:spcBef>
              <a:spcAft>
                <a:spcPct val="0"/>
              </a:spcAft>
              <a:buClr>
                <a:srgbClr val="003F68"/>
              </a:buClr>
              <a:buSzTx/>
              <a:buFont typeface="Arial"/>
              <a:buChar char="–"/>
              <a:defRPr sz="2000" b="0" i="0" u="none" strike="noStrike" cap="none">
                <a:solidFill>
                  <a:srgbClr val="003F68"/>
                </a:solidFill>
                <a:latin typeface="Calibri"/>
                <a:ea typeface="Calibri"/>
                <a:cs typeface="Calibri"/>
                <a:sym typeface="Calibri"/>
              </a:defRPr>
            </a:lvl2pPr>
            <a:lvl3pPr marL="686017" marR="0" lvl="2" indent="50583" algn="l" rtl="0">
              <a:lnSpc>
                <a:spcPct val="90000"/>
              </a:lnSpc>
              <a:spcBef>
                <a:spcPts val="450"/>
              </a:spcBef>
              <a:spcAft>
                <a:spcPct val="0"/>
              </a:spcAft>
              <a:buClr>
                <a:srgbClr val="003F68"/>
              </a:buClr>
              <a:buSzTx/>
              <a:buFont typeface="Calibri"/>
              <a:buChar char="•"/>
              <a:defRPr sz="1800" b="0" i="0" u="none" strike="noStrike" cap="none">
                <a:solidFill>
                  <a:srgbClr val="003F68"/>
                </a:solidFill>
                <a:latin typeface="Calibri"/>
                <a:ea typeface="Calibri"/>
                <a:cs typeface="Calibri"/>
                <a:sym typeface="Calibri"/>
              </a:defRPr>
            </a:lvl3pPr>
            <a:lvl4pPr marL="1033789" marR="0" lvl="3" indent="-17789" algn="l" rtl="0">
              <a:lnSpc>
                <a:spcPct val="90000"/>
              </a:lnSpc>
              <a:spcBef>
                <a:spcPts val="300"/>
              </a:spcBef>
              <a:spcAft>
                <a:spcPct val="0"/>
              </a:spcAft>
              <a:buClr>
                <a:srgbClr val="003F68"/>
              </a:buClr>
              <a:buSzTx/>
              <a:buFont typeface="Arial"/>
              <a:buChar char="–"/>
              <a:defRPr sz="1600" b="0" i="0" u="none" strike="noStrike" cap="none">
                <a:solidFill>
                  <a:srgbClr val="003F68"/>
                </a:solidFill>
                <a:latin typeface="Calibri"/>
                <a:ea typeface="Calibri"/>
                <a:cs typeface="Calibri"/>
                <a:sym typeface="Calibri"/>
              </a:defRPr>
            </a:lvl4pPr>
            <a:lvl5pPr marL="1289854" marR="0" lvl="4" indent="5545" algn="l" rtl="0">
              <a:lnSpc>
                <a:spcPct val="90000"/>
              </a:lnSpc>
              <a:spcBef>
                <a:spcPts val="200"/>
              </a:spcBef>
              <a:spcAft>
                <a:spcPct val="0"/>
              </a:spcAft>
              <a:buClr>
                <a:srgbClr val="003F68"/>
              </a:buClr>
              <a:buSzTx/>
              <a:buFont typeface="Calibri"/>
              <a:buChar char="•"/>
              <a:defRPr sz="1400" b="0" i="0" u="none" strike="noStrike" cap="none">
                <a:solidFill>
                  <a:srgbClr val="003F68"/>
                </a:solidFill>
                <a:latin typeface="Calibri"/>
                <a:ea typeface="Calibri"/>
                <a:cs typeface="Calibri"/>
                <a:sym typeface="Calibri"/>
              </a:defRPr>
            </a:lvl5pPr>
            <a:lvl6pPr marL="2514955" marR="0" lvl="5" indent="28368" algn="l" rtl="0">
              <a:lnSpc>
                <a:spcPct val="100000"/>
              </a:lnSpc>
              <a:spcBef>
                <a:spcPts val="405"/>
              </a:spcBef>
              <a:spcAft>
                <a:spcPct val="0"/>
              </a:spcAft>
              <a:buClr>
                <a:schemeClr val="dk1"/>
              </a:buClr>
              <a:buSzPct val="102616"/>
              <a:buFont typeface="Arial"/>
              <a:buChar char="•"/>
              <a:defRPr sz="2026" b="0" i="0" u="none" strike="noStrike" cap="none">
                <a:solidFill>
                  <a:schemeClr val="dk1"/>
                </a:solidFill>
                <a:latin typeface="Calibri"/>
                <a:ea typeface="Calibri"/>
                <a:cs typeface="Calibri"/>
                <a:sym typeface="Calibri"/>
              </a:defRPr>
            </a:lvl6pPr>
            <a:lvl7pPr marL="2972221" marR="0" lvl="6" indent="28302" algn="l" rtl="0">
              <a:lnSpc>
                <a:spcPct val="100000"/>
              </a:lnSpc>
              <a:spcBef>
                <a:spcPts val="405"/>
              </a:spcBef>
              <a:spcAft>
                <a:spcPct val="0"/>
              </a:spcAft>
              <a:buClr>
                <a:schemeClr val="dk1"/>
              </a:buClr>
              <a:buSzPct val="102616"/>
              <a:buFont typeface="Arial"/>
              <a:buChar char="•"/>
              <a:defRPr sz="2026" b="0" i="0" u="none" strike="noStrike" cap="none">
                <a:solidFill>
                  <a:schemeClr val="dk1"/>
                </a:solidFill>
                <a:latin typeface="Calibri"/>
                <a:ea typeface="Calibri"/>
                <a:cs typeface="Calibri"/>
                <a:sym typeface="Calibri"/>
              </a:defRPr>
            </a:lvl7pPr>
            <a:lvl8pPr marL="3429484" marR="0" lvl="7" indent="28239" algn="l" rtl="0">
              <a:lnSpc>
                <a:spcPct val="100000"/>
              </a:lnSpc>
              <a:spcBef>
                <a:spcPts val="405"/>
              </a:spcBef>
              <a:spcAft>
                <a:spcPct val="0"/>
              </a:spcAft>
              <a:buClr>
                <a:schemeClr val="dk1"/>
              </a:buClr>
              <a:buSzPct val="102616"/>
              <a:buFont typeface="Arial"/>
              <a:buChar char="•"/>
              <a:defRPr sz="2026" b="0" i="0" u="none" strike="noStrike" cap="none">
                <a:solidFill>
                  <a:schemeClr val="dk1"/>
                </a:solidFill>
                <a:latin typeface="Calibri"/>
                <a:ea typeface="Calibri"/>
                <a:cs typeface="Calibri"/>
                <a:sym typeface="Calibri"/>
              </a:defRPr>
            </a:lvl8pPr>
            <a:lvl9pPr marL="3886749" marR="0" lvl="8" indent="28174" algn="l" rtl="0">
              <a:lnSpc>
                <a:spcPct val="100000"/>
              </a:lnSpc>
              <a:spcBef>
                <a:spcPts val="405"/>
              </a:spcBef>
              <a:spcAft>
                <a:spcPct val="0"/>
              </a:spcAft>
              <a:buClr>
                <a:schemeClr val="dk1"/>
              </a:buClr>
              <a:buSzPct val="102616"/>
              <a:buFont typeface="Arial"/>
              <a:buChar char="•"/>
              <a:defRPr sz="2026"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5400949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Acknowlegements">
    <p:spTree>
      <p:nvGrpSpPr>
        <p:cNvPr id="1" name=""/>
        <p:cNvGrpSpPr/>
        <p:nvPr/>
      </p:nvGrpSpPr>
      <p:grpSpPr>
        <a:xfrm>
          <a:off x="0" y="0"/>
          <a:ext cx="0" cy="0"/>
          <a:chOff x="0" y="0"/>
          <a:chExt cx="0" cy="0"/>
        </a:xfrm>
      </p:grpSpPr>
      <p:grpSp>
        <p:nvGrpSpPr>
          <p:cNvPr id="12" name="Group 11"/>
          <p:cNvGrpSpPr/>
          <p:nvPr userDrawn="1"/>
        </p:nvGrpSpPr>
        <p:grpSpPr>
          <a:xfrm>
            <a:off x="0" y="0"/>
            <a:ext cx="12192001" cy="6858000"/>
            <a:chOff x="0" y="0"/>
            <a:chExt cx="12192001" cy="6858000"/>
          </a:xfrm>
        </p:grpSpPr>
        <p:sp>
          <p:nvSpPr>
            <p:cNvPr id="18" name="Rectangle 5"/>
            <p:cNvSpPr>
              <a:spLocks noChangeArrowheads="1"/>
            </p:cNvSpPr>
            <p:nvPr userDrawn="1"/>
          </p:nvSpPr>
          <p:spPr bwMode="gray">
            <a:xfrm>
              <a:off x="0" y="0"/>
              <a:ext cx="12192000" cy="6858000"/>
            </a:xfrm>
            <a:prstGeom prst="rect">
              <a:avLst/>
            </a:prstGeom>
            <a:solidFill>
              <a:srgbClr val="003F68"/>
            </a:solidFill>
            <a:ln>
              <a:noFill/>
            </a:ln>
            <a:extLst/>
          </p:spPr>
          <p:txBody>
            <a:bodyPr vert="horz" wrap="square" lIns="91440" tIns="45720" rIns="91440" bIns="45720" numCol="1" anchor="t" anchorCtr="0" compatLnSpc="1">
              <a:prstTxWarp prst="textNoShape">
                <a:avLst/>
              </a:prstTxWarp>
            </a:bodyPr>
            <a:lstStyle/>
            <a:p>
              <a:endParaRPr lang="en-US" sz="1800" dirty="0"/>
            </a:p>
          </p:txBody>
        </p:sp>
        <p:pic>
          <p:nvPicPr>
            <p:cNvPr id="19" name="Picture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428"/>
              <a:ext cx="12190476" cy="6857143"/>
            </a:xfrm>
            <a:prstGeom prst="rect">
              <a:avLst/>
            </a:prstGeom>
          </p:spPr>
        </p:pic>
        <p:sp>
          <p:nvSpPr>
            <p:cNvPr id="20" name="Rectangle 19"/>
            <p:cNvSpPr/>
            <p:nvPr userDrawn="1"/>
          </p:nvSpPr>
          <p:spPr>
            <a:xfrm>
              <a:off x="762" y="0"/>
              <a:ext cx="12191239" cy="6857585"/>
            </a:xfrm>
            <a:prstGeom prst="rect">
              <a:avLst/>
            </a:prstGeom>
            <a:gradFill flip="none" rotWithShape="1">
              <a:gsLst>
                <a:gs pos="10000">
                  <a:srgbClr val="002D5B">
                    <a:alpha val="83000"/>
                  </a:srgbClr>
                </a:gs>
                <a:gs pos="60000">
                  <a:srgbClr val="002D5B">
                    <a:alpha val="0"/>
                  </a:srgbClr>
                </a:gs>
              </a:gsLst>
              <a:lin ang="2100000" scaled="0"/>
              <a:tileRect/>
            </a:gra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grpSp>
      <p:sp>
        <p:nvSpPr>
          <p:cNvPr id="2" name="Title 1"/>
          <p:cNvSpPr>
            <a:spLocks noGrp="1"/>
          </p:cNvSpPr>
          <p:nvPr>
            <p:ph type="ctrTitle"/>
          </p:nvPr>
        </p:nvSpPr>
        <p:spPr bwMode="gray">
          <a:xfrm>
            <a:off x="608932" y="434804"/>
            <a:ext cx="9680448" cy="424732"/>
          </a:xfrm>
        </p:spPr>
        <p:txBody>
          <a:bodyPr lIns="91440" tIns="27432" rIns="91440" bIns="27432" anchor="b" anchorCtr="0">
            <a:noAutofit/>
          </a:bodyPr>
          <a:lstStyle>
            <a:lvl1pPr>
              <a:lnSpc>
                <a:spcPct val="80000"/>
              </a:lnSpc>
              <a:spcBef>
                <a:spcPts val="0"/>
              </a:spcBef>
              <a:defRPr sz="3000" b="0" cap="none">
                <a:solidFill>
                  <a:schemeClr val="bg1"/>
                </a:solidFill>
              </a:defRPr>
            </a:lvl1pPr>
          </a:lstStyle>
          <a:p>
            <a:r>
              <a:rPr lang="en-US" dirty="0"/>
              <a:t>Click to edit Master title style</a:t>
            </a:r>
          </a:p>
        </p:txBody>
      </p:sp>
      <p:sp>
        <p:nvSpPr>
          <p:cNvPr id="10" name="Content Placeholder 9"/>
          <p:cNvSpPr>
            <a:spLocks noGrp="1"/>
          </p:cNvSpPr>
          <p:nvPr>
            <p:ph sz="quarter" idx="11"/>
          </p:nvPr>
        </p:nvSpPr>
        <p:spPr bwMode="gray">
          <a:xfrm>
            <a:off x="-1" y="886968"/>
            <a:ext cx="12192000" cy="5431536"/>
          </a:xfrm>
          <a:solidFill>
            <a:schemeClr val="bg1"/>
          </a:solidFill>
        </p:spPr>
        <p:txBody>
          <a:bodyPr lIns="548640" tIns="393192" rIns="182880" b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p:cNvSpPr txBox="1"/>
          <p:nvPr userDrawn="1"/>
        </p:nvSpPr>
        <p:spPr bwMode="gray">
          <a:xfrm>
            <a:off x="11412335" y="6440172"/>
            <a:ext cx="759023" cy="329184"/>
          </a:xfrm>
          <a:prstGeom prst="rect">
            <a:avLst/>
          </a:prstGeom>
          <a:noFill/>
        </p:spPr>
        <p:txBody>
          <a:bodyPr wrap="none" tIns="91440" bIns="91440" rtlCol="0" anchor="b" anchorCtr="0">
            <a:noAutofit/>
          </a:bodyPr>
          <a:lstStyle/>
          <a:p>
            <a:pPr algn="r">
              <a:lnSpc>
                <a:spcPct val="90000"/>
              </a:lnSpc>
            </a:pPr>
            <a:fld id="{CABDF3F3-6B0D-4BA1-8604-34E2EC6ECC5B}" type="slidenum">
              <a:rPr lang="en-US" sz="1050" smtClean="0">
                <a:solidFill>
                  <a:schemeClr val="tx2"/>
                </a:solidFill>
              </a:rPr>
              <a:pPr algn="r">
                <a:lnSpc>
                  <a:spcPct val="90000"/>
                </a:lnSpc>
              </a:pPr>
              <a:t>‹#›</a:t>
            </a:fld>
            <a:endParaRPr lang="en-US" sz="1050" dirty="0">
              <a:solidFill>
                <a:schemeClr val="tx2"/>
              </a:solidFill>
            </a:endParaRPr>
          </a:p>
        </p:txBody>
      </p:sp>
      <p:sp>
        <p:nvSpPr>
          <p:cNvPr id="13" name="Footer Placeholder 4"/>
          <p:cNvSpPr txBox="1">
            <a:spLocks/>
          </p:cNvSpPr>
          <p:nvPr userDrawn="1"/>
        </p:nvSpPr>
        <p:spPr bwMode="gray">
          <a:xfrm>
            <a:off x="8349070" y="6439266"/>
            <a:ext cx="3186732" cy="330090"/>
          </a:xfrm>
          <a:prstGeom prst="rect">
            <a:avLst/>
          </a:prstGeom>
        </p:spPr>
        <p:txBody>
          <a:bodyPr vert="horz" wrap="square" lIns="91440" tIns="91440" rIns="91440" bIns="91440" rtlCol="0" anchor="b" anchorCtr="0">
            <a:noAutofit/>
          </a:bodyPr>
          <a:lstStyle>
            <a:defPPr>
              <a:defRPr lang="en-US"/>
            </a:defPPr>
            <a:lvl1pPr marL="0" algn="r" defTabSz="1218987" rtl="0" eaLnBrk="1" latinLnBrk="0" hangingPunct="1">
              <a:defRPr sz="1050" kern="1200">
                <a:solidFill>
                  <a:schemeClr val="tx2"/>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r">
              <a:lnSpc>
                <a:spcPct val="90000"/>
              </a:lnSpc>
            </a:pPr>
            <a:r>
              <a:rPr lang="en-US" sz="1050" dirty="0"/>
              <a:t>Confidential — Do not distribute</a:t>
            </a:r>
          </a:p>
        </p:txBody>
      </p:sp>
      <p:sp>
        <p:nvSpPr>
          <p:cNvPr id="16" name="Footer Placeholder 4"/>
          <p:cNvSpPr txBox="1">
            <a:spLocks/>
          </p:cNvSpPr>
          <p:nvPr userDrawn="1"/>
        </p:nvSpPr>
        <p:spPr bwMode="gray">
          <a:xfrm>
            <a:off x="371105" y="6512514"/>
            <a:ext cx="1476366" cy="161583"/>
          </a:xfrm>
          <a:prstGeom prst="rect">
            <a:avLst/>
          </a:prstGeom>
        </p:spPr>
        <p:txBody>
          <a:bodyPr vert="horz" wrap="none" lIns="0" tIns="0" rIns="0" bIns="0" rtlCol="0" anchor="ctr">
            <a:spAutoFit/>
          </a:bodyPr>
          <a:lstStyle>
            <a:defPPr>
              <a:defRPr lang="en-US"/>
            </a:defPPr>
            <a:lvl1pPr marL="0" algn="r" defTabSz="1218987" rtl="0" eaLnBrk="1" latinLnBrk="0" hangingPunct="1">
              <a:defRPr sz="1050" kern="1200">
                <a:solidFill>
                  <a:schemeClr val="tx2"/>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l"/>
            <a:r>
              <a:rPr lang="en-US" sz="1050" dirty="0"/>
              <a:t>© 10x Genomics, Inc. 2016</a:t>
            </a:r>
          </a:p>
        </p:txBody>
      </p:sp>
      <p:pic>
        <p:nvPicPr>
          <p:cNvPr id="24" name="Picture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54750" y="259060"/>
            <a:ext cx="781622" cy="502939"/>
          </a:xfrm>
          <a:prstGeom prst="rect">
            <a:avLst/>
          </a:prstGeom>
        </p:spPr>
      </p:pic>
      <p:sp>
        <p:nvSpPr>
          <p:cNvPr id="26" name="Footer Placeholder 4"/>
          <p:cNvSpPr txBox="1">
            <a:spLocks/>
          </p:cNvSpPr>
          <p:nvPr userDrawn="1"/>
        </p:nvSpPr>
        <p:spPr bwMode="gray">
          <a:xfrm>
            <a:off x="4121307" y="6512514"/>
            <a:ext cx="3484928" cy="161583"/>
          </a:xfrm>
          <a:prstGeom prst="rect">
            <a:avLst/>
          </a:prstGeom>
        </p:spPr>
        <p:txBody>
          <a:bodyPr vert="horz" wrap="none" lIns="0" tIns="0" rIns="0" bIns="0" rtlCol="0" anchor="ctr">
            <a:spAutoFit/>
          </a:bodyPr>
          <a:lstStyle>
            <a:defPPr>
              <a:defRPr lang="en-US"/>
            </a:defPPr>
            <a:lvl1pPr marL="0" algn="r" defTabSz="1218987" rtl="0" eaLnBrk="1" latinLnBrk="0" hangingPunct="1">
              <a:defRPr sz="1050" kern="1200">
                <a:solidFill>
                  <a:schemeClr val="tx2"/>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l"/>
            <a:r>
              <a:rPr lang="en-US" sz="1050" dirty="0"/>
              <a:t>FOR RESEARCH USE ONLY. Not for use in diagnostic procedures.</a:t>
            </a:r>
          </a:p>
        </p:txBody>
      </p:sp>
    </p:spTree>
    <p:extLst>
      <p:ext uri="{BB962C8B-B14F-4D97-AF65-F5344CB8AC3E}">
        <p14:creationId xmlns:p14="http://schemas.microsoft.com/office/powerpoint/2010/main" val="989373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407704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5"/>
          </p:nvPr>
        </p:nvSpPr>
        <p:spPr bwMode="gray">
          <a:xfrm>
            <a:off x="457200" y="1554480"/>
            <a:ext cx="11274552" cy="4480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a:xfrm>
            <a:off x="457200" y="91440"/>
            <a:ext cx="11274552" cy="9144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67A0A3-4152-4908-92DE-7E952E5575F4}"/>
              </a:ext>
            </a:extLst>
          </p:cNvPr>
          <p:cNvSpPr>
            <a:spLocks noGrp="1"/>
          </p:cNvSpPr>
          <p:nvPr>
            <p:ph type="body" sz="quarter" idx="16"/>
          </p:nvPr>
        </p:nvSpPr>
        <p:spPr>
          <a:xfrm>
            <a:off x="457200" y="1080122"/>
            <a:ext cx="11274425" cy="365760"/>
          </a:xfrm>
        </p:spPr>
        <p:txBody>
          <a:bodyPr/>
          <a:lstStyle>
            <a:lvl1pPr marL="0" indent="0">
              <a:lnSpc>
                <a:spcPct val="80000"/>
              </a:lnSpc>
              <a:spcBef>
                <a:spcPct val="0"/>
              </a:spcBef>
              <a:buFont typeface="Arial" pitchFamily="34" charset="0"/>
              <a:buNone/>
              <a:defRPr sz="2400" i="1">
                <a:solidFill>
                  <a:schemeClr val="accent1"/>
                </a:solidFill>
              </a:defRPr>
            </a:lvl1pPr>
            <a:lvl2pPr marL="223838" indent="0">
              <a:buNone/>
              <a:defRPr/>
            </a:lvl2pPr>
          </a:lstStyle>
          <a:p>
            <a:pPr lvl="0"/>
            <a:r>
              <a:rPr lang="en-US"/>
              <a:t>Click to edit Master text styles</a:t>
            </a:r>
          </a:p>
        </p:txBody>
      </p:sp>
    </p:spTree>
    <p:extLst>
      <p:ext uri="{BB962C8B-B14F-4D97-AF65-F5344CB8AC3E}">
        <p14:creationId xmlns:p14="http://schemas.microsoft.com/office/powerpoint/2010/main" val="4034833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No Bullet Content">
    <p:spTree>
      <p:nvGrpSpPr>
        <p:cNvPr id="1" name=""/>
        <p:cNvGrpSpPr/>
        <p:nvPr/>
      </p:nvGrpSpPr>
      <p:grpSpPr>
        <a:xfrm>
          <a:off x="0" y="0"/>
          <a:ext cx="0" cy="0"/>
          <a:chOff x="0" y="0"/>
          <a:chExt cx="0" cy="0"/>
        </a:xfrm>
      </p:grpSpPr>
      <p:sp>
        <p:nvSpPr>
          <p:cNvPr id="5" name="Content Placeholder 4"/>
          <p:cNvSpPr>
            <a:spLocks noGrp="1"/>
          </p:cNvSpPr>
          <p:nvPr>
            <p:ph sz="quarter" idx="15"/>
          </p:nvPr>
        </p:nvSpPr>
        <p:spPr bwMode="gray">
          <a:xfrm>
            <a:off x="457200" y="1554480"/>
            <a:ext cx="11274552" cy="4480560"/>
          </a:xfrm>
        </p:spPr>
        <p:txBody>
          <a:bodyPr/>
          <a:lstStyle>
            <a:lvl1pPr marL="0" indent="0">
              <a:buNone/>
              <a:defRPr/>
            </a:lvl1pPr>
            <a:lvl2pPr marL="223838" indent="0">
              <a:buNone/>
              <a:defRPr/>
            </a:lvl2pPr>
            <a:lvl3pPr marL="454025" indent="0">
              <a:buNone/>
              <a:defRPr/>
            </a:lvl3pPr>
            <a:lvl4pPr marL="701675" indent="0">
              <a:buNone/>
              <a:defRPr/>
            </a:lvl4pPr>
            <a:lvl5pPr marL="98425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a:xfrm>
            <a:off x="457200" y="91440"/>
            <a:ext cx="11274552" cy="9144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D93FB76F-D605-4548-A7D5-10416ED196E2}"/>
              </a:ext>
            </a:extLst>
          </p:cNvPr>
          <p:cNvSpPr>
            <a:spLocks noGrp="1"/>
          </p:cNvSpPr>
          <p:nvPr>
            <p:ph type="body" sz="quarter" idx="16"/>
          </p:nvPr>
        </p:nvSpPr>
        <p:spPr>
          <a:xfrm>
            <a:off x="457200" y="1080122"/>
            <a:ext cx="11274425" cy="365760"/>
          </a:xfrm>
        </p:spPr>
        <p:txBody>
          <a:bodyPr/>
          <a:lstStyle>
            <a:lvl1pPr marL="0" indent="0">
              <a:lnSpc>
                <a:spcPct val="80000"/>
              </a:lnSpc>
              <a:spcBef>
                <a:spcPct val="0"/>
              </a:spcBef>
              <a:buNone/>
              <a:defRPr sz="24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20492955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199" y="1554480"/>
            <a:ext cx="5486400" cy="4480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nvPr>
        </p:nvSpPr>
        <p:spPr>
          <a:xfrm>
            <a:off x="6245352" y="1554480"/>
            <a:ext cx="5486400" cy="4480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a:xfrm>
            <a:off x="457200" y="91440"/>
            <a:ext cx="11274552" cy="914400"/>
          </a:xfrm>
        </p:spPr>
        <p:txBody>
          <a:bodyPr/>
          <a:lstStyle/>
          <a:p>
            <a:r>
              <a:rPr lang="en-US"/>
              <a:t>Click to edit Master title style</a:t>
            </a:r>
          </a:p>
        </p:txBody>
      </p:sp>
      <p:sp>
        <p:nvSpPr>
          <p:cNvPr id="5" name="Text Placeholder 4">
            <a:extLst>
              <a:ext uri="{FF2B5EF4-FFF2-40B4-BE49-F238E27FC236}">
                <a16:creationId xmlns:a16="http://schemas.microsoft.com/office/drawing/2014/main" id="{43B2184D-0BFB-436D-B108-5BBC73333255}"/>
              </a:ext>
            </a:extLst>
          </p:cNvPr>
          <p:cNvSpPr>
            <a:spLocks noGrp="1"/>
          </p:cNvSpPr>
          <p:nvPr>
            <p:ph type="body" sz="quarter" idx="12"/>
          </p:nvPr>
        </p:nvSpPr>
        <p:spPr>
          <a:xfrm>
            <a:off x="457200" y="1080122"/>
            <a:ext cx="11274425" cy="365760"/>
          </a:xfrm>
        </p:spPr>
        <p:txBody>
          <a:bodyPr/>
          <a:lstStyle>
            <a:lvl1pPr marL="0" indent="0">
              <a:lnSpc>
                <a:spcPct val="80000"/>
              </a:lnSpc>
              <a:spcBef>
                <a:spcPct val="0"/>
              </a:spcBef>
              <a:buNone/>
              <a:defRPr sz="2400" i="1">
                <a:solidFill>
                  <a:schemeClr val="accent1"/>
                </a:solidFill>
              </a:defRPr>
            </a:lvl1pPr>
            <a:lvl2pPr marL="223838" indent="0">
              <a:buNone/>
              <a:defRPr/>
            </a:lvl2pPr>
          </a:lstStyle>
          <a:p>
            <a:pPr lvl="0"/>
            <a:r>
              <a:rPr lang="en-US"/>
              <a:t>Click to edit Master text styles</a:t>
            </a:r>
          </a:p>
        </p:txBody>
      </p:sp>
    </p:spTree>
    <p:extLst>
      <p:ext uri="{BB962C8B-B14F-4D97-AF65-F5344CB8AC3E}">
        <p14:creationId xmlns:p14="http://schemas.microsoft.com/office/powerpoint/2010/main" val="108936372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e Content, Source, Side Bulle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198" y="1554480"/>
            <a:ext cx="7315200" cy="41422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nvPr>
        </p:nvSpPr>
        <p:spPr>
          <a:xfrm>
            <a:off x="8074151" y="1554480"/>
            <a:ext cx="3657600" cy="41422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a:xfrm>
            <a:off x="457200" y="91440"/>
            <a:ext cx="11274552" cy="914400"/>
          </a:xfrm>
        </p:spPr>
        <p:txBody>
          <a:bodyPr/>
          <a:lstStyle/>
          <a:p>
            <a:r>
              <a:rPr lang="en-US"/>
              <a:t>Click to edit Master title style</a:t>
            </a:r>
          </a:p>
        </p:txBody>
      </p:sp>
      <p:sp>
        <p:nvSpPr>
          <p:cNvPr id="10" name="Text Placeholder 9">
            <a:extLst>
              <a:ext uri="{FF2B5EF4-FFF2-40B4-BE49-F238E27FC236}">
                <a16:creationId xmlns:a16="http://schemas.microsoft.com/office/drawing/2014/main" id="{99253599-5F6A-4000-A156-95A7D044F5FE}"/>
              </a:ext>
            </a:extLst>
          </p:cNvPr>
          <p:cNvSpPr>
            <a:spLocks noGrp="1"/>
          </p:cNvSpPr>
          <p:nvPr>
            <p:ph type="body" sz="quarter" idx="13"/>
          </p:nvPr>
        </p:nvSpPr>
        <p:spPr>
          <a:xfrm>
            <a:off x="457200" y="5788152"/>
            <a:ext cx="7315200" cy="365760"/>
          </a:xfrm>
        </p:spPr>
        <p:txBody>
          <a:bodyPr/>
          <a:lstStyle>
            <a:lvl1pPr marL="0" indent="0">
              <a:lnSpc>
                <a:spcPct val="85000"/>
              </a:lnSpc>
              <a:spcBef>
                <a:spcPts val="200"/>
              </a:spcBef>
              <a:buNone/>
              <a:defRPr sz="1000">
                <a:solidFill>
                  <a:srgbClr val="343536"/>
                </a:solidFill>
              </a:defRPr>
            </a:lvl1pPr>
            <a:lvl2pPr marL="223838" indent="0">
              <a:buNone/>
              <a:defRPr/>
            </a:lvl2pPr>
          </a:lstStyle>
          <a:p>
            <a:pPr lvl="0"/>
            <a:r>
              <a:rPr lang="en-US"/>
              <a:t>Click to edit Master text styles</a:t>
            </a:r>
          </a:p>
        </p:txBody>
      </p:sp>
      <p:sp>
        <p:nvSpPr>
          <p:cNvPr id="5" name="Text Placeholder 4">
            <a:extLst>
              <a:ext uri="{FF2B5EF4-FFF2-40B4-BE49-F238E27FC236}">
                <a16:creationId xmlns:a16="http://schemas.microsoft.com/office/drawing/2014/main" id="{BB85C347-8714-410C-8B19-054DB36CA96C}"/>
              </a:ext>
            </a:extLst>
          </p:cNvPr>
          <p:cNvSpPr>
            <a:spLocks noGrp="1"/>
          </p:cNvSpPr>
          <p:nvPr>
            <p:ph type="body" sz="quarter" idx="14"/>
          </p:nvPr>
        </p:nvSpPr>
        <p:spPr>
          <a:xfrm>
            <a:off x="457200" y="1078992"/>
            <a:ext cx="11274425" cy="365760"/>
          </a:xfrm>
        </p:spPr>
        <p:txBody>
          <a:bodyPr/>
          <a:lstStyle>
            <a:lvl1pPr marL="0" indent="0">
              <a:lnSpc>
                <a:spcPct val="80000"/>
              </a:lnSpc>
              <a:spcBef>
                <a:spcPct val="0"/>
              </a:spcBef>
              <a:buNone/>
              <a:defRPr sz="24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198736891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Sources, Bullets">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3908EFFE-C0B1-4851-A161-AB6E1CB06583}"/>
              </a:ext>
            </a:extLst>
          </p:cNvPr>
          <p:cNvSpPr>
            <a:spLocks noGrp="1"/>
          </p:cNvSpPr>
          <p:nvPr>
            <p:ph sz="quarter" idx="18"/>
          </p:nvPr>
        </p:nvSpPr>
        <p:spPr>
          <a:xfrm>
            <a:off x="6245225" y="4581525"/>
            <a:ext cx="5486400" cy="1574800"/>
          </a:xfrm>
        </p:spPr>
        <p:txBody>
          <a:bodyPr/>
          <a:lstStyle>
            <a:lvl1pPr marL="142875" indent="-142875">
              <a:spcBef>
                <a:spcPts val="800"/>
              </a:spcBef>
              <a:defRPr sz="1400"/>
            </a:lvl1pPr>
            <a:lvl2pPr marL="285750" indent="-114300">
              <a:spcBef>
                <a:spcPts val="400"/>
              </a:spcBef>
              <a:defRPr sz="1200"/>
            </a:lvl2pPr>
            <a:lvl3pPr marL="457200" indent="-119063">
              <a:spcBef>
                <a:spcPts val="200"/>
              </a:spcBef>
              <a:defRPr sz="1100"/>
            </a:lvl3pPr>
            <a:lvl4pPr marL="571500" indent="-104775">
              <a:spcBef>
                <a:spcPts val="100"/>
              </a:spcBef>
              <a:defRPr sz="1050"/>
            </a:lvl4pPr>
            <a:lvl5pPr marL="685800" indent="-107950">
              <a:spcBef>
                <a:spcPts val="1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E1B11CA-919C-4F71-B5A7-5DE55E9C17AB}"/>
              </a:ext>
            </a:extLst>
          </p:cNvPr>
          <p:cNvSpPr>
            <a:spLocks noGrp="1"/>
          </p:cNvSpPr>
          <p:nvPr>
            <p:ph sz="quarter" idx="17"/>
          </p:nvPr>
        </p:nvSpPr>
        <p:spPr>
          <a:xfrm>
            <a:off x="457200" y="4581525"/>
            <a:ext cx="5486400" cy="1574800"/>
          </a:xfrm>
        </p:spPr>
        <p:txBody>
          <a:bodyPr/>
          <a:lstStyle>
            <a:lvl1pPr marL="142875" indent="-142875">
              <a:spcBef>
                <a:spcPts val="800"/>
              </a:spcBef>
              <a:defRPr sz="1400"/>
            </a:lvl1pPr>
            <a:lvl2pPr marL="285750" indent="-114300">
              <a:spcBef>
                <a:spcPts val="400"/>
              </a:spcBef>
              <a:defRPr sz="1200"/>
            </a:lvl2pPr>
            <a:lvl3pPr marL="457200" indent="-117475">
              <a:spcBef>
                <a:spcPts val="200"/>
              </a:spcBef>
              <a:defRPr sz="1100"/>
            </a:lvl3pPr>
            <a:lvl4pPr marL="571500" indent="-104775">
              <a:spcBef>
                <a:spcPts val="100"/>
              </a:spcBef>
              <a:defRPr sz="1050"/>
            </a:lvl4pPr>
            <a:lvl5pPr marL="685800" indent="-107950">
              <a:spcBef>
                <a:spcPts val="1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0"/>
          </p:nvPr>
        </p:nvSpPr>
        <p:spPr>
          <a:xfrm>
            <a:off x="457199" y="1554480"/>
            <a:ext cx="5486400" cy="2468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nvPr>
        </p:nvSpPr>
        <p:spPr>
          <a:xfrm>
            <a:off x="6245352" y="1554480"/>
            <a:ext cx="5486400" cy="24688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a:xfrm>
            <a:off x="457200" y="91440"/>
            <a:ext cx="11274552" cy="914400"/>
          </a:xfrm>
        </p:spPr>
        <p:txBody>
          <a:bodyPr/>
          <a:lstStyle/>
          <a:p>
            <a:r>
              <a:rPr lang="en-US"/>
              <a:t>Click to edit Master title style</a:t>
            </a:r>
          </a:p>
        </p:txBody>
      </p:sp>
      <p:sp>
        <p:nvSpPr>
          <p:cNvPr id="5" name="Text Placeholder 4">
            <a:extLst>
              <a:ext uri="{FF2B5EF4-FFF2-40B4-BE49-F238E27FC236}">
                <a16:creationId xmlns:a16="http://schemas.microsoft.com/office/drawing/2014/main" id="{07AE2682-2A8E-491C-BEF7-CBD598AD3A03}"/>
              </a:ext>
            </a:extLst>
          </p:cNvPr>
          <p:cNvSpPr>
            <a:spLocks noGrp="1"/>
          </p:cNvSpPr>
          <p:nvPr>
            <p:ph type="body" sz="quarter" idx="13" hasCustomPrompt="1"/>
          </p:nvPr>
        </p:nvSpPr>
        <p:spPr>
          <a:xfrm>
            <a:off x="457200" y="4114549"/>
            <a:ext cx="5486400" cy="365760"/>
          </a:xfrm>
        </p:spPr>
        <p:txBody>
          <a:bodyPr/>
          <a:lstStyle>
            <a:lvl1pPr marL="0" indent="0">
              <a:lnSpc>
                <a:spcPct val="85000"/>
              </a:lnSpc>
              <a:spcBef>
                <a:spcPts val="200"/>
              </a:spcBef>
              <a:buNone/>
              <a:defRPr sz="1000">
                <a:solidFill>
                  <a:srgbClr val="343536"/>
                </a:solidFill>
              </a:defRPr>
            </a:lvl1pPr>
            <a:lvl2pPr marL="223838" indent="0">
              <a:buNone/>
              <a:defRPr/>
            </a:lvl2pPr>
          </a:lstStyle>
          <a:p>
            <a:pPr lvl="0"/>
            <a:r>
              <a:rPr lang="en-US"/>
              <a:t>Click to edit source</a:t>
            </a:r>
          </a:p>
        </p:txBody>
      </p:sp>
      <p:sp>
        <p:nvSpPr>
          <p:cNvPr id="8" name="Text Placeholder 4">
            <a:extLst>
              <a:ext uri="{FF2B5EF4-FFF2-40B4-BE49-F238E27FC236}">
                <a16:creationId xmlns:a16="http://schemas.microsoft.com/office/drawing/2014/main" id="{9A831BB0-5EF3-4202-85A5-DC6EEF20CC2D}"/>
              </a:ext>
            </a:extLst>
          </p:cNvPr>
          <p:cNvSpPr>
            <a:spLocks noGrp="1"/>
          </p:cNvSpPr>
          <p:nvPr>
            <p:ph type="body" sz="quarter" idx="14" hasCustomPrompt="1"/>
          </p:nvPr>
        </p:nvSpPr>
        <p:spPr>
          <a:xfrm>
            <a:off x="6245225" y="4114549"/>
            <a:ext cx="5486400" cy="365760"/>
          </a:xfrm>
        </p:spPr>
        <p:txBody>
          <a:bodyPr/>
          <a:lstStyle>
            <a:lvl1pPr marL="0" indent="0">
              <a:lnSpc>
                <a:spcPct val="85000"/>
              </a:lnSpc>
              <a:spcBef>
                <a:spcPts val="200"/>
              </a:spcBef>
              <a:buNone/>
              <a:defRPr sz="1000">
                <a:solidFill>
                  <a:srgbClr val="343536"/>
                </a:solidFill>
              </a:defRPr>
            </a:lvl1pPr>
            <a:lvl2pPr marL="223838" indent="0">
              <a:buNone/>
              <a:defRPr/>
            </a:lvl2pPr>
          </a:lstStyle>
          <a:p>
            <a:pPr lvl="0"/>
            <a:r>
              <a:rPr lang="en-US"/>
              <a:t>Click to edit source</a:t>
            </a:r>
          </a:p>
        </p:txBody>
      </p:sp>
      <p:sp>
        <p:nvSpPr>
          <p:cNvPr id="9" name="Text Placeholder 8">
            <a:extLst>
              <a:ext uri="{FF2B5EF4-FFF2-40B4-BE49-F238E27FC236}">
                <a16:creationId xmlns:a16="http://schemas.microsoft.com/office/drawing/2014/main" id="{80BF9037-924F-44D5-8A96-0696BED1FDF4}"/>
              </a:ext>
            </a:extLst>
          </p:cNvPr>
          <p:cNvSpPr>
            <a:spLocks noGrp="1"/>
          </p:cNvSpPr>
          <p:nvPr>
            <p:ph type="body" sz="quarter" idx="19"/>
          </p:nvPr>
        </p:nvSpPr>
        <p:spPr>
          <a:xfrm>
            <a:off x="457200" y="1078992"/>
            <a:ext cx="11274425" cy="365760"/>
          </a:xfrm>
        </p:spPr>
        <p:txBody>
          <a:bodyPr/>
          <a:lstStyle>
            <a:lvl1pPr marL="0" indent="0">
              <a:lnSpc>
                <a:spcPct val="80000"/>
              </a:lnSpc>
              <a:spcBef>
                <a:spcPct val="0"/>
              </a:spcBef>
              <a:buNone/>
              <a:defRPr sz="2400" i="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806833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Sources, Side Bullets">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3908EFFE-C0B1-4851-A161-AB6E1CB06583}"/>
              </a:ext>
            </a:extLst>
          </p:cNvPr>
          <p:cNvSpPr>
            <a:spLocks noGrp="1"/>
          </p:cNvSpPr>
          <p:nvPr>
            <p:ph sz="quarter" idx="18"/>
          </p:nvPr>
        </p:nvSpPr>
        <p:spPr>
          <a:xfrm>
            <a:off x="9818369" y="1554479"/>
            <a:ext cx="1913255" cy="4142232"/>
          </a:xfrm>
        </p:spPr>
        <p:txBody>
          <a:bodyPr/>
          <a:lstStyle>
            <a:lvl1pPr marL="142875" indent="-142875">
              <a:spcBef>
                <a:spcPts val="800"/>
              </a:spcBef>
              <a:defRPr sz="1400"/>
            </a:lvl1pPr>
            <a:lvl2pPr marL="285750" indent="-114300">
              <a:spcBef>
                <a:spcPts val="400"/>
              </a:spcBef>
              <a:defRPr sz="1200"/>
            </a:lvl2pPr>
            <a:lvl3pPr marL="457200" indent="-119063">
              <a:spcBef>
                <a:spcPts val="200"/>
              </a:spcBef>
              <a:defRPr sz="1100"/>
            </a:lvl3pPr>
            <a:lvl4pPr marL="571500" indent="-104775">
              <a:spcBef>
                <a:spcPts val="100"/>
              </a:spcBef>
              <a:defRPr sz="1050"/>
            </a:lvl4pPr>
            <a:lvl5pPr marL="685800" indent="-107950">
              <a:spcBef>
                <a:spcPts val="1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E1B11CA-919C-4F71-B5A7-5DE55E9C17AB}"/>
              </a:ext>
            </a:extLst>
          </p:cNvPr>
          <p:cNvSpPr>
            <a:spLocks noGrp="1"/>
          </p:cNvSpPr>
          <p:nvPr>
            <p:ph sz="quarter" idx="17"/>
          </p:nvPr>
        </p:nvSpPr>
        <p:spPr>
          <a:xfrm>
            <a:off x="4030217" y="1554479"/>
            <a:ext cx="1913255" cy="4142232"/>
          </a:xfrm>
        </p:spPr>
        <p:txBody>
          <a:bodyPr/>
          <a:lstStyle>
            <a:lvl1pPr marL="142875" indent="-142875">
              <a:spcBef>
                <a:spcPts val="800"/>
              </a:spcBef>
              <a:defRPr sz="1400"/>
            </a:lvl1pPr>
            <a:lvl2pPr marL="285750" indent="-114300">
              <a:spcBef>
                <a:spcPts val="400"/>
              </a:spcBef>
              <a:defRPr sz="1200"/>
            </a:lvl2pPr>
            <a:lvl3pPr marL="457200" indent="-117475">
              <a:spcBef>
                <a:spcPts val="200"/>
              </a:spcBef>
              <a:defRPr sz="1100"/>
            </a:lvl3pPr>
            <a:lvl4pPr marL="571500" indent="-104775">
              <a:spcBef>
                <a:spcPts val="100"/>
              </a:spcBef>
              <a:defRPr sz="1050"/>
            </a:lvl4pPr>
            <a:lvl5pPr marL="685800" indent="-107950">
              <a:spcBef>
                <a:spcPts val="1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0"/>
          </p:nvPr>
        </p:nvSpPr>
        <p:spPr>
          <a:xfrm>
            <a:off x="457198" y="1554480"/>
            <a:ext cx="3474720" cy="41422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p:cNvSpPr>
            <a:spLocks noGrp="1"/>
          </p:cNvSpPr>
          <p:nvPr>
            <p:ph sz="quarter" idx="11"/>
          </p:nvPr>
        </p:nvSpPr>
        <p:spPr>
          <a:xfrm>
            <a:off x="6245351" y="1554480"/>
            <a:ext cx="3474720" cy="41422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a:xfrm>
            <a:off x="457200" y="91440"/>
            <a:ext cx="11274552" cy="914400"/>
          </a:xfrm>
        </p:spPr>
        <p:txBody>
          <a:bodyPr/>
          <a:lstStyle/>
          <a:p>
            <a:r>
              <a:rPr lang="en-US"/>
              <a:t>Click to edit Master title style</a:t>
            </a:r>
          </a:p>
        </p:txBody>
      </p:sp>
      <p:sp>
        <p:nvSpPr>
          <p:cNvPr id="5" name="Text Placeholder 4">
            <a:extLst>
              <a:ext uri="{FF2B5EF4-FFF2-40B4-BE49-F238E27FC236}">
                <a16:creationId xmlns:a16="http://schemas.microsoft.com/office/drawing/2014/main" id="{07AE2682-2A8E-491C-BEF7-CBD598AD3A03}"/>
              </a:ext>
            </a:extLst>
          </p:cNvPr>
          <p:cNvSpPr>
            <a:spLocks noGrp="1"/>
          </p:cNvSpPr>
          <p:nvPr>
            <p:ph type="body" sz="quarter" idx="13" hasCustomPrompt="1"/>
          </p:nvPr>
        </p:nvSpPr>
        <p:spPr>
          <a:xfrm>
            <a:off x="457200" y="5788152"/>
            <a:ext cx="5486400" cy="365760"/>
          </a:xfrm>
        </p:spPr>
        <p:txBody>
          <a:bodyPr/>
          <a:lstStyle>
            <a:lvl1pPr marL="0" indent="0">
              <a:lnSpc>
                <a:spcPct val="85000"/>
              </a:lnSpc>
              <a:spcBef>
                <a:spcPts val="200"/>
              </a:spcBef>
              <a:buNone/>
              <a:defRPr sz="1000"/>
            </a:lvl1pPr>
            <a:lvl2pPr marL="223838" indent="0">
              <a:buNone/>
              <a:defRPr/>
            </a:lvl2pPr>
          </a:lstStyle>
          <a:p>
            <a:pPr lvl="0"/>
            <a:r>
              <a:rPr lang="en-US"/>
              <a:t>Click to edit source</a:t>
            </a:r>
          </a:p>
        </p:txBody>
      </p:sp>
      <p:sp>
        <p:nvSpPr>
          <p:cNvPr id="8" name="Text Placeholder 4">
            <a:extLst>
              <a:ext uri="{FF2B5EF4-FFF2-40B4-BE49-F238E27FC236}">
                <a16:creationId xmlns:a16="http://schemas.microsoft.com/office/drawing/2014/main" id="{9A831BB0-5EF3-4202-85A5-DC6EEF20CC2D}"/>
              </a:ext>
            </a:extLst>
          </p:cNvPr>
          <p:cNvSpPr>
            <a:spLocks noGrp="1"/>
          </p:cNvSpPr>
          <p:nvPr>
            <p:ph type="body" sz="quarter" idx="14" hasCustomPrompt="1"/>
          </p:nvPr>
        </p:nvSpPr>
        <p:spPr>
          <a:xfrm>
            <a:off x="6245225" y="5788152"/>
            <a:ext cx="5486400" cy="365760"/>
          </a:xfrm>
        </p:spPr>
        <p:txBody>
          <a:bodyPr/>
          <a:lstStyle>
            <a:lvl1pPr marL="0" indent="0">
              <a:lnSpc>
                <a:spcPct val="85000"/>
              </a:lnSpc>
              <a:spcBef>
                <a:spcPts val="200"/>
              </a:spcBef>
              <a:buNone/>
              <a:defRPr sz="1000"/>
            </a:lvl1pPr>
            <a:lvl2pPr marL="223838" indent="0">
              <a:buNone/>
              <a:defRPr/>
            </a:lvl2pPr>
          </a:lstStyle>
          <a:p>
            <a:pPr lvl="0"/>
            <a:r>
              <a:rPr lang="en-US"/>
              <a:t>Click to edit source</a:t>
            </a:r>
          </a:p>
        </p:txBody>
      </p:sp>
      <p:sp>
        <p:nvSpPr>
          <p:cNvPr id="9" name="Text Placeholder 8">
            <a:extLst>
              <a:ext uri="{FF2B5EF4-FFF2-40B4-BE49-F238E27FC236}">
                <a16:creationId xmlns:a16="http://schemas.microsoft.com/office/drawing/2014/main" id="{7B1B92D7-CD60-4BB8-B235-CC35C16B5041}"/>
              </a:ext>
            </a:extLst>
          </p:cNvPr>
          <p:cNvSpPr>
            <a:spLocks noGrp="1"/>
          </p:cNvSpPr>
          <p:nvPr>
            <p:ph type="body" sz="quarter" idx="19"/>
          </p:nvPr>
        </p:nvSpPr>
        <p:spPr>
          <a:xfrm>
            <a:off x="457200" y="1078992"/>
            <a:ext cx="11274425" cy="365760"/>
          </a:xfrm>
        </p:spPr>
        <p:txBody>
          <a:bodyPr/>
          <a:lstStyle>
            <a:lvl1pPr marL="0" indent="0">
              <a:lnSpc>
                <a:spcPct val="80000"/>
              </a:lnSpc>
              <a:spcBef>
                <a:spcPct val="0"/>
              </a:spcBef>
              <a:buNone/>
              <a:defRPr sz="2400" i="1">
                <a:solidFill>
                  <a:schemeClr val="accent1"/>
                </a:solidFill>
              </a:defRPr>
            </a:lvl1pPr>
            <a:lvl2pPr marL="223838" indent="0">
              <a:buNone/>
              <a:defRPr/>
            </a:lvl2pPr>
          </a:lstStyle>
          <a:p>
            <a:pPr lvl="0"/>
            <a:r>
              <a:rPr lang="en-US"/>
              <a:t>Click to edit Master text styles</a:t>
            </a:r>
          </a:p>
        </p:txBody>
      </p:sp>
    </p:spTree>
    <p:extLst>
      <p:ext uri="{BB962C8B-B14F-4D97-AF65-F5344CB8AC3E}">
        <p14:creationId xmlns:p14="http://schemas.microsoft.com/office/powerpoint/2010/main" val="2940644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57200" y="91440"/>
            <a:ext cx="11274552" cy="914400"/>
          </a:xfrm>
          <a:prstGeom prst="rect">
            <a:avLst/>
          </a:prstGeom>
        </p:spPr>
        <p:txBody>
          <a:bodyPr vert="horz" wrap="square" lIns="0" tIns="0" rIns="0" bIns="0" rtlCol="0" anchor="b">
            <a:noAutofit/>
          </a:bodyPr>
          <a:lstStyle/>
          <a:p>
            <a:r>
              <a:rPr lang="en-US"/>
              <a:t>Click to edit Master title style</a:t>
            </a:r>
          </a:p>
        </p:txBody>
      </p:sp>
      <p:sp>
        <p:nvSpPr>
          <p:cNvPr id="3" name="Text Placeholder 2"/>
          <p:cNvSpPr>
            <a:spLocks noGrp="1"/>
          </p:cNvSpPr>
          <p:nvPr>
            <p:ph type="body" idx="1"/>
          </p:nvPr>
        </p:nvSpPr>
        <p:spPr bwMode="gray">
          <a:xfrm>
            <a:off x="457200" y="1554480"/>
            <a:ext cx="11274552" cy="448056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p:nvSpPr>
        <p:spPr bwMode="gray">
          <a:xfrm>
            <a:off x="11385550" y="6534158"/>
            <a:ext cx="346202" cy="173736"/>
          </a:xfrm>
          <a:prstGeom prst="rect">
            <a:avLst/>
          </a:prstGeom>
          <a:noFill/>
        </p:spPr>
        <p:txBody>
          <a:bodyPr wrap="square" lIns="0" tIns="0" rIns="0" bIns="0" rtlCol="0" anchor="b" anchorCtr="0">
            <a:noAutofit/>
          </a:bodyPr>
          <a:lstStyle/>
          <a:p>
            <a:pPr algn="r">
              <a:lnSpc>
                <a:spcPct val="90000"/>
              </a:lnSpc>
            </a:pPr>
            <a:fld id="{CABDF3F3-6B0D-4BA1-8604-34E2EC6ECC5B}" type="slidenum">
              <a:rPr lang="en-US" sz="1000" smtClean="0">
                <a:solidFill>
                  <a:srgbClr val="4E5052"/>
                </a:solidFill>
              </a:rPr>
              <a:pPr algn="r">
                <a:lnSpc>
                  <a:spcPct val="90000"/>
                </a:lnSpc>
              </a:pPr>
              <a:t>‹#›</a:t>
            </a:fld>
            <a:endParaRPr lang="en-US" sz="1000">
              <a:solidFill>
                <a:srgbClr val="4E5052"/>
              </a:solidFill>
            </a:endParaRPr>
          </a:p>
        </p:txBody>
      </p:sp>
      <p:grpSp>
        <p:nvGrpSpPr>
          <p:cNvPr id="13" name="Group 12">
            <a:extLst>
              <a:ext uri="{FF2B5EF4-FFF2-40B4-BE49-F238E27FC236}">
                <a16:creationId xmlns:a16="http://schemas.microsoft.com/office/drawing/2014/main" id="{D555D4FE-8F6A-4D62-A0AB-916F54EB544A}"/>
              </a:ext>
            </a:extLst>
          </p:cNvPr>
          <p:cNvGrpSpPr>
            <a:grpSpLocks noChangeAspect="1"/>
          </p:cNvGrpSpPr>
          <p:nvPr userDrawn="1"/>
        </p:nvGrpSpPr>
        <p:grpSpPr>
          <a:xfrm>
            <a:off x="0" y="937"/>
            <a:ext cx="12192000" cy="41275"/>
            <a:chOff x="0" y="2147"/>
            <a:chExt cx="5760" cy="26"/>
          </a:xfrm>
        </p:grpSpPr>
        <p:sp>
          <p:nvSpPr>
            <p:cNvPr id="15" name="AutoShape 3">
              <a:extLst>
                <a:ext uri="{FF2B5EF4-FFF2-40B4-BE49-F238E27FC236}">
                  <a16:creationId xmlns:a16="http://schemas.microsoft.com/office/drawing/2014/main" id="{CDF207CD-0876-4112-8B2D-B80B55A34B03}"/>
                </a:ext>
              </a:extLst>
            </p:cNvPr>
            <p:cNvSpPr>
              <a:spLocks noChangeAspect="1" noChangeArrowheads="1" noTextEdit="1"/>
            </p:cNvSpPr>
            <p:nvPr userDrawn="1"/>
          </p:nvSpPr>
          <p:spPr bwMode="gray">
            <a:xfrm>
              <a:off x="0" y="2147"/>
              <a:ext cx="5760" cy="26"/>
            </a:xfrm>
            <a:prstGeom prst="rect">
              <a:avLst/>
            </a:prstGeom>
            <a:solidFill>
              <a:schemeClr val="accent4"/>
            </a:solidFill>
            <a:ln>
              <a:noFill/>
            </a:ln>
            <a:extLst>
              <a:ext uri="{909E8E84-426E-40dd-AFC4-6F175D3DCCD1}">
                <a14:hiddenFill xmlns:p14="http://schemas.microsoft.com/office/powerpoint/2010/main" xmlns:p15="http://schemas.microsoft.com/office/powerpoint/2012/main" xmlns="" xmlns:a14="http://schemas.microsoft.com/office/drawing/2010/main">
                  <a:solidFill>
                    <a:srgbClr val="FFFFFF"/>
                  </a:solidFill>
                </a14:hiddenFill>
              </a:ex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Rectangle 5">
              <a:extLst>
                <a:ext uri="{FF2B5EF4-FFF2-40B4-BE49-F238E27FC236}">
                  <a16:creationId xmlns:a16="http://schemas.microsoft.com/office/drawing/2014/main" id="{75C29A99-9EC3-4066-AF37-4A5231861AB4}"/>
                </a:ext>
              </a:extLst>
            </p:cNvPr>
            <p:cNvSpPr>
              <a:spLocks noChangeArrowheads="1"/>
            </p:cNvSpPr>
            <p:nvPr userDrawn="1"/>
          </p:nvSpPr>
          <p:spPr bwMode="gray">
            <a:xfrm>
              <a:off x="0" y="2145"/>
              <a:ext cx="1440" cy="28"/>
            </a:xfrm>
            <a:prstGeom prst="rect">
              <a:avLst/>
            </a:prstGeom>
            <a:solidFill>
              <a:srgbClr val="E84B50"/>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Rectangle 6">
              <a:extLst>
                <a:ext uri="{FF2B5EF4-FFF2-40B4-BE49-F238E27FC236}">
                  <a16:creationId xmlns:a16="http://schemas.microsoft.com/office/drawing/2014/main" id="{68C69040-D45F-42D7-9AC5-172B09B1EF11}"/>
                </a:ext>
              </a:extLst>
            </p:cNvPr>
            <p:cNvSpPr>
              <a:spLocks noChangeArrowheads="1"/>
            </p:cNvSpPr>
            <p:nvPr userDrawn="1"/>
          </p:nvSpPr>
          <p:spPr bwMode="gray">
            <a:xfrm>
              <a:off x="1440" y="2145"/>
              <a:ext cx="1440" cy="28"/>
            </a:xfrm>
            <a:prstGeom prst="rect">
              <a:avLst/>
            </a:prstGeom>
            <a:solidFill>
              <a:srgbClr val="71BE4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Rectangle 7">
              <a:extLst>
                <a:ext uri="{FF2B5EF4-FFF2-40B4-BE49-F238E27FC236}">
                  <a16:creationId xmlns:a16="http://schemas.microsoft.com/office/drawing/2014/main" id="{0C29A5EA-A6B6-4AB6-84F3-16B4FFFB8790}"/>
                </a:ext>
              </a:extLst>
            </p:cNvPr>
            <p:cNvSpPr>
              <a:spLocks noChangeArrowheads="1"/>
            </p:cNvSpPr>
            <p:nvPr userDrawn="1"/>
          </p:nvSpPr>
          <p:spPr bwMode="gray">
            <a:xfrm>
              <a:off x="2880" y="2145"/>
              <a:ext cx="1440" cy="28"/>
            </a:xfrm>
            <a:prstGeom prst="rect">
              <a:avLst/>
            </a:prstGeom>
            <a:solidFill>
              <a:srgbClr val="EFBC1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Rectangle 8">
              <a:extLst>
                <a:ext uri="{FF2B5EF4-FFF2-40B4-BE49-F238E27FC236}">
                  <a16:creationId xmlns:a16="http://schemas.microsoft.com/office/drawing/2014/main" id="{9F63DA4A-3829-4CFC-A505-E77491BE423A}"/>
                </a:ext>
              </a:extLst>
            </p:cNvPr>
            <p:cNvSpPr>
              <a:spLocks noChangeArrowheads="1"/>
            </p:cNvSpPr>
            <p:nvPr userDrawn="1"/>
          </p:nvSpPr>
          <p:spPr bwMode="gray">
            <a:xfrm>
              <a:off x="4320" y="2145"/>
              <a:ext cx="1440" cy="28"/>
            </a:xfrm>
            <a:prstGeom prst="rect">
              <a:avLst/>
            </a:prstGeom>
            <a:solidFill>
              <a:srgbClr val="00A1DF"/>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cxnSp>
        <p:nvCxnSpPr>
          <p:cNvPr id="20" name="Straight Connector 19">
            <a:extLst>
              <a:ext uri="{FF2B5EF4-FFF2-40B4-BE49-F238E27FC236}">
                <a16:creationId xmlns:a16="http://schemas.microsoft.com/office/drawing/2014/main" id="{C01A70AB-510C-4029-9624-D76F50EA6E94}"/>
              </a:ext>
            </a:extLst>
          </p:cNvPr>
          <p:cNvCxnSpPr/>
          <p:nvPr userDrawn="1"/>
        </p:nvCxnSpPr>
        <p:spPr bwMode="gray">
          <a:xfrm>
            <a:off x="0" y="6400800"/>
            <a:ext cx="12188952" cy="0"/>
          </a:xfrm>
          <a:prstGeom prst="line">
            <a:avLst/>
          </a:prstGeom>
          <a:noFill/>
          <a:ln w="6350" cap="rnd">
            <a:solidFill>
              <a:schemeClr val="bg1">
                <a:lumMod val="85000"/>
              </a:schemeClr>
            </a:solidFill>
            <a:prstDash val="solid"/>
            <a:round/>
          </a:ln>
          <a:effectLst/>
        </p:spPr>
      </p:cxnSp>
      <p:grpSp>
        <p:nvGrpSpPr>
          <p:cNvPr id="21" name="Group 4">
            <a:extLst>
              <a:ext uri="{FF2B5EF4-FFF2-40B4-BE49-F238E27FC236}">
                <a16:creationId xmlns:a16="http://schemas.microsoft.com/office/drawing/2014/main" id="{59AF22C5-3E5F-4657-96B2-271A62B6363D}"/>
              </a:ext>
            </a:extLst>
          </p:cNvPr>
          <p:cNvGrpSpPr>
            <a:grpSpLocks noChangeAspect="1"/>
          </p:cNvGrpSpPr>
          <p:nvPr userDrawn="1"/>
        </p:nvGrpSpPr>
        <p:grpSpPr>
          <a:xfrm>
            <a:off x="457199" y="6471362"/>
            <a:ext cx="1233183" cy="296813"/>
            <a:chOff x="2423" y="3834"/>
            <a:chExt cx="698" cy="168"/>
          </a:xfrm>
        </p:grpSpPr>
        <p:sp>
          <p:nvSpPr>
            <p:cNvPr id="22" name="Freeform 5">
              <a:extLst>
                <a:ext uri="{FF2B5EF4-FFF2-40B4-BE49-F238E27FC236}">
                  <a16:creationId xmlns:a16="http://schemas.microsoft.com/office/drawing/2014/main" id="{C08EF112-383A-44A3-AAB3-59140C5264A6}"/>
                </a:ext>
              </a:extLst>
            </p:cNvPr>
            <p:cNvSpPr/>
            <p:nvPr userDrawn="1"/>
          </p:nvSpPr>
          <p:spPr bwMode="auto">
            <a:xfrm>
              <a:off x="2784" y="3915"/>
              <a:ext cx="38" cy="51"/>
            </a:xfrm>
            <a:custGeom>
              <a:avLst/>
              <a:gdLst>
                <a:gd name="T0" fmla="*/ 0 w 14"/>
                <a:gd name="T1" fmla="*/ 12 h 18"/>
                <a:gd name="T2" fmla="*/ 0 w 14"/>
                <a:gd name="T3" fmla="*/ 6 h 18"/>
                <a:gd name="T4" fmla="*/ 7 w 14"/>
                <a:gd name="T5" fmla="*/ 0 h 18"/>
                <a:gd name="T6" fmla="*/ 14 w 14"/>
                <a:gd name="T7" fmla="*/ 5 h 18"/>
                <a:gd name="T8" fmla="*/ 14 w 14"/>
                <a:gd name="T9" fmla="*/ 6 h 18"/>
                <a:gd name="T10" fmla="*/ 11 w 14"/>
                <a:gd name="T11" fmla="*/ 6 h 18"/>
                <a:gd name="T12" fmla="*/ 11 w 14"/>
                <a:gd name="T13" fmla="*/ 5 h 18"/>
                <a:gd name="T14" fmla="*/ 7 w 14"/>
                <a:gd name="T15" fmla="*/ 2 h 18"/>
                <a:gd name="T16" fmla="*/ 3 w 14"/>
                <a:gd name="T17" fmla="*/ 6 h 18"/>
                <a:gd name="T18" fmla="*/ 3 w 14"/>
                <a:gd name="T19" fmla="*/ 12 h 18"/>
                <a:gd name="T20" fmla="*/ 7 w 14"/>
                <a:gd name="T21" fmla="*/ 16 h 18"/>
                <a:gd name="T22" fmla="*/ 11 w 14"/>
                <a:gd name="T23" fmla="*/ 12 h 18"/>
                <a:gd name="T24" fmla="*/ 11 w 14"/>
                <a:gd name="T25" fmla="*/ 11 h 18"/>
                <a:gd name="T26" fmla="*/ 7 w 14"/>
                <a:gd name="T27" fmla="*/ 11 h 18"/>
                <a:gd name="T28" fmla="*/ 7 w 14"/>
                <a:gd name="T29" fmla="*/ 9 h 18"/>
                <a:gd name="T30" fmla="*/ 14 w 14"/>
                <a:gd name="T31" fmla="*/ 9 h 18"/>
                <a:gd name="T32" fmla="*/ 14 w 14"/>
                <a:gd name="T33" fmla="*/ 13 h 18"/>
                <a:gd name="T34" fmla="*/ 7 w 14"/>
                <a:gd name="T35" fmla="*/ 18 h 18"/>
                <a:gd name="T36" fmla="*/ 0 w 14"/>
                <a:gd name="T3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8">
                  <a:moveTo>
                    <a:pt x="0" y="12"/>
                  </a:moveTo>
                  <a:cubicBezTo>
                    <a:pt x="0" y="6"/>
                    <a:pt x="0" y="6"/>
                    <a:pt x="0" y="6"/>
                  </a:cubicBezTo>
                  <a:cubicBezTo>
                    <a:pt x="0" y="2"/>
                    <a:pt x="3" y="0"/>
                    <a:pt x="7" y="0"/>
                  </a:cubicBezTo>
                  <a:cubicBezTo>
                    <a:pt x="11" y="0"/>
                    <a:pt x="14" y="2"/>
                    <a:pt x="14" y="5"/>
                  </a:cubicBezTo>
                  <a:cubicBezTo>
                    <a:pt x="14" y="6"/>
                    <a:pt x="14" y="6"/>
                    <a:pt x="14" y="6"/>
                  </a:cubicBezTo>
                  <a:cubicBezTo>
                    <a:pt x="11" y="6"/>
                    <a:pt x="11" y="6"/>
                    <a:pt x="11" y="6"/>
                  </a:cubicBezTo>
                  <a:cubicBezTo>
                    <a:pt x="11" y="5"/>
                    <a:pt x="11" y="5"/>
                    <a:pt x="11" y="5"/>
                  </a:cubicBezTo>
                  <a:cubicBezTo>
                    <a:pt x="11" y="3"/>
                    <a:pt x="9" y="2"/>
                    <a:pt x="7" y="2"/>
                  </a:cubicBezTo>
                  <a:cubicBezTo>
                    <a:pt x="5" y="2"/>
                    <a:pt x="3" y="3"/>
                    <a:pt x="3" y="6"/>
                  </a:cubicBezTo>
                  <a:cubicBezTo>
                    <a:pt x="3" y="12"/>
                    <a:pt x="3" y="12"/>
                    <a:pt x="3" y="12"/>
                  </a:cubicBezTo>
                  <a:cubicBezTo>
                    <a:pt x="3" y="14"/>
                    <a:pt x="5" y="16"/>
                    <a:pt x="7" y="16"/>
                  </a:cubicBezTo>
                  <a:cubicBezTo>
                    <a:pt x="9" y="16"/>
                    <a:pt x="11" y="15"/>
                    <a:pt x="11" y="12"/>
                  </a:cubicBezTo>
                  <a:cubicBezTo>
                    <a:pt x="11" y="11"/>
                    <a:pt x="11" y="11"/>
                    <a:pt x="11" y="11"/>
                  </a:cubicBezTo>
                  <a:cubicBezTo>
                    <a:pt x="7" y="11"/>
                    <a:pt x="7" y="11"/>
                    <a:pt x="7" y="11"/>
                  </a:cubicBezTo>
                  <a:cubicBezTo>
                    <a:pt x="7" y="9"/>
                    <a:pt x="7" y="9"/>
                    <a:pt x="7" y="9"/>
                  </a:cubicBezTo>
                  <a:cubicBezTo>
                    <a:pt x="14" y="9"/>
                    <a:pt x="14" y="9"/>
                    <a:pt x="14" y="9"/>
                  </a:cubicBezTo>
                  <a:cubicBezTo>
                    <a:pt x="14" y="13"/>
                    <a:pt x="14" y="13"/>
                    <a:pt x="14" y="13"/>
                  </a:cubicBezTo>
                  <a:cubicBezTo>
                    <a:pt x="14" y="16"/>
                    <a:pt x="11" y="18"/>
                    <a:pt x="7" y="18"/>
                  </a:cubicBezTo>
                  <a:cubicBezTo>
                    <a:pt x="3" y="18"/>
                    <a:pt x="0" y="16"/>
                    <a:pt x="0" y="12"/>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
              <a:extLst>
                <a:ext uri="{FF2B5EF4-FFF2-40B4-BE49-F238E27FC236}">
                  <a16:creationId xmlns:a16="http://schemas.microsoft.com/office/drawing/2014/main" id="{AE82AE8B-E8FA-432C-BB8F-582BEC0402E4}"/>
                </a:ext>
              </a:extLst>
            </p:cNvPr>
            <p:cNvSpPr/>
            <p:nvPr userDrawn="1"/>
          </p:nvSpPr>
          <p:spPr bwMode="auto">
            <a:xfrm>
              <a:off x="2833" y="3915"/>
              <a:ext cx="29" cy="51"/>
            </a:xfrm>
            <a:custGeom>
              <a:avLst/>
              <a:gdLst>
                <a:gd name="T0" fmla="*/ 0 w 29"/>
                <a:gd name="T1" fmla="*/ 0 h 51"/>
                <a:gd name="T2" fmla="*/ 29 w 29"/>
                <a:gd name="T3" fmla="*/ 0 h 51"/>
                <a:gd name="T4" fmla="*/ 29 w 29"/>
                <a:gd name="T5" fmla="*/ 6 h 51"/>
                <a:gd name="T6" fmla="*/ 5 w 29"/>
                <a:gd name="T7" fmla="*/ 6 h 51"/>
                <a:gd name="T8" fmla="*/ 5 w 29"/>
                <a:gd name="T9" fmla="*/ 23 h 51"/>
                <a:gd name="T10" fmla="*/ 27 w 29"/>
                <a:gd name="T11" fmla="*/ 23 h 51"/>
                <a:gd name="T12" fmla="*/ 27 w 29"/>
                <a:gd name="T13" fmla="*/ 28 h 51"/>
                <a:gd name="T14" fmla="*/ 5 w 29"/>
                <a:gd name="T15" fmla="*/ 28 h 51"/>
                <a:gd name="T16" fmla="*/ 5 w 29"/>
                <a:gd name="T17" fmla="*/ 45 h 51"/>
                <a:gd name="T18" fmla="*/ 29 w 29"/>
                <a:gd name="T19" fmla="*/ 45 h 51"/>
                <a:gd name="T20" fmla="*/ 29 w 29"/>
                <a:gd name="T21" fmla="*/ 51 h 51"/>
                <a:gd name="T22" fmla="*/ 0 w 29"/>
                <a:gd name="T23" fmla="*/ 51 h 51"/>
                <a:gd name="T24" fmla="*/ 0 w 29"/>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1">
                  <a:moveTo>
                    <a:pt x="0" y="0"/>
                  </a:moveTo>
                  <a:lnTo>
                    <a:pt x="29" y="0"/>
                  </a:lnTo>
                  <a:lnTo>
                    <a:pt x="29" y="6"/>
                  </a:lnTo>
                  <a:lnTo>
                    <a:pt x="5" y="6"/>
                  </a:lnTo>
                  <a:lnTo>
                    <a:pt x="5" y="23"/>
                  </a:lnTo>
                  <a:lnTo>
                    <a:pt x="27" y="23"/>
                  </a:lnTo>
                  <a:lnTo>
                    <a:pt x="27" y="28"/>
                  </a:lnTo>
                  <a:lnTo>
                    <a:pt x="5" y="28"/>
                  </a:lnTo>
                  <a:lnTo>
                    <a:pt x="5" y="45"/>
                  </a:lnTo>
                  <a:lnTo>
                    <a:pt x="29" y="45"/>
                  </a:lnTo>
                  <a:lnTo>
                    <a:pt x="29" y="51"/>
                  </a:lnTo>
                  <a:lnTo>
                    <a:pt x="0" y="51"/>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DE4154EB-BBEC-46A2-B32D-C72A48580FCC}"/>
                </a:ext>
              </a:extLst>
            </p:cNvPr>
            <p:cNvSpPr/>
            <p:nvPr userDrawn="1"/>
          </p:nvSpPr>
          <p:spPr bwMode="auto">
            <a:xfrm>
              <a:off x="2873" y="3915"/>
              <a:ext cx="38" cy="51"/>
            </a:xfrm>
            <a:custGeom>
              <a:avLst/>
              <a:gdLst>
                <a:gd name="T0" fmla="*/ 0 w 38"/>
                <a:gd name="T1" fmla="*/ 0 h 51"/>
                <a:gd name="T2" fmla="*/ 8 w 38"/>
                <a:gd name="T3" fmla="*/ 0 h 51"/>
                <a:gd name="T4" fmla="*/ 30 w 38"/>
                <a:gd name="T5" fmla="*/ 37 h 51"/>
                <a:gd name="T6" fmla="*/ 33 w 38"/>
                <a:gd name="T7" fmla="*/ 37 h 51"/>
                <a:gd name="T8" fmla="*/ 33 w 38"/>
                <a:gd name="T9" fmla="*/ 0 h 51"/>
                <a:gd name="T10" fmla="*/ 38 w 38"/>
                <a:gd name="T11" fmla="*/ 0 h 51"/>
                <a:gd name="T12" fmla="*/ 38 w 38"/>
                <a:gd name="T13" fmla="*/ 51 h 51"/>
                <a:gd name="T14" fmla="*/ 30 w 38"/>
                <a:gd name="T15" fmla="*/ 51 h 51"/>
                <a:gd name="T16" fmla="*/ 8 w 38"/>
                <a:gd name="T17" fmla="*/ 11 h 51"/>
                <a:gd name="T18" fmla="*/ 8 w 38"/>
                <a:gd name="T19" fmla="*/ 11 h 51"/>
                <a:gd name="T20" fmla="*/ 8 w 38"/>
                <a:gd name="T21" fmla="*/ 51 h 51"/>
                <a:gd name="T22" fmla="*/ 0 w 38"/>
                <a:gd name="T23" fmla="*/ 51 h 51"/>
                <a:gd name="T24" fmla="*/ 0 w 38"/>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51">
                  <a:moveTo>
                    <a:pt x="0" y="0"/>
                  </a:moveTo>
                  <a:lnTo>
                    <a:pt x="8" y="0"/>
                  </a:lnTo>
                  <a:lnTo>
                    <a:pt x="30" y="37"/>
                  </a:lnTo>
                  <a:lnTo>
                    <a:pt x="33" y="37"/>
                  </a:lnTo>
                  <a:lnTo>
                    <a:pt x="33" y="0"/>
                  </a:lnTo>
                  <a:lnTo>
                    <a:pt x="38" y="0"/>
                  </a:lnTo>
                  <a:lnTo>
                    <a:pt x="38" y="51"/>
                  </a:lnTo>
                  <a:lnTo>
                    <a:pt x="30" y="51"/>
                  </a:lnTo>
                  <a:lnTo>
                    <a:pt x="8" y="11"/>
                  </a:lnTo>
                  <a:lnTo>
                    <a:pt x="8" y="11"/>
                  </a:lnTo>
                  <a:lnTo>
                    <a:pt x="8" y="51"/>
                  </a:lnTo>
                  <a:lnTo>
                    <a:pt x="0" y="51"/>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F6786426-BC2A-4A5A-B126-FA700E1476BF}"/>
                </a:ext>
              </a:extLst>
            </p:cNvPr>
            <p:cNvSpPr>
              <a:spLocks noEditPoints="1"/>
            </p:cNvSpPr>
            <p:nvPr userDrawn="1"/>
          </p:nvSpPr>
          <p:spPr bwMode="auto">
            <a:xfrm>
              <a:off x="2922" y="3915"/>
              <a:ext cx="37" cy="51"/>
            </a:xfrm>
            <a:custGeom>
              <a:avLst/>
              <a:gdLst>
                <a:gd name="T0" fmla="*/ 0 w 14"/>
                <a:gd name="T1" fmla="*/ 12 h 18"/>
                <a:gd name="T2" fmla="*/ 0 w 14"/>
                <a:gd name="T3" fmla="*/ 6 h 18"/>
                <a:gd name="T4" fmla="*/ 7 w 14"/>
                <a:gd name="T5" fmla="*/ 0 h 18"/>
                <a:gd name="T6" fmla="*/ 14 w 14"/>
                <a:gd name="T7" fmla="*/ 6 h 18"/>
                <a:gd name="T8" fmla="*/ 14 w 14"/>
                <a:gd name="T9" fmla="*/ 12 h 18"/>
                <a:gd name="T10" fmla="*/ 7 w 14"/>
                <a:gd name="T11" fmla="*/ 18 h 18"/>
                <a:gd name="T12" fmla="*/ 0 w 14"/>
                <a:gd name="T13" fmla="*/ 12 h 18"/>
                <a:gd name="T14" fmla="*/ 11 w 14"/>
                <a:gd name="T15" fmla="*/ 12 h 18"/>
                <a:gd name="T16" fmla="*/ 11 w 14"/>
                <a:gd name="T17" fmla="*/ 6 h 18"/>
                <a:gd name="T18" fmla="*/ 7 w 14"/>
                <a:gd name="T19" fmla="*/ 2 h 18"/>
                <a:gd name="T20" fmla="*/ 2 w 14"/>
                <a:gd name="T21" fmla="*/ 6 h 18"/>
                <a:gd name="T22" fmla="*/ 2 w 14"/>
                <a:gd name="T23" fmla="*/ 12 h 18"/>
                <a:gd name="T24" fmla="*/ 7 w 14"/>
                <a:gd name="T25" fmla="*/ 16 h 18"/>
                <a:gd name="T26" fmla="*/ 11 w 14"/>
                <a:gd name="T2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0" y="12"/>
                  </a:moveTo>
                  <a:cubicBezTo>
                    <a:pt x="0" y="6"/>
                    <a:pt x="0" y="6"/>
                    <a:pt x="0" y="6"/>
                  </a:cubicBezTo>
                  <a:cubicBezTo>
                    <a:pt x="0" y="2"/>
                    <a:pt x="3" y="0"/>
                    <a:pt x="7" y="0"/>
                  </a:cubicBezTo>
                  <a:cubicBezTo>
                    <a:pt x="11" y="0"/>
                    <a:pt x="14" y="2"/>
                    <a:pt x="14" y="6"/>
                  </a:cubicBezTo>
                  <a:cubicBezTo>
                    <a:pt x="14" y="12"/>
                    <a:pt x="14" y="12"/>
                    <a:pt x="14" y="12"/>
                  </a:cubicBezTo>
                  <a:cubicBezTo>
                    <a:pt x="14" y="16"/>
                    <a:pt x="10" y="18"/>
                    <a:pt x="7" y="18"/>
                  </a:cubicBezTo>
                  <a:cubicBezTo>
                    <a:pt x="3" y="18"/>
                    <a:pt x="0" y="16"/>
                    <a:pt x="0" y="12"/>
                  </a:cubicBezTo>
                  <a:close/>
                  <a:moveTo>
                    <a:pt x="11" y="12"/>
                  </a:moveTo>
                  <a:cubicBezTo>
                    <a:pt x="11" y="6"/>
                    <a:pt x="11" y="6"/>
                    <a:pt x="11" y="6"/>
                  </a:cubicBezTo>
                  <a:cubicBezTo>
                    <a:pt x="11" y="3"/>
                    <a:pt x="9" y="2"/>
                    <a:pt x="7" y="2"/>
                  </a:cubicBezTo>
                  <a:cubicBezTo>
                    <a:pt x="4" y="2"/>
                    <a:pt x="2" y="3"/>
                    <a:pt x="2" y="6"/>
                  </a:cubicBezTo>
                  <a:cubicBezTo>
                    <a:pt x="2" y="12"/>
                    <a:pt x="2" y="12"/>
                    <a:pt x="2" y="12"/>
                  </a:cubicBezTo>
                  <a:cubicBezTo>
                    <a:pt x="2" y="14"/>
                    <a:pt x="4" y="16"/>
                    <a:pt x="7" y="16"/>
                  </a:cubicBezTo>
                  <a:cubicBezTo>
                    <a:pt x="9" y="16"/>
                    <a:pt x="11" y="14"/>
                    <a:pt x="11" y="12"/>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5DF1CD82-2027-400B-80D9-066D60F5EE97}"/>
                </a:ext>
              </a:extLst>
            </p:cNvPr>
            <p:cNvSpPr/>
            <p:nvPr userDrawn="1"/>
          </p:nvSpPr>
          <p:spPr bwMode="auto">
            <a:xfrm>
              <a:off x="2970" y="3915"/>
              <a:ext cx="43" cy="51"/>
            </a:xfrm>
            <a:custGeom>
              <a:avLst/>
              <a:gdLst>
                <a:gd name="T0" fmla="*/ 0 w 43"/>
                <a:gd name="T1" fmla="*/ 0 h 51"/>
                <a:gd name="T2" fmla="*/ 8 w 43"/>
                <a:gd name="T3" fmla="*/ 0 h 51"/>
                <a:gd name="T4" fmla="*/ 22 w 43"/>
                <a:gd name="T5" fmla="*/ 31 h 51"/>
                <a:gd name="T6" fmla="*/ 22 w 43"/>
                <a:gd name="T7" fmla="*/ 31 h 51"/>
                <a:gd name="T8" fmla="*/ 35 w 43"/>
                <a:gd name="T9" fmla="*/ 0 h 51"/>
                <a:gd name="T10" fmla="*/ 43 w 43"/>
                <a:gd name="T11" fmla="*/ 0 h 51"/>
                <a:gd name="T12" fmla="*/ 43 w 43"/>
                <a:gd name="T13" fmla="*/ 51 h 51"/>
                <a:gd name="T14" fmla="*/ 38 w 43"/>
                <a:gd name="T15" fmla="*/ 51 h 51"/>
                <a:gd name="T16" fmla="*/ 38 w 43"/>
                <a:gd name="T17" fmla="*/ 11 h 51"/>
                <a:gd name="T18" fmla="*/ 38 w 43"/>
                <a:gd name="T19" fmla="*/ 11 h 51"/>
                <a:gd name="T20" fmla="*/ 25 w 43"/>
                <a:gd name="T21" fmla="*/ 39 h 51"/>
                <a:gd name="T22" fmla="*/ 19 w 43"/>
                <a:gd name="T23" fmla="*/ 39 h 51"/>
                <a:gd name="T24" fmla="*/ 6 w 43"/>
                <a:gd name="T25" fmla="*/ 11 h 51"/>
                <a:gd name="T26" fmla="*/ 6 w 43"/>
                <a:gd name="T27" fmla="*/ 11 h 51"/>
                <a:gd name="T28" fmla="*/ 6 w 43"/>
                <a:gd name="T29" fmla="*/ 51 h 51"/>
                <a:gd name="T30" fmla="*/ 0 w 43"/>
                <a:gd name="T31" fmla="*/ 51 h 51"/>
                <a:gd name="T32" fmla="*/ 0 w 43"/>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0" y="0"/>
                  </a:moveTo>
                  <a:lnTo>
                    <a:pt x="8" y="0"/>
                  </a:lnTo>
                  <a:lnTo>
                    <a:pt x="22" y="31"/>
                  </a:lnTo>
                  <a:lnTo>
                    <a:pt x="22" y="31"/>
                  </a:lnTo>
                  <a:lnTo>
                    <a:pt x="35" y="0"/>
                  </a:lnTo>
                  <a:lnTo>
                    <a:pt x="43" y="0"/>
                  </a:lnTo>
                  <a:lnTo>
                    <a:pt x="43" y="51"/>
                  </a:lnTo>
                  <a:lnTo>
                    <a:pt x="38" y="51"/>
                  </a:lnTo>
                  <a:lnTo>
                    <a:pt x="38" y="11"/>
                  </a:lnTo>
                  <a:lnTo>
                    <a:pt x="38" y="11"/>
                  </a:lnTo>
                  <a:lnTo>
                    <a:pt x="25" y="39"/>
                  </a:lnTo>
                  <a:lnTo>
                    <a:pt x="19" y="39"/>
                  </a:lnTo>
                  <a:lnTo>
                    <a:pt x="6" y="11"/>
                  </a:lnTo>
                  <a:lnTo>
                    <a:pt x="6" y="11"/>
                  </a:lnTo>
                  <a:lnTo>
                    <a:pt x="6" y="51"/>
                  </a:lnTo>
                  <a:lnTo>
                    <a:pt x="0" y="51"/>
                  </a:lnTo>
                  <a:lnTo>
                    <a:pt x="0"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0">
              <a:extLst>
                <a:ext uri="{FF2B5EF4-FFF2-40B4-BE49-F238E27FC236}">
                  <a16:creationId xmlns:a16="http://schemas.microsoft.com/office/drawing/2014/main" id="{98786DA4-BE36-4FAF-9CFF-D182917D409E}"/>
                </a:ext>
              </a:extLst>
            </p:cNvPr>
            <p:cNvSpPr>
              <a:spLocks noChangeArrowheads="1"/>
            </p:cNvSpPr>
            <p:nvPr userDrawn="1"/>
          </p:nvSpPr>
          <p:spPr bwMode="auto">
            <a:xfrm>
              <a:off x="3024" y="3915"/>
              <a:ext cx="8" cy="51"/>
            </a:xfrm>
            <a:prstGeom prst="rect">
              <a:avLst/>
            </a:pr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F256C302-CBD6-49EB-B8BF-4D55811521A3}"/>
                </a:ext>
              </a:extLst>
            </p:cNvPr>
            <p:cNvSpPr/>
            <p:nvPr userDrawn="1"/>
          </p:nvSpPr>
          <p:spPr bwMode="auto">
            <a:xfrm>
              <a:off x="3043" y="3915"/>
              <a:ext cx="35" cy="51"/>
            </a:xfrm>
            <a:custGeom>
              <a:avLst/>
              <a:gdLst>
                <a:gd name="T0" fmla="*/ 0 w 13"/>
                <a:gd name="T1" fmla="*/ 12 h 18"/>
                <a:gd name="T2" fmla="*/ 0 w 13"/>
                <a:gd name="T3" fmla="*/ 6 h 18"/>
                <a:gd name="T4" fmla="*/ 6 w 13"/>
                <a:gd name="T5" fmla="*/ 0 h 18"/>
                <a:gd name="T6" fmla="*/ 13 w 13"/>
                <a:gd name="T7" fmla="*/ 5 h 18"/>
                <a:gd name="T8" fmla="*/ 13 w 13"/>
                <a:gd name="T9" fmla="*/ 6 h 18"/>
                <a:gd name="T10" fmla="*/ 11 w 13"/>
                <a:gd name="T11" fmla="*/ 6 h 18"/>
                <a:gd name="T12" fmla="*/ 11 w 13"/>
                <a:gd name="T13" fmla="*/ 5 h 18"/>
                <a:gd name="T14" fmla="*/ 6 w 13"/>
                <a:gd name="T15" fmla="*/ 2 h 18"/>
                <a:gd name="T16" fmla="*/ 2 w 13"/>
                <a:gd name="T17" fmla="*/ 6 h 18"/>
                <a:gd name="T18" fmla="*/ 2 w 13"/>
                <a:gd name="T19" fmla="*/ 12 h 18"/>
                <a:gd name="T20" fmla="*/ 7 w 13"/>
                <a:gd name="T21" fmla="*/ 16 h 18"/>
                <a:gd name="T22" fmla="*/ 11 w 13"/>
                <a:gd name="T23" fmla="*/ 12 h 18"/>
                <a:gd name="T24" fmla="*/ 11 w 13"/>
                <a:gd name="T25" fmla="*/ 12 h 18"/>
                <a:gd name="T26" fmla="*/ 13 w 13"/>
                <a:gd name="T27" fmla="*/ 12 h 18"/>
                <a:gd name="T28" fmla="*/ 13 w 13"/>
                <a:gd name="T29" fmla="*/ 13 h 18"/>
                <a:gd name="T30" fmla="*/ 7 w 13"/>
                <a:gd name="T31" fmla="*/ 18 h 18"/>
                <a:gd name="T32" fmla="*/ 0 w 13"/>
                <a:gd name="T3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8">
                  <a:moveTo>
                    <a:pt x="0" y="12"/>
                  </a:moveTo>
                  <a:cubicBezTo>
                    <a:pt x="0" y="6"/>
                    <a:pt x="0" y="6"/>
                    <a:pt x="0" y="6"/>
                  </a:cubicBezTo>
                  <a:cubicBezTo>
                    <a:pt x="0" y="2"/>
                    <a:pt x="3" y="0"/>
                    <a:pt x="6" y="0"/>
                  </a:cubicBezTo>
                  <a:cubicBezTo>
                    <a:pt x="10" y="0"/>
                    <a:pt x="13" y="2"/>
                    <a:pt x="13" y="5"/>
                  </a:cubicBezTo>
                  <a:cubicBezTo>
                    <a:pt x="13" y="6"/>
                    <a:pt x="13" y="6"/>
                    <a:pt x="13" y="6"/>
                  </a:cubicBezTo>
                  <a:cubicBezTo>
                    <a:pt x="11" y="6"/>
                    <a:pt x="11" y="6"/>
                    <a:pt x="11" y="6"/>
                  </a:cubicBezTo>
                  <a:cubicBezTo>
                    <a:pt x="11" y="5"/>
                    <a:pt x="11" y="5"/>
                    <a:pt x="11" y="5"/>
                  </a:cubicBezTo>
                  <a:cubicBezTo>
                    <a:pt x="11" y="3"/>
                    <a:pt x="9" y="2"/>
                    <a:pt x="6" y="2"/>
                  </a:cubicBezTo>
                  <a:cubicBezTo>
                    <a:pt x="4" y="2"/>
                    <a:pt x="2" y="3"/>
                    <a:pt x="2" y="6"/>
                  </a:cubicBezTo>
                  <a:cubicBezTo>
                    <a:pt x="2" y="12"/>
                    <a:pt x="2" y="12"/>
                    <a:pt x="2" y="12"/>
                  </a:cubicBezTo>
                  <a:cubicBezTo>
                    <a:pt x="2" y="14"/>
                    <a:pt x="4" y="16"/>
                    <a:pt x="7" y="16"/>
                  </a:cubicBezTo>
                  <a:cubicBezTo>
                    <a:pt x="9" y="16"/>
                    <a:pt x="11" y="15"/>
                    <a:pt x="11" y="12"/>
                  </a:cubicBezTo>
                  <a:cubicBezTo>
                    <a:pt x="11" y="12"/>
                    <a:pt x="11" y="12"/>
                    <a:pt x="11" y="12"/>
                  </a:cubicBezTo>
                  <a:cubicBezTo>
                    <a:pt x="13" y="12"/>
                    <a:pt x="13" y="12"/>
                    <a:pt x="13" y="12"/>
                  </a:cubicBezTo>
                  <a:cubicBezTo>
                    <a:pt x="13" y="13"/>
                    <a:pt x="13" y="13"/>
                    <a:pt x="13" y="13"/>
                  </a:cubicBezTo>
                  <a:cubicBezTo>
                    <a:pt x="13" y="16"/>
                    <a:pt x="10" y="18"/>
                    <a:pt x="7" y="18"/>
                  </a:cubicBezTo>
                  <a:cubicBezTo>
                    <a:pt x="3" y="18"/>
                    <a:pt x="0" y="16"/>
                    <a:pt x="0" y="12"/>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2">
              <a:extLst>
                <a:ext uri="{FF2B5EF4-FFF2-40B4-BE49-F238E27FC236}">
                  <a16:creationId xmlns:a16="http://schemas.microsoft.com/office/drawing/2014/main" id="{20A8BF69-3CB7-44D2-8C0C-16F2FC91CF7F}"/>
                </a:ext>
              </a:extLst>
            </p:cNvPr>
            <p:cNvSpPr/>
            <p:nvPr userDrawn="1"/>
          </p:nvSpPr>
          <p:spPr bwMode="auto">
            <a:xfrm>
              <a:off x="3086" y="3915"/>
              <a:ext cx="35" cy="51"/>
            </a:xfrm>
            <a:custGeom>
              <a:avLst/>
              <a:gdLst>
                <a:gd name="T0" fmla="*/ 0 w 13"/>
                <a:gd name="T1" fmla="*/ 14 h 18"/>
                <a:gd name="T2" fmla="*/ 2 w 13"/>
                <a:gd name="T3" fmla="*/ 13 h 18"/>
                <a:gd name="T4" fmla="*/ 7 w 13"/>
                <a:gd name="T5" fmla="*/ 16 h 18"/>
                <a:gd name="T6" fmla="*/ 10 w 13"/>
                <a:gd name="T7" fmla="*/ 13 h 18"/>
                <a:gd name="T8" fmla="*/ 8 w 13"/>
                <a:gd name="T9" fmla="*/ 10 h 18"/>
                <a:gd name="T10" fmla="*/ 5 w 13"/>
                <a:gd name="T11" fmla="*/ 9 h 18"/>
                <a:gd name="T12" fmla="*/ 1 w 13"/>
                <a:gd name="T13" fmla="*/ 5 h 18"/>
                <a:gd name="T14" fmla="*/ 6 w 13"/>
                <a:gd name="T15" fmla="*/ 0 h 18"/>
                <a:gd name="T16" fmla="*/ 13 w 13"/>
                <a:gd name="T17" fmla="*/ 3 h 18"/>
                <a:gd name="T18" fmla="*/ 10 w 13"/>
                <a:gd name="T19" fmla="*/ 4 h 18"/>
                <a:gd name="T20" fmla="*/ 6 w 13"/>
                <a:gd name="T21" fmla="*/ 2 h 18"/>
                <a:gd name="T22" fmla="*/ 3 w 13"/>
                <a:gd name="T23" fmla="*/ 4 h 18"/>
                <a:gd name="T24" fmla="*/ 6 w 13"/>
                <a:gd name="T25" fmla="*/ 7 h 18"/>
                <a:gd name="T26" fmla="*/ 9 w 13"/>
                <a:gd name="T27" fmla="*/ 8 h 18"/>
                <a:gd name="T28" fmla="*/ 13 w 13"/>
                <a:gd name="T29" fmla="*/ 13 h 18"/>
                <a:gd name="T30" fmla="*/ 6 w 13"/>
                <a:gd name="T31" fmla="*/ 18 h 18"/>
                <a:gd name="T32" fmla="*/ 0 w 13"/>
                <a:gd name="T33"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8">
                  <a:moveTo>
                    <a:pt x="0" y="14"/>
                  </a:moveTo>
                  <a:cubicBezTo>
                    <a:pt x="2" y="13"/>
                    <a:pt x="2" y="13"/>
                    <a:pt x="2" y="13"/>
                  </a:cubicBezTo>
                  <a:cubicBezTo>
                    <a:pt x="3" y="15"/>
                    <a:pt x="4" y="16"/>
                    <a:pt x="7" y="16"/>
                  </a:cubicBezTo>
                  <a:cubicBezTo>
                    <a:pt x="9" y="16"/>
                    <a:pt x="10" y="15"/>
                    <a:pt x="10" y="13"/>
                  </a:cubicBezTo>
                  <a:cubicBezTo>
                    <a:pt x="10" y="11"/>
                    <a:pt x="9" y="11"/>
                    <a:pt x="8" y="10"/>
                  </a:cubicBezTo>
                  <a:cubicBezTo>
                    <a:pt x="5" y="9"/>
                    <a:pt x="5" y="9"/>
                    <a:pt x="5" y="9"/>
                  </a:cubicBezTo>
                  <a:cubicBezTo>
                    <a:pt x="2" y="9"/>
                    <a:pt x="1" y="7"/>
                    <a:pt x="1" y="5"/>
                  </a:cubicBezTo>
                  <a:cubicBezTo>
                    <a:pt x="1" y="2"/>
                    <a:pt x="3" y="0"/>
                    <a:pt x="6" y="0"/>
                  </a:cubicBezTo>
                  <a:cubicBezTo>
                    <a:pt x="9" y="0"/>
                    <a:pt x="12" y="1"/>
                    <a:pt x="13" y="3"/>
                  </a:cubicBezTo>
                  <a:cubicBezTo>
                    <a:pt x="10" y="4"/>
                    <a:pt x="10" y="4"/>
                    <a:pt x="10" y="4"/>
                  </a:cubicBezTo>
                  <a:cubicBezTo>
                    <a:pt x="10" y="3"/>
                    <a:pt x="8" y="2"/>
                    <a:pt x="6" y="2"/>
                  </a:cubicBezTo>
                  <a:cubicBezTo>
                    <a:pt x="5" y="2"/>
                    <a:pt x="3" y="3"/>
                    <a:pt x="3" y="4"/>
                  </a:cubicBezTo>
                  <a:cubicBezTo>
                    <a:pt x="3" y="6"/>
                    <a:pt x="4" y="7"/>
                    <a:pt x="6" y="7"/>
                  </a:cubicBezTo>
                  <a:cubicBezTo>
                    <a:pt x="9" y="8"/>
                    <a:pt x="9" y="8"/>
                    <a:pt x="9" y="8"/>
                  </a:cubicBezTo>
                  <a:cubicBezTo>
                    <a:pt x="11" y="9"/>
                    <a:pt x="13" y="10"/>
                    <a:pt x="13" y="13"/>
                  </a:cubicBezTo>
                  <a:cubicBezTo>
                    <a:pt x="13" y="16"/>
                    <a:pt x="10" y="18"/>
                    <a:pt x="6" y="18"/>
                  </a:cubicBezTo>
                  <a:cubicBezTo>
                    <a:pt x="3" y="18"/>
                    <a:pt x="0" y="17"/>
                    <a:pt x="0" y="14"/>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3">
              <a:extLst>
                <a:ext uri="{FF2B5EF4-FFF2-40B4-BE49-F238E27FC236}">
                  <a16:creationId xmlns:a16="http://schemas.microsoft.com/office/drawing/2014/main" id="{6A115ACB-0E54-4963-AFBF-4D5914A97338}"/>
                </a:ext>
              </a:extLst>
            </p:cNvPr>
            <p:cNvSpPr>
              <a:spLocks noEditPoints="1"/>
            </p:cNvSpPr>
            <p:nvPr userDrawn="1"/>
          </p:nvSpPr>
          <p:spPr bwMode="auto">
            <a:xfrm>
              <a:off x="2506" y="3834"/>
              <a:ext cx="124" cy="168"/>
            </a:xfrm>
            <a:custGeom>
              <a:avLst/>
              <a:gdLst>
                <a:gd name="T0" fmla="*/ 23 w 46"/>
                <a:gd name="T1" fmla="*/ 60 h 60"/>
                <a:gd name="T2" fmla="*/ 0 w 46"/>
                <a:gd name="T3" fmla="*/ 30 h 60"/>
                <a:gd name="T4" fmla="*/ 23 w 46"/>
                <a:gd name="T5" fmla="*/ 0 h 60"/>
                <a:gd name="T6" fmla="*/ 46 w 46"/>
                <a:gd name="T7" fmla="*/ 30 h 60"/>
                <a:gd name="T8" fmla="*/ 41 w 46"/>
                <a:gd name="T9" fmla="*/ 53 h 60"/>
                <a:gd name="T10" fmla="*/ 23 w 46"/>
                <a:gd name="T11" fmla="*/ 60 h 60"/>
                <a:gd name="T12" fmla="*/ 23 w 46"/>
                <a:gd name="T13" fmla="*/ 7 h 60"/>
                <a:gd name="T14" fmla="*/ 6 w 46"/>
                <a:gd name="T15" fmla="*/ 30 h 60"/>
                <a:gd name="T16" fmla="*/ 23 w 46"/>
                <a:gd name="T17" fmla="*/ 54 h 60"/>
                <a:gd name="T18" fmla="*/ 40 w 46"/>
                <a:gd name="T19" fmla="*/ 30 h 60"/>
                <a:gd name="T20" fmla="*/ 23 w 46"/>
                <a:gd name="T21"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0">
                  <a:moveTo>
                    <a:pt x="23" y="60"/>
                  </a:moveTo>
                  <a:cubicBezTo>
                    <a:pt x="7" y="60"/>
                    <a:pt x="0" y="52"/>
                    <a:pt x="0" y="30"/>
                  </a:cubicBezTo>
                  <a:cubicBezTo>
                    <a:pt x="0" y="9"/>
                    <a:pt x="7" y="0"/>
                    <a:pt x="23" y="0"/>
                  </a:cubicBezTo>
                  <a:cubicBezTo>
                    <a:pt x="44" y="0"/>
                    <a:pt x="46" y="16"/>
                    <a:pt x="46" y="30"/>
                  </a:cubicBezTo>
                  <a:cubicBezTo>
                    <a:pt x="46" y="41"/>
                    <a:pt x="45" y="48"/>
                    <a:pt x="41" y="53"/>
                  </a:cubicBezTo>
                  <a:cubicBezTo>
                    <a:pt x="38" y="58"/>
                    <a:pt x="32" y="60"/>
                    <a:pt x="23" y="60"/>
                  </a:cubicBezTo>
                  <a:close/>
                  <a:moveTo>
                    <a:pt x="23" y="7"/>
                  </a:moveTo>
                  <a:cubicBezTo>
                    <a:pt x="13" y="7"/>
                    <a:pt x="6" y="11"/>
                    <a:pt x="6" y="30"/>
                  </a:cubicBezTo>
                  <a:cubicBezTo>
                    <a:pt x="6" y="50"/>
                    <a:pt x="13" y="54"/>
                    <a:pt x="23" y="54"/>
                  </a:cubicBezTo>
                  <a:cubicBezTo>
                    <a:pt x="34" y="54"/>
                    <a:pt x="40" y="50"/>
                    <a:pt x="40" y="30"/>
                  </a:cubicBezTo>
                  <a:cubicBezTo>
                    <a:pt x="40" y="11"/>
                    <a:pt x="34" y="7"/>
                    <a:pt x="23" y="7"/>
                  </a:cubicBez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36131B27-979D-48EE-B4A6-0D99BF71E4D4}"/>
                </a:ext>
              </a:extLst>
            </p:cNvPr>
            <p:cNvSpPr/>
            <p:nvPr userDrawn="1"/>
          </p:nvSpPr>
          <p:spPr bwMode="auto">
            <a:xfrm>
              <a:off x="2423" y="3840"/>
              <a:ext cx="51" cy="162"/>
            </a:xfrm>
            <a:custGeom>
              <a:avLst/>
              <a:gdLst>
                <a:gd name="T0" fmla="*/ 19 w 19"/>
                <a:gd name="T1" fmla="*/ 0 h 58"/>
                <a:gd name="T2" fmla="*/ 13 w 19"/>
                <a:gd name="T3" fmla="*/ 0 h 58"/>
                <a:gd name="T4" fmla="*/ 13 w 19"/>
                <a:gd name="T5" fmla="*/ 0 h 58"/>
                <a:gd name="T6" fmla="*/ 0 w 19"/>
                <a:gd name="T7" fmla="*/ 10 h 58"/>
                <a:gd name="T8" fmla="*/ 4 w 19"/>
                <a:gd name="T9" fmla="*/ 15 h 58"/>
                <a:gd name="T10" fmla="*/ 12 w 19"/>
                <a:gd name="T11" fmla="*/ 9 h 58"/>
                <a:gd name="T12" fmla="*/ 12 w 19"/>
                <a:gd name="T13" fmla="*/ 58 h 58"/>
                <a:gd name="T14" fmla="*/ 19 w 19"/>
                <a:gd name="T15" fmla="*/ 58 h 58"/>
                <a:gd name="T16" fmla="*/ 19 w 19"/>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7">
                  <a:moveTo>
                    <a:pt x="19" y="0"/>
                  </a:moveTo>
                  <a:cubicBezTo>
                    <a:pt x="13" y="0"/>
                    <a:pt x="13" y="0"/>
                    <a:pt x="13" y="0"/>
                  </a:cubicBezTo>
                  <a:cubicBezTo>
                    <a:pt x="13" y="0"/>
                    <a:pt x="13" y="0"/>
                    <a:pt x="13" y="0"/>
                  </a:cubicBezTo>
                  <a:cubicBezTo>
                    <a:pt x="0" y="10"/>
                    <a:pt x="0" y="10"/>
                    <a:pt x="0" y="10"/>
                  </a:cubicBezTo>
                  <a:cubicBezTo>
                    <a:pt x="4" y="15"/>
                    <a:pt x="4" y="15"/>
                    <a:pt x="4" y="15"/>
                  </a:cubicBezTo>
                  <a:cubicBezTo>
                    <a:pt x="5" y="14"/>
                    <a:pt x="12" y="9"/>
                    <a:pt x="12" y="9"/>
                  </a:cubicBezTo>
                  <a:cubicBezTo>
                    <a:pt x="12" y="58"/>
                    <a:pt x="12" y="58"/>
                    <a:pt x="12" y="58"/>
                  </a:cubicBezTo>
                  <a:cubicBezTo>
                    <a:pt x="19" y="58"/>
                    <a:pt x="19" y="58"/>
                    <a:pt x="19" y="58"/>
                  </a:cubicBezTo>
                  <a:lnTo>
                    <a:pt x="19" y="0"/>
                  </a:lnTo>
                  <a:close/>
                </a:path>
              </a:pathLst>
            </a:custGeom>
            <a:solidFill>
              <a:srgbClr val="153057"/>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1D29EE3C-9C91-4CF4-BBCD-C6B3F69EF637}"/>
                </a:ext>
              </a:extLst>
            </p:cNvPr>
            <p:cNvSpPr/>
            <p:nvPr userDrawn="1"/>
          </p:nvSpPr>
          <p:spPr bwMode="auto">
            <a:xfrm>
              <a:off x="2706" y="3879"/>
              <a:ext cx="51" cy="56"/>
            </a:xfrm>
            <a:custGeom>
              <a:avLst/>
              <a:gdLst>
                <a:gd name="T0" fmla="*/ 1 w 19"/>
                <a:gd name="T1" fmla="*/ 15 h 20"/>
                <a:gd name="T2" fmla="*/ 2 w 19"/>
                <a:gd name="T3" fmla="*/ 19 h 20"/>
                <a:gd name="T4" fmla="*/ 6 w 19"/>
                <a:gd name="T5" fmla="*/ 19 h 20"/>
                <a:gd name="T6" fmla="*/ 19 w 19"/>
                <a:gd name="T7" fmla="*/ 0 h 20"/>
                <a:gd name="T8" fmla="*/ 11 w 19"/>
                <a:gd name="T9" fmla="*/ 0 h 20"/>
                <a:gd name="T10" fmla="*/ 1 w 19"/>
                <a:gd name="T11" fmla="*/ 15 h 20"/>
              </a:gdLst>
              <a:ahLst/>
              <a:cxnLst>
                <a:cxn ang="0">
                  <a:pos x="T0" y="T1"/>
                </a:cxn>
                <a:cxn ang="0">
                  <a:pos x="T2" y="T3"/>
                </a:cxn>
                <a:cxn ang="0">
                  <a:pos x="T4" y="T5"/>
                </a:cxn>
                <a:cxn ang="0">
                  <a:pos x="T6" y="T7"/>
                </a:cxn>
                <a:cxn ang="0">
                  <a:pos x="T8" y="T9"/>
                </a:cxn>
                <a:cxn ang="0">
                  <a:pos x="T10" y="T11"/>
                </a:cxn>
              </a:cxnLst>
              <a:rect l="0" t="0" r="r" b="b"/>
              <a:pathLst>
                <a:path w="19" h="20">
                  <a:moveTo>
                    <a:pt x="1" y="15"/>
                  </a:moveTo>
                  <a:cubicBezTo>
                    <a:pt x="0" y="17"/>
                    <a:pt x="2" y="19"/>
                    <a:pt x="2" y="19"/>
                  </a:cubicBezTo>
                  <a:cubicBezTo>
                    <a:pt x="2" y="19"/>
                    <a:pt x="5" y="20"/>
                    <a:pt x="6" y="19"/>
                  </a:cubicBezTo>
                  <a:cubicBezTo>
                    <a:pt x="7" y="18"/>
                    <a:pt x="16" y="5"/>
                    <a:pt x="19" y="0"/>
                  </a:cubicBezTo>
                  <a:cubicBezTo>
                    <a:pt x="11" y="0"/>
                    <a:pt x="11" y="0"/>
                    <a:pt x="11" y="0"/>
                  </a:cubicBezTo>
                  <a:cubicBezTo>
                    <a:pt x="8" y="5"/>
                    <a:pt x="2" y="14"/>
                    <a:pt x="1" y="15"/>
                  </a:cubicBezTo>
                  <a:close/>
                </a:path>
              </a:pathLst>
            </a:custGeom>
            <a:solidFill>
              <a:srgbClr val="EFBC1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6">
              <a:extLst>
                <a:ext uri="{FF2B5EF4-FFF2-40B4-BE49-F238E27FC236}">
                  <a16:creationId xmlns:a16="http://schemas.microsoft.com/office/drawing/2014/main" id="{7DF007C9-D30A-4438-980E-D93E528F3112}"/>
                </a:ext>
              </a:extLst>
            </p:cNvPr>
            <p:cNvSpPr/>
            <p:nvPr userDrawn="1"/>
          </p:nvSpPr>
          <p:spPr bwMode="auto">
            <a:xfrm>
              <a:off x="2652" y="3879"/>
              <a:ext cx="51" cy="56"/>
            </a:xfrm>
            <a:custGeom>
              <a:avLst/>
              <a:gdLst>
                <a:gd name="T0" fmla="*/ 13 w 19"/>
                <a:gd name="T1" fmla="*/ 19 h 20"/>
                <a:gd name="T2" fmla="*/ 17 w 19"/>
                <a:gd name="T3" fmla="*/ 19 h 20"/>
                <a:gd name="T4" fmla="*/ 18 w 19"/>
                <a:gd name="T5" fmla="*/ 15 h 20"/>
                <a:gd name="T6" fmla="*/ 8 w 19"/>
                <a:gd name="T7" fmla="*/ 0 h 20"/>
                <a:gd name="T8" fmla="*/ 0 w 19"/>
                <a:gd name="T9" fmla="*/ 0 h 20"/>
                <a:gd name="T10" fmla="*/ 13 w 19"/>
                <a:gd name="T11" fmla="*/ 19 h 20"/>
              </a:gdLst>
              <a:ahLst/>
              <a:cxnLst>
                <a:cxn ang="0">
                  <a:pos x="T0" y="T1"/>
                </a:cxn>
                <a:cxn ang="0">
                  <a:pos x="T2" y="T3"/>
                </a:cxn>
                <a:cxn ang="0">
                  <a:pos x="T4" y="T5"/>
                </a:cxn>
                <a:cxn ang="0">
                  <a:pos x="T6" y="T7"/>
                </a:cxn>
                <a:cxn ang="0">
                  <a:pos x="T8" y="T9"/>
                </a:cxn>
                <a:cxn ang="0">
                  <a:pos x="T10" y="T11"/>
                </a:cxn>
              </a:cxnLst>
              <a:rect l="0" t="0" r="r" b="b"/>
              <a:pathLst>
                <a:path w="19" h="20">
                  <a:moveTo>
                    <a:pt x="13" y="19"/>
                  </a:moveTo>
                  <a:cubicBezTo>
                    <a:pt x="14" y="20"/>
                    <a:pt x="17" y="19"/>
                    <a:pt x="17" y="19"/>
                  </a:cubicBezTo>
                  <a:cubicBezTo>
                    <a:pt x="17" y="19"/>
                    <a:pt x="19" y="17"/>
                    <a:pt x="18" y="15"/>
                  </a:cubicBezTo>
                  <a:cubicBezTo>
                    <a:pt x="17" y="14"/>
                    <a:pt x="11" y="5"/>
                    <a:pt x="8" y="0"/>
                  </a:cubicBezTo>
                  <a:cubicBezTo>
                    <a:pt x="0" y="0"/>
                    <a:pt x="0" y="0"/>
                    <a:pt x="0" y="0"/>
                  </a:cubicBezTo>
                  <a:cubicBezTo>
                    <a:pt x="4" y="5"/>
                    <a:pt x="13" y="18"/>
                    <a:pt x="13" y="19"/>
                  </a:cubicBezTo>
                  <a:close/>
                </a:path>
              </a:pathLst>
            </a:custGeom>
            <a:solidFill>
              <a:srgbClr val="71BE4B"/>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7">
              <a:extLst>
                <a:ext uri="{FF2B5EF4-FFF2-40B4-BE49-F238E27FC236}">
                  <a16:creationId xmlns:a16="http://schemas.microsoft.com/office/drawing/2014/main" id="{18A34B35-5D98-4077-98D0-25477FDC2795}"/>
                </a:ext>
              </a:extLst>
            </p:cNvPr>
            <p:cNvSpPr/>
            <p:nvPr userDrawn="1"/>
          </p:nvSpPr>
          <p:spPr bwMode="auto">
            <a:xfrm>
              <a:off x="2706" y="3940"/>
              <a:ext cx="54" cy="62"/>
            </a:xfrm>
            <a:custGeom>
              <a:avLst/>
              <a:gdLst>
                <a:gd name="T0" fmla="*/ 20 w 20"/>
                <a:gd name="T1" fmla="*/ 22 h 22"/>
                <a:gd name="T2" fmla="*/ 6 w 20"/>
                <a:gd name="T3" fmla="*/ 1 h 22"/>
                <a:gd name="T4" fmla="*/ 2 w 20"/>
                <a:gd name="T5" fmla="*/ 1 h 22"/>
                <a:gd name="T6" fmla="*/ 1 w 20"/>
                <a:gd name="T7" fmla="*/ 5 h 22"/>
                <a:gd name="T8" fmla="*/ 12 w 20"/>
                <a:gd name="T9" fmla="*/ 22 h 22"/>
                <a:gd name="T10" fmla="*/ 20 w 20"/>
                <a:gd name="T11" fmla="*/ 22 h 22"/>
              </a:gdLst>
              <a:ahLst/>
              <a:cxnLst>
                <a:cxn ang="0">
                  <a:pos x="T0" y="T1"/>
                </a:cxn>
                <a:cxn ang="0">
                  <a:pos x="T2" y="T3"/>
                </a:cxn>
                <a:cxn ang="0">
                  <a:pos x="T4" y="T5"/>
                </a:cxn>
                <a:cxn ang="0">
                  <a:pos x="T6" y="T7"/>
                </a:cxn>
                <a:cxn ang="0">
                  <a:pos x="T8" y="T9"/>
                </a:cxn>
                <a:cxn ang="0">
                  <a:pos x="T10" y="T11"/>
                </a:cxn>
              </a:cxnLst>
              <a:rect l="0" t="0" r="r" b="b"/>
              <a:pathLst>
                <a:path w="20" h="22">
                  <a:moveTo>
                    <a:pt x="20" y="22"/>
                  </a:moveTo>
                  <a:cubicBezTo>
                    <a:pt x="20" y="22"/>
                    <a:pt x="7" y="2"/>
                    <a:pt x="6" y="1"/>
                  </a:cubicBezTo>
                  <a:cubicBezTo>
                    <a:pt x="5" y="0"/>
                    <a:pt x="2" y="1"/>
                    <a:pt x="2" y="1"/>
                  </a:cubicBezTo>
                  <a:cubicBezTo>
                    <a:pt x="2" y="1"/>
                    <a:pt x="0" y="4"/>
                    <a:pt x="1" y="5"/>
                  </a:cubicBezTo>
                  <a:cubicBezTo>
                    <a:pt x="2" y="6"/>
                    <a:pt x="9" y="17"/>
                    <a:pt x="12" y="22"/>
                  </a:cubicBezTo>
                  <a:cubicBezTo>
                    <a:pt x="20" y="22"/>
                    <a:pt x="20" y="22"/>
                    <a:pt x="20" y="22"/>
                  </a:cubicBezTo>
                  <a:close/>
                </a:path>
              </a:pathLst>
            </a:custGeom>
            <a:solidFill>
              <a:srgbClr val="00A1DF"/>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8">
              <a:extLst>
                <a:ext uri="{FF2B5EF4-FFF2-40B4-BE49-F238E27FC236}">
                  <a16:creationId xmlns:a16="http://schemas.microsoft.com/office/drawing/2014/main" id="{04304BEC-2635-447B-84DC-B3F4F665FF47}"/>
                </a:ext>
              </a:extLst>
            </p:cNvPr>
            <p:cNvSpPr/>
            <p:nvPr userDrawn="1"/>
          </p:nvSpPr>
          <p:spPr bwMode="auto">
            <a:xfrm>
              <a:off x="2649" y="3940"/>
              <a:ext cx="54" cy="62"/>
            </a:xfrm>
            <a:custGeom>
              <a:avLst/>
              <a:gdLst>
                <a:gd name="T0" fmla="*/ 19 w 20"/>
                <a:gd name="T1" fmla="*/ 5 h 22"/>
                <a:gd name="T2" fmla="*/ 18 w 20"/>
                <a:gd name="T3" fmla="*/ 1 h 22"/>
                <a:gd name="T4" fmla="*/ 14 w 20"/>
                <a:gd name="T5" fmla="*/ 1 h 22"/>
                <a:gd name="T6" fmla="*/ 0 w 20"/>
                <a:gd name="T7" fmla="*/ 22 h 22"/>
                <a:gd name="T8" fmla="*/ 0 w 20"/>
                <a:gd name="T9" fmla="*/ 22 h 22"/>
                <a:gd name="T10" fmla="*/ 8 w 20"/>
                <a:gd name="T11" fmla="*/ 22 h 22"/>
                <a:gd name="T12" fmla="*/ 19 w 20"/>
                <a:gd name="T13" fmla="*/ 5 h 22"/>
              </a:gdLst>
              <a:ahLst/>
              <a:cxnLst>
                <a:cxn ang="0">
                  <a:pos x="T0" y="T1"/>
                </a:cxn>
                <a:cxn ang="0">
                  <a:pos x="T2" y="T3"/>
                </a:cxn>
                <a:cxn ang="0">
                  <a:pos x="T4" y="T5"/>
                </a:cxn>
                <a:cxn ang="0">
                  <a:pos x="T6" y="T7"/>
                </a:cxn>
                <a:cxn ang="0">
                  <a:pos x="T8" y="T9"/>
                </a:cxn>
                <a:cxn ang="0">
                  <a:pos x="T10" y="T11"/>
                </a:cxn>
                <a:cxn ang="0">
                  <a:pos x="T12" y="T13"/>
                </a:cxn>
              </a:cxnLst>
              <a:rect l="0" t="0" r="r" b="b"/>
              <a:pathLst>
                <a:path w="20" h="22">
                  <a:moveTo>
                    <a:pt x="19" y="5"/>
                  </a:moveTo>
                  <a:cubicBezTo>
                    <a:pt x="20" y="4"/>
                    <a:pt x="18" y="1"/>
                    <a:pt x="18" y="1"/>
                  </a:cubicBezTo>
                  <a:cubicBezTo>
                    <a:pt x="18" y="1"/>
                    <a:pt x="15" y="0"/>
                    <a:pt x="14" y="1"/>
                  </a:cubicBezTo>
                  <a:cubicBezTo>
                    <a:pt x="13" y="2"/>
                    <a:pt x="0" y="22"/>
                    <a:pt x="0" y="22"/>
                  </a:cubicBezTo>
                  <a:cubicBezTo>
                    <a:pt x="0" y="22"/>
                    <a:pt x="0" y="22"/>
                    <a:pt x="0" y="22"/>
                  </a:cubicBezTo>
                  <a:cubicBezTo>
                    <a:pt x="8" y="22"/>
                    <a:pt x="8" y="22"/>
                    <a:pt x="8" y="22"/>
                  </a:cubicBezTo>
                  <a:cubicBezTo>
                    <a:pt x="11" y="17"/>
                    <a:pt x="18" y="6"/>
                    <a:pt x="19" y="5"/>
                  </a:cubicBezTo>
                  <a:close/>
                </a:path>
              </a:pathLst>
            </a:custGeom>
            <a:solidFill>
              <a:srgbClr val="E84B50"/>
            </a:solidFill>
            <a:ln>
              <a:noFill/>
            </a:ln>
            <a:extLst>
              <a:ext uri="{91240B29-F687-4f45-9708-019B960494DF}">
                <a14:hiddenLine xmlns:p14="http://schemas.microsoft.com/office/powerpoint/2010/main" xmlns:p15="http://schemas.microsoft.com/office/powerpoint/2012/main"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6" name="Slide Number Placeholder 5">
            <a:extLst>
              <a:ext uri="{FF2B5EF4-FFF2-40B4-BE49-F238E27FC236}">
                <a16:creationId xmlns:a16="http://schemas.microsoft.com/office/drawing/2014/main" id="{BF900E39-B180-4B5C-B13E-05627E63FEF9}"/>
              </a:ext>
            </a:extLst>
          </p:cNvPr>
          <p:cNvSpPr txBox="1"/>
          <p:nvPr userDrawn="1"/>
        </p:nvSpPr>
        <p:spPr bwMode="gray">
          <a:xfrm>
            <a:off x="4325938" y="6534856"/>
            <a:ext cx="6959600" cy="173038"/>
          </a:xfrm>
          <a:prstGeom prst="rect">
            <a:avLst/>
          </a:prstGeom>
        </p:spPr>
        <p:txBody>
          <a:bodyPr lIns="0" tIns="0" rIns="0" bIns="0" anchor="b"/>
          <a:lstStyle>
            <a:defPPr>
              <a:defRPr lang="en-US"/>
            </a:defPPr>
            <a:lvl1pPr marL="0" algn="r" defTabSz="914400" rtl="0" eaLnBrk="1" fontAlgn="base" latinLnBrk="0" hangingPunct="1">
              <a:lnSpc>
                <a:spcPct val="90000"/>
              </a:lnSpc>
              <a:spcBef>
                <a:spcPct val="0"/>
              </a:spcBef>
              <a:spcAft>
                <a:spcPct val="0"/>
              </a:spcAft>
              <a:defRPr lang="en-US" sz="900" b="0" kern="1200" smtClean="0">
                <a:solidFill>
                  <a:schemeClr val="tx1">
                    <a:lumMod val="75000"/>
                    <a:lumOff val="2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sz="800">
                <a:solidFill>
                  <a:srgbClr val="4E5052"/>
                </a:solidFill>
                <a:latin typeface="+mn-lt"/>
                <a:cs typeface="Calibri" panose="020F0502020204030204" pitchFamily="34" charset="0"/>
              </a:rPr>
              <a:t>© 10X Genomics, Inc. 2018              FOR RESEARCH USE ONLY. NOT FOR USE IN DIAGNOSTIC PROCEDURES.</a:t>
            </a:r>
          </a:p>
        </p:txBody>
      </p:sp>
    </p:spTree>
    <p:extLst>
      <p:ext uri="{BB962C8B-B14F-4D97-AF65-F5344CB8AC3E}">
        <p14:creationId xmlns:p14="http://schemas.microsoft.com/office/powerpoint/2010/main" val="86283031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675" r:id="rId3"/>
    <p:sldLayoutId id="2147483650" r:id="rId4"/>
    <p:sldLayoutId id="2147483729" r:id="rId5"/>
    <p:sldLayoutId id="2147483674" r:id="rId6"/>
    <p:sldLayoutId id="2147483733" r:id="rId7"/>
    <p:sldLayoutId id="2147483730" r:id="rId8"/>
    <p:sldLayoutId id="2147483732" r:id="rId9"/>
    <p:sldLayoutId id="2147483678" r:id="rId10"/>
    <p:sldLayoutId id="2147483727" r:id="rId11"/>
    <p:sldLayoutId id="2147483734" r:id="rId12"/>
    <p:sldLayoutId id="2147483719" r:id="rId13"/>
    <p:sldLayoutId id="2147483736" r:id="rId14"/>
    <p:sldLayoutId id="2147483737" r:id="rId15"/>
    <p:sldLayoutId id="2147483738" r:id="rId16"/>
    <p:sldLayoutId id="2147483739" r:id="rId17"/>
    <p:sldLayoutId id="2147483741" r:id="rId18"/>
    <p:sldLayoutId id="2147483743" r:id="rId19"/>
    <p:sldLayoutId id="2147483744" r:id="rId20"/>
    <p:sldLayoutId id="2147483746" r:id="rId21"/>
    <p:sldLayoutId id="2147483747" r:id="rId22"/>
    <p:sldLayoutId id="2147483748" r:id="rId23"/>
    <p:sldLayoutId id="2147483749" r:id="rId24"/>
  </p:sldLayoutIdLst>
  <p:transition/>
  <p:txStyles>
    <p:titleStyle>
      <a:lvl1pPr algn="l" defTabSz="914529" rtl="0" eaLnBrk="1" latinLnBrk="0" hangingPunct="1">
        <a:lnSpc>
          <a:spcPct val="80000"/>
        </a:lnSpc>
        <a:spcBef>
          <a:spcPct val="0"/>
        </a:spcBef>
        <a:buNone/>
        <a:defRPr sz="3200" b="0" kern="1200" cap="none" baseline="0">
          <a:solidFill>
            <a:srgbClr val="153057"/>
          </a:solidFill>
          <a:latin typeface="+mj-lt"/>
          <a:ea typeface="+mj-ea"/>
          <a:cs typeface="+mj-cs"/>
        </a:defRPr>
      </a:lvl1pPr>
    </p:titleStyle>
    <p:bodyStyle>
      <a:lvl1pPr marL="173887" indent="-173887" algn="l" defTabSz="914529" rtl="0" eaLnBrk="1" latinLnBrk="0" hangingPunct="1">
        <a:lnSpc>
          <a:spcPct val="90000"/>
        </a:lnSpc>
        <a:spcBef>
          <a:spcPts val="1800"/>
        </a:spcBef>
        <a:buClr>
          <a:schemeClr val="accent1"/>
        </a:buClr>
        <a:buFont typeface="Calibri" panose="020F0502020204030204" pitchFamily="34" charset="0"/>
        <a:buChar char="•"/>
        <a:defRPr sz="2000" kern="1200">
          <a:solidFill>
            <a:srgbClr val="343536"/>
          </a:solidFill>
          <a:latin typeface="+mn-lt"/>
          <a:ea typeface="+mn-ea"/>
          <a:cs typeface="+mn-cs"/>
        </a:defRPr>
      </a:lvl1pPr>
      <a:lvl2pPr marL="395288" indent="-171450" algn="l" defTabSz="914529" rtl="0" eaLnBrk="1" latinLnBrk="0" hangingPunct="1">
        <a:lnSpc>
          <a:spcPct val="90000"/>
        </a:lnSpc>
        <a:spcBef>
          <a:spcPts val="900"/>
        </a:spcBef>
        <a:buClr>
          <a:schemeClr val="accent1"/>
        </a:buClr>
        <a:buFont typeface="Arial" pitchFamily="34" charset="0"/>
        <a:buChar char="–"/>
        <a:defRPr sz="1800" kern="1200">
          <a:solidFill>
            <a:srgbClr val="343536"/>
          </a:solidFill>
          <a:latin typeface="+mn-lt"/>
          <a:ea typeface="+mn-ea"/>
          <a:cs typeface="+mn-cs"/>
        </a:defRPr>
      </a:lvl2pPr>
      <a:lvl3pPr marL="630238" indent="-176213" algn="l" defTabSz="914529" rtl="0" eaLnBrk="1" latinLnBrk="0" hangingPunct="1">
        <a:lnSpc>
          <a:spcPct val="90000"/>
        </a:lnSpc>
        <a:spcBef>
          <a:spcPts val="450"/>
        </a:spcBef>
        <a:buClr>
          <a:schemeClr val="accent1"/>
        </a:buClr>
        <a:buFont typeface="Calibri" panose="020F0502020204030204" pitchFamily="34" charset="0"/>
        <a:buChar char="•"/>
        <a:defRPr sz="1600" kern="1200">
          <a:solidFill>
            <a:srgbClr val="343536"/>
          </a:solidFill>
          <a:latin typeface="+mn-lt"/>
          <a:ea typeface="+mn-ea"/>
          <a:cs typeface="+mn-cs"/>
        </a:defRPr>
      </a:lvl3pPr>
      <a:lvl4pPr marL="914400" indent="-212725" algn="l" defTabSz="914529" rtl="0" eaLnBrk="1" latinLnBrk="0" hangingPunct="1">
        <a:lnSpc>
          <a:spcPct val="90000"/>
        </a:lnSpc>
        <a:spcBef>
          <a:spcPts val="300"/>
        </a:spcBef>
        <a:buClr>
          <a:schemeClr val="accent1"/>
        </a:buClr>
        <a:buFont typeface="Arial" pitchFamily="34" charset="0"/>
        <a:buChar char="–"/>
        <a:defRPr sz="1400" kern="1200">
          <a:solidFill>
            <a:srgbClr val="343536"/>
          </a:solidFill>
          <a:latin typeface="+mn-lt"/>
          <a:ea typeface="+mn-ea"/>
          <a:cs typeface="+mn-cs"/>
        </a:defRPr>
      </a:lvl4pPr>
      <a:lvl5pPr marL="1149350" indent="-165100" algn="l" defTabSz="914529" rtl="0" eaLnBrk="1" latinLnBrk="0" hangingPunct="1">
        <a:lnSpc>
          <a:spcPct val="90000"/>
        </a:lnSpc>
        <a:spcBef>
          <a:spcPts val="200"/>
        </a:spcBef>
        <a:buClr>
          <a:schemeClr val="accent1"/>
        </a:buClr>
        <a:buFont typeface="Calibri" panose="020F0502020204030204" pitchFamily="34" charset="0"/>
        <a:buChar char="•"/>
        <a:defRPr sz="1200" kern="1200">
          <a:solidFill>
            <a:srgbClr val="343536"/>
          </a:solidFill>
          <a:latin typeface="+mn-lt"/>
          <a:ea typeface="+mn-ea"/>
          <a:cs typeface="+mn-cs"/>
        </a:defRPr>
      </a:lvl5pPr>
      <a:lvl6pPr marL="251495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6pPr>
      <a:lvl7pPr marL="2972221"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7pPr>
      <a:lvl8pPr marL="342948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8pPr>
      <a:lvl9pPr marL="3886749"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9pPr>
    </p:bodyStyle>
    <p:otherStyle>
      <a:defPPr>
        <a:defRPr lang="en-US"/>
      </a:defPPr>
      <a:lvl1pPr marL="0" algn="l" defTabSz="914529" rtl="0" eaLnBrk="1" latinLnBrk="0" hangingPunct="1">
        <a:defRPr sz="1800" kern="1200">
          <a:solidFill>
            <a:schemeClr val="tx1"/>
          </a:solidFill>
          <a:latin typeface="+mn-lt"/>
          <a:ea typeface="+mn-ea"/>
          <a:cs typeface="+mn-cs"/>
        </a:defRPr>
      </a:lvl1pPr>
      <a:lvl2pPr marL="457265" algn="l" defTabSz="914529" rtl="0" eaLnBrk="1" latinLnBrk="0" hangingPunct="1">
        <a:defRPr sz="1800" kern="1200">
          <a:solidFill>
            <a:schemeClr val="tx1"/>
          </a:solidFill>
          <a:latin typeface="+mn-lt"/>
          <a:ea typeface="+mn-ea"/>
          <a:cs typeface="+mn-cs"/>
        </a:defRPr>
      </a:lvl2pPr>
      <a:lvl3pPr marL="914529" algn="l" defTabSz="914529" rtl="0" eaLnBrk="1" latinLnBrk="0" hangingPunct="1">
        <a:defRPr sz="1800" kern="1200">
          <a:solidFill>
            <a:schemeClr val="tx1"/>
          </a:solidFill>
          <a:latin typeface="+mn-lt"/>
          <a:ea typeface="+mn-ea"/>
          <a:cs typeface="+mn-cs"/>
        </a:defRPr>
      </a:lvl3pPr>
      <a:lvl4pPr marL="1371794" algn="l" defTabSz="914529" rtl="0" eaLnBrk="1" latinLnBrk="0" hangingPunct="1">
        <a:defRPr sz="1800" kern="1200">
          <a:solidFill>
            <a:schemeClr val="tx1"/>
          </a:solidFill>
          <a:latin typeface="+mn-lt"/>
          <a:ea typeface="+mn-ea"/>
          <a:cs typeface="+mn-cs"/>
        </a:defRPr>
      </a:lvl4pPr>
      <a:lvl5pPr marL="1829057" algn="l" defTabSz="914529" rtl="0" eaLnBrk="1" latinLnBrk="0" hangingPunct="1">
        <a:defRPr sz="1800" kern="1200">
          <a:solidFill>
            <a:schemeClr val="tx1"/>
          </a:solidFill>
          <a:latin typeface="+mn-lt"/>
          <a:ea typeface="+mn-ea"/>
          <a:cs typeface="+mn-cs"/>
        </a:defRPr>
      </a:lvl5pPr>
      <a:lvl6pPr marL="2286324" algn="l" defTabSz="914529" rtl="0" eaLnBrk="1" latinLnBrk="0" hangingPunct="1">
        <a:defRPr sz="1800" kern="1200">
          <a:solidFill>
            <a:schemeClr val="tx1"/>
          </a:solidFill>
          <a:latin typeface="+mn-lt"/>
          <a:ea typeface="+mn-ea"/>
          <a:cs typeface="+mn-cs"/>
        </a:defRPr>
      </a:lvl6pPr>
      <a:lvl7pPr marL="2743586" algn="l" defTabSz="914529" rtl="0" eaLnBrk="1" latinLnBrk="0" hangingPunct="1">
        <a:defRPr sz="1800" kern="1200">
          <a:solidFill>
            <a:schemeClr val="tx1"/>
          </a:solidFill>
          <a:latin typeface="+mn-lt"/>
          <a:ea typeface="+mn-ea"/>
          <a:cs typeface="+mn-cs"/>
        </a:defRPr>
      </a:lvl7pPr>
      <a:lvl8pPr marL="3200852" algn="l" defTabSz="914529" rtl="0" eaLnBrk="1" latinLnBrk="0" hangingPunct="1">
        <a:defRPr sz="1800" kern="1200">
          <a:solidFill>
            <a:schemeClr val="tx1"/>
          </a:solidFill>
          <a:latin typeface="+mn-lt"/>
          <a:ea typeface="+mn-ea"/>
          <a:cs typeface="+mn-cs"/>
        </a:defRPr>
      </a:lvl8pPr>
      <a:lvl9pPr marL="3658115" algn="l" defTabSz="914529"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tiff"/><Relationship Id="rId7" Type="http://schemas.openxmlformats.org/officeDocument/2006/relationships/image" Target="../media/image41.tiff"/><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40.tiff"/><Relationship Id="rId5" Type="http://schemas.openxmlformats.org/officeDocument/2006/relationships/image" Target="../media/image39.png"/><Relationship Id="rId10" Type="http://schemas.openxmlformats.org/officeDocument/2006/relationships/image" Target="../media/image44.jpg"/><Relationship Id="rId4" Type="http://schemas.openxmlformats.org/officeDocument/2006/relationships/image" Target="../media/image38.tiff"/><Relationship Id="rId9" Type="http://schemas.openxmlformats.org/officeDocument/2006/relationships/image" Target="../media/image43.jpg"/></Relationships>
</file>

<file path=ppt/slides/_rels/slide11.xml.rels><?xml version="1.0" encoding="UTF-8" standalone="yes"?>
<Relationships xmlns="http://schemas.openxmlformats.org/package/2006/relationships"><Relationship Id="rId3" Type="http://schemas.openxmlformats.org/officeDocument/2006/relationships/image" Target="../media/image42.jpg"/><Relationship Id="rId7"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tags" Target="../tags/tag60.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image" Target="../media/image33.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image" Target="../media/image34.png"/><Relationship Id="rId5" Type="http://schemas.openxmlformats.org/officeDocument/2006/relationships/tags" Target="../tags/tag57.xml"/><Relationship Id="rId10" Type="http://schemas.openxmlformats.org/officeDocument/2006/relationships/notesSlide" Target="../notesSlides/notesSlide9.xml"/><Relationship Id="rId4" Type="http://schemas.openxmlformats.org/officeDocument/2006/relationships/tags" Target="../tags/tag56.xml"/><Relationship Id="rId9"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image" Target="../media/image53.jpeg"/><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notesSlide" Target="../notesSlides/notesSlide12.xml"/><Relationship Id="rId2" Type="http://schemas.openxmlformats.org/officeDocument/2006/relationships/tags" Target="../tags/tag62.xml"/><Relationship Id="rId16" Type="http://schemas.openxmlformats.org/officeDocument/2006/relationships/slideLayout" Target="../slideLayouts/slideLayout18.xml"/><Relationship Id="rId20" Type="http://schemas.openxmlformats.org/officeDocument/2006/relationships/image" Target="../media/image33.png"/><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5" Type="http://schemas.openxmlformats.org/officeDocument/2006/relationships/tags" Target="../tags/tag65.xml"/><Relationship Id="rId15" Type="http://schemas.openxmlformats.org/officeDocument/2006/relationships/tags" Target="../tags/tag75.xml"/><Relationship Id="rId10" Type="http://schemas.openxmlformats.org/officeDocument/2006/relationships/tags" Target="../tags/tag70.xml"/><Relationship Id="rId19" Type="http://schemas.openxmlformats.org/officeDocument/2006/relationships/image" Target="../media/image54.png"/><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s>
</file>

<file path=ppt/slides/_rels/slide1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tags" Target="../tags/tag96.xml"/><Relationship Id="rId26" Type="http://schemas.openxmlformats.org/officeDocument/2006/relationships/image" Target="../media/image59.tiff"/><Relationship Id="rId3" Type="http://schemas.openxmlformats.org/officeDocument/2006/relationships/tags" Target="../tags/tag81.xml"/><Relationship Id="rId21" Type="http://schemas.openxmlformats.org/officeDocument/2006/relationships/slideLayout" Target="../slideLayouts/slideLayout19.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5" Type="http://schemas.openxmlformats.org/officeDocument/2006/relationships/image" Target="../media/image58.tiff"/><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tags" Target="../tags/tag98.xml"/><Relationship Id="rId29" Type="http://schemas.openxmlformats.org/officeDocument/2006/relationships/image" Target="../media/image62.tiff"/><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image" Target="../media/image57.tiff"/><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image" Target="../media/image56.tiff"/><Relationship Id="rId28" Type="http://schemas.openxmlformats.org/officeDocument/2006/relationships/image" Target="../media/image61.tiff"/><Relationship Id="rId10" Type="http://schemas.openxmlformats.org/officeDocument/2006/relationships/tags" Target="../tags/tag88.xml"/><Relationship Id="rId19" Type="http://schemas.openxmlformats.org/officeDocument/2006/relationships/tags" Target="../tags/tag97.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notesSlide" Target="../notesSlides/notesSlide13.xml"/><Relationship Id="rId27" Type="http://schemas.openxmlformats.org/officeDocument/2006/relationships/image" Target="../media/image60.tiff"/><Relationship Id="rId30" Type="http://schemas.openxmlformats.org/officeDocument/2006/relationships/image" Target="../media/image63.tiff"/></Relationships>
</file>

<file path=ppt/slides/_rels/slide18.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tags" Target="../tags/tag114.xml"/><Relationship Id="rId18" Type="http://schemas.openxmlformats.org/officeDocument/2006/relationships/notesSlide" Target="../notesSlides/notesSlide14.xml"/><Relationship Id="rId3" Type="http://schemas.openxmlformats.org/officeDocument/2006/relationships/tags" Target="../tags/tag104.xml"/><Relationship Id="rId21" Type="http://schemas.openxmlformats.org/officeDocument/2006/relationships/image" Target="../media/image66.png"/><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slideLayout" Target="../slideLayouts/slideLayout18.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image" Target="../media/image65.png"/><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5" Type="http://schemas.openxmlformats.org/officeDocument/2006/relationships/tags" Target="../tags/tag106.xml"/><Relationship Id="rId15" Type="http://schemas.openxmlformats.org/officeDocument/2006/relationships/tags" Target="../tags/tag116.xml"/><Relationship Id="rId10" Type="http://schemas.openxmlformats.org/officeDocument/2006/relationships/tags" Target="../tags/tag111.xml"/><Relationship Id="rId19" Type="http://schemas.openxmlformats.org/officeDocument/2006/relationships/image" Target="../media/image64.png"/><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image" Target="../media/image67.png"/></Relationships>
</file>

<file path=ppt/slides/_rels/slide19.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image" Target="../media/image68.tiff"/><Relationship Id="rId5" Type="http://schemas.openxmlformats.org/officeDocument/2006/relationships/notesSlide" Target="../notesSlides/notesSlide15.xml"/><Relationship Id="rId4"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3" Type="http://schemas.openxmlformats.org/officeDocument/2006/relationships/tags" Target="../tags/tag139.xml"/><Relationship Id="rId18" Type="http://schemas.openxmlformats.org/officeDocument/2006/relationships/tags" Target="../tags/tag144.xml"/><Relationship Id="rId26" Type="http://schemas.openxmlformats.org/officeDocument/2006/relationships/tags" Target="../tags/tag152.xml"/><Relationship Id="rId21" Type="http://schemas.openxmlformats.org/officeDocument/2006/relationships/tags" Target="../tags/tag147.xml"/><Relationship Id="rId34" Type="http://schemas.openxmlformats.org/officeDocument/2006/relationships/image" Target="../media/image71.png"/><Relationship Id="rId7" Type="http://schemas.openxmlformats.org/officeDocument/2006/relationships/tags" Target="../tags/tag133.xml"/><Relationship Id="rId12" Type="http://schemas.openxmlformats.org/officeDocument/2006/relationships/tags" Target="../tags/tag138.xml"/><Relationship Id="rId17" Type="http://schemas.openxmlformats.org/officeDocument/2006/relationships/tags" Target="../tags/tag143.xml"/><Relationship Id="rId25" Type="http://schemas.openxmlformats.org/officeDocument/2006/relationships/tags" Target="../tags/tag151.xml"/><Relationship Id="rId33" Type="http://schemas.openxmlformats.org/officeDocument/2006/relationships/image" Target="../media/image70.png"/><Relationship Id="rId38" Type="http://schemas.openxmlformats.org/officeDocument/2006/relationships/image" Target="../media/image75.png"/><Relationship Id="rId2" Type="http://schemas.openxmlformats.org/officeDocument/2006/relationships/tags" Target="../tags/tag128.xml"/><Relationship Id="rId16" Type="http://schemas.openxmlformats.org/officeDocument/2006/relationships/tags" Target="../tags/tag142.xml"/><Relationship Id="rId20" Type="http://schemas.openxmlformats.org/officeDocument/2006/relationships/tags" Target="../tags/tag146.xml"/><Relationship Id="rId29" Type="http://schemas.openxmlformats.org/officeDocument/2006/relationships/tags" Target="../tags/tag155.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24" Type="http://schemas.openxmlformats.org/officeDocument/2006/relationships/tags" Target="../tags/tag150.xml"/><Relationship Id="rId32" Type="http://schemas.openxmlformats.org/officeDocument/2006/relationships/image" Target="../media/image69.png"/><Relationship Id="rId37" Type="http://schemas.openxmlformats.org/officeDocument/2006/relationships/image" Target="../media/image74.png"/><Relationship Id="rId5" Type="http://schemas.openxmlformats.org/officeDocument/2006/relationships/tags" Target="../tags/tag131.xml"/><Relationship Id="rId15" Type="http://schemas.openxmlformats.org/officeDocument/2006/relationships/tags" Target="../tags/tag141.xml"/><Relationship Id="rId23" Type="http://schemas.openxmlformats.org/officeDocument/2006/relationships/tags" Target="../tags/tag149.xml"/><Relationship Id="rId28" Type="http://schemas.openxmlformats.org/officeDocument/2006/relationships/tags" Target="../tags/tag154.xml"/><Relationship Id="rId36" Type="http://schemas.openxmlformats.org/officeDocument/2006/relationships/image" Target="../media/image73.png"/><Relationship Id="rId10" Type="http://schemas.openxmlformats.org/officeDocument/2006/relationships/tags" Target="../tags/tag136.xml"/><Relationship Id="rId19" Type="http://schemas.openxmlformats.org/officeDocument/2006/relationships/tags" Target="../tags/tag145.xml"/><Relationship Id="rId31" Type="http://schemas.openxmlformats.org/officeDocument/2006/relationships/notesSlide" Target="../notesSlides/notesSlide16.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tags" Target="../tags/tag148.xml"/><Relationship Id="rId27" Type="http://schemas.openxmlformats.org/officeDocument/2006/relationships/tags" Target="../tags/tag153.xml"/><Relationship Id="rId30" Type="http://schemas.openxmlformats.org/officeDocument/2006/relationships/slideLayout" Target="../slideLayouts/slideLayout22.xml"/><Relationship Id="rId35" Type="http://schemas.openxmlformats.org/officeDocument/2006/relationships/image" Target="../media/image72.png"/><Relationship Id="rId8" Type="http://schemas.openxmlformats.org/officeDocument/2006/relationships/tags" Target="../tags/tag134.xml"/><Relationship Id="rId3" Type="http://schemas.openxmlformats.org/officeDocument/2006/relationships/tags" Target="../tags/tag129.xml"/></Relationships>
</file>

<file path=ppt/slides/_rels/slide2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77.png"/></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20.xml"/><Relationship Id="rId5" Type="http://schemas.openxmlformats.org/officeDocument/2006/relationships/image" Target="../media/image80.png"/><Relationship Id="rId4" Type="http://schemas.openxmlformats.org/officeDocument/2006/relationships/image" Target="../media/image79.tiff"/></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0.xml"/><Relationship Id="rId1" Type="http://schemas.openxmlformats.org/officeDocument/2006/relationships/slideLayout" Target="../slideLayouts/slideLayout20.xml"/><Relationship Id="rId5" Type="http://schemas.openxmlformats.org/officeDocument/2006/relationships/image" Target="../media/image80.png"/><Relationship Id="rId4" Type="http://schemas.openxmlformats.org/officeDocument/2006/relationships/image" Target="../media/image79.tiff"/></Relationships>
</file>

<file path=ppt/slides/_rels/slide26.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18" Type="http://schemas.openxmlformats.org/officeDocument/2006/relationships/image" Target="../media/image81.png"/><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tags" Target="../tags/tag170.xml"/><Relationship Id="rId17" Type="http://schemas.openxmlformats.org/officeDocument/2006/relationships/notesSlide" Target="../notesSlides/notesSlide21.xml"/><Relationship Id="rId2" Type="http://schemas.openxmlformats.org/officeDocument/2006/relationships/tags" Target="../tags/tag160.xml"/><Relationship Id="rId16" Type="http://schemas.openxmlformats.org/officeDocument/2006/relationships/slideLayout" Target="../slideLayouts/slideLayout20.xml"/><Relationship Id="rId20" Type="http://schemas.openxmlformats.org/officeDocument/2006/relationships/image" Target="../media/image82.png"/><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5" Type="http://schemas.openxmlformats.org/officeDocument/2006/relationships/tags" Target="../tags/tag173.xml"/><Relationship Id="rId10" Type="http://schemas.openxmlformats.org/officeDocument/2006/relationships/tags" Target="../tags/tag168.xml"/><Relationship Id="rId19" Type="http://schemas.openxmlformats.org/officeDocument/2006/relationships/image" Target="../media/image79.tiff"/><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tags" Target="../tags/tag172.xml"/></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4.(null)"/><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86.(null)"/><Relationship Id="rId4" Type="http://schemas.openxmlformats.org/officeDocument/2006/relationships/image" Target="../media/image85.(null)"/></Relationships>
</file>

<file path=ppt/slides/_rels/slide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2.xml.rels><?xml version="1.0" encoding="UTF-8" standalone="yes"?>
<Relationships xmlns="http://schemas.openxmlformats.org/package/2006/relationships"><Relationship Id="rId3" Type="http://schemas.openxmlformats.org/officeDocument/2006/relationships/image" Target="../media/image94.tiff"/><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95.tiff"/><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tags" Target="../tags/tag194.xml"/><Relationship Id="rId26" Type="http://schemas.openxmlformats.org/officeDocument/2006/relationships/image" Target="../media/image98.tiff"/><Relationship Id="rId3" Type="http://schemas.openxmlformats.org/officeDocument/2006/relationships/tags" Target="../tags/tag179.xml"/><Relationship Id="rId21" Type="http://schemas.openxmlformats.org/officeDocument/2006/relationships/tags" Target="../tags/tag197.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tags" Target="../tags/tag193.xml"/><Relationship Id="rId25" Type="http://schemas.openxmlformats.org/officeDocument/2006/relationships/image" Target="../media/image97.tiff"/><Relationship Id="rId2" Type="http://schemas.openxmlformats.org/officeDocument/2006/relationships/tags" Target="../tags/tag178.xml"/><Relationship Id="rId16" Type="http://schemas.openxmlformats.org/officeDocument/2006/relationships/tags" Target="../tags/tag192.xml"/><Relationship Id="rId20" Type="http://schemas.openxmlformats.org/officeDocument/2006/relationships/tags" Target="../tags/tag196.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24" Type="http://schemas.openxmlformats.org/officeDocument/2006/relationships/image" Target="../media/image96.tiff"/><Relationship Id="rId5" Type="http://schemas.openxmlformats.org/officeDocument/2006/relationships/tags" Target="../tags/tag181.xml"/><Relationship Id="rId15" Type="http://schemas.openxmlformats.org/officeDocument/2006/relationships/tags" Target="../tags/tag191.xml"/><Relationship Id="rId23" Type="http://schemas.openxmlformats.org/officeDocument/2006/relationships/notesSlide" Target="../notesSlides/notesSlide28.xml"/><Relationship Id="rId28" Type="http://schemas.openxmlformats.org/officeDocument/2006/relationships/image" Target="../media/image100.tiff"/><Relationship Id="rId10" Type="http://schemas.openxmlformats.org/officeDocument/2006/relationships/tags" Target="../tags/tag186.xml"/><Relationship Id="rId19" Type="http://schemas.openxmlformats.org/officeDocument/2006/relationships/tags" Target="../tags/tag195.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 Id="rId22" Type="http://schemas.openxmlformats.org/officeDocument/2006/relationships/slideLayout" Target="../slideLayouts/slideLayout15.xml"/><Relationship Id="rId27" Type="http://schemas.openxmlformats.org/officeDocument/2006/relationships/image" Target="../media/image99.tiff"/></Relationships>
</file>

<file path=ppt/slides/_rels/slide3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02.png"/></Relationships>
</file>

<file path=ppt/slides/_rels/slide36.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tags" Target="../tags/tag203.xml"/><Relationship Id="rId7" Type="http://schemas.openxmlformats.org/officeDocument/2006/relationships/notesSlide" Target="../notesSlides/notesSlide30.xml"/><Relationship Id="rId12" Type="http://schemas.openxmlformats.org/officeDocument/2006/relationships/image" Target="../media/image107.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Layout" Target="../slideLayouts/slideLayout3.xml"/><Relationship Id="rId11" Type="http://schemas.openxmlformats.org/officeDocument/2006/relationships/image" Target="../media/image106.png"/><Relationship Id="rId5" Type="http://schemas.openxmlformats.org/officeDocument/2006/relationships/tags" Target="../tags/tag205.xml"/><Relationship Id="rId10" Type="http://schemas.openxmlformats.org/officeDocument/2006/relationships/image" Target="../media/image105.png"/><Relationship Id="rId4" Type="http://schemas.openxmlformats.org/officeDocument/2006/relationships/tags" Target="../tags/tag204.xml"/><Relationship Id="rId9" Type="http://schemas.openxmlformats.org/officeDocument/2006/relationships/image" Target="../media/image10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tags" Target="../tags/tag218.xml"/><Relationship Id="rId18" Type="http://schemas.openxmlformats.org/officeDocument/2006/relationships/image" Target="../media/image109.emf"/><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tags" Target="../tags/tag217.xml"/><Relationship Id="rId17" Type="http://schemas.openxmlformats.org/officeDocument/2006/relationships/image" Target="../media/image108.emf"/><Relationship Id="rId2" Type="http://schemas.openxmlformats.org/officeDocument/2006/relationships/tags" Target="../tags/tag207.xml"/><Relationship Id="rId16" Type="http://schemas.openxmlformats.org/officeDocument/2006/relationships/notesSlide" Target="../notesSlides/notesSlide31.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5" Type="http://schemas.openxmlformats.org/officeDocument/2006/relationships/tags" Target="../tags/tag210.xml"/><Relationship Id="rId15" Type="http://schemas.openxmlformats.org/officeDocument/2006/relationships/slideLayout" Target="../slideLayouts/slideLayout18.xml"/><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s>
</file>

<file path=ppt/slides/_rels/slide39.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18" Type="http://schemas.openxmlformats.org/officeDocument/2006/relationships/tags" Target="../tags/tag240.xml"/><Relationship Id="rId3" Type="http://schemas.openxmlformats.org/officeDocument/2006/relationships/tags" Target="../tags/tag225.xml"/><Relationship Id="rId21" Type="http://schemas.openxmlformats.org/officeDocument/2006/relationships/image" Target="../media/image108.emf"/><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 Type="http://schemas.openxmlformats.org/officeDocument/2006/relationships/tags" Target="../tags/tag224.xml"/><Relationship Id="rId16" Type="http://schemas.openxmlformats.org/officeDocument/2006/relationships/tags" Target="../tags/tag238.xml"/><Relationship Id="rId20" Type="http://schemas.openxmlformats.org/officeDocument/2006/relationships/notesSlide" Target="../notesSlides/notesSlide32.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tags" Target="../tags/tag237.xml"/><Relationship Id="rId10" Type="http://schemas.openxmlformats.org/officeDocument/2006/relationships/tags" Target="../tags/tag232.xml"/><Relationship Id="rId19" Type="http://schemas.openxmlformats.org/officeDocument/2006/relationships/slideLayout" Target="../slideLayouts/slideLayout18.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 Id="rId22" Type="http://schemas.openxmlformats.org/officeDocument/2006/relationships/image" Target="../media/image109.emf"/></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112.png"/><Relationship Id="rId4" Type="http://schemas.openxmlformats.org/officeDocument/2006/relationships/image" Target="../media/image111.png"/></Relationships>
</file>

<file path=ppt/slides/_rels/slide4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3.xml"/><Relationship Id="rId4" Type="http://schemas.openxmlformats.org/officeDocument/2006/relationships/image" Target="../media/image115.png"/></Relationships>
</file>

<file path=ppt/slides/_rels/slide4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119.png"/><Relationship Id="rId4" Type="http://schemas.openxmlformats.org/officeDocument/2006/relationships/image" Target="../media/image11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oleObject" Target="../embeddings/oleObject3.bin"/><Relationship Id="rId3" Type="http://schemas.openxmlformats.org/officeDocument/2006/relationships/notesSlide" Target="../notesSlides/notesSlide36.xml"/><Relationship Id="rId7" Type="http://schemas.openxmlformats.org/officeDocument/2006/relationships/image" Target="../media/image124.png"/><Relationship Id="rId12" Type="http://schemas.openxmlformats.org/officeDocument/2006/relationships/image" Target="../media/image127.png"/><Relationship Id="rId2" Type="http://schemas.openxmlformats.org/officeDocument/2006/relationships/slideLayout" Target="../slideLayouts/slideLayout3.xml"/><Relationship Id="rId16" Type="http://schemas.openxmlformats.org/officeDocument/2006/relationships/image" Target="../media/image128.png"/><Relationship Id="rId1" Type="http://schemas.openxmlformats.org/officeDocument/2006/relationships/vmlDrawing" Target="../drawings/vmlDrawing1.vml"/><Relationship Id="rId6" Type="http://schemas.openxmlformats.org/officeDocument/2006/relationships/image" Target="../media/image120.wmf"/><Relationship Id="rId11" Type="http://schemas.openxmlformats.org/officeDocument/2006/relationships/image" Target="../media/image126.png"/><Relationship Id="rId5" Type="http://schemas.openxmlformats.org/officeDocument/2006/relationships/oleObject" Target="../embeddings/oleObject1.bin"/><Relationship Id="rId15" Type="http://schemas.openxmlformats.org/officeDocument/2006/relationships/hyperlink" Target="https://spatialtranscriptomics.com/showcase/" TargetMode="External"/><Relationship Id="rId10" Type="http://schemas.openxmlformats.org/officeDocument/2006/relationships/image" Target="../media/image125.png"/><Relationship Id="rId4" Type="http://schemas.openxmlformats.org/officeDocument/2006/relationships/image" Target="../media/image123.png"/><Relationship Id="rId9" Type="http://schemas.openxmlformats.org/officeDocument/2006/relationships/image" Target="../media/image121.wmf"/><Relationship Id="rId14" Type="http://schemas.openxmlformats.org/officeDocument/2006/relationships/image" Target="../media/image122.wmf"/></Relationships>
</file>

<file path=ppt/slides/_rels/slide4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130.png"/></Relationships>
</file>

<file path=ppt/slides/_rels/slide4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png"/><Relationship Id="rId1" Type="http://schemas.openxmlformats.org/officeDocument/2006/relationships/slideLayout" Target="../slideLayouts/slideLayout21.xml"/><Relationship Id="rId4" Type="http://schemas.openxmlformats.org/officeDocument/2006/relationships/image" Target="../media/image134.jpeg"/></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video" Target="../media/media1.mp4"/><Relationship Id="rId7" Type="http://schemas.openxmlformats.org/officeDocument/2006/relationships/image" Target="../media/image30.png"/><Relationship Id="rId2" Type="http://schemas.microsoft.com/office/2007/relationships/media" Target="../media/media1.mp4"/><Relationship Id="rId1" Type="http://schemas.openxmlformats.org/officeDocument/2006/relationships/tags" Target="../tags/tag30.xml"/><Relationship Id="rId6" Type="http://schemas.openxmlformats.org/officeDocument/2006/relationships/notesSlide" Target="../notesSlides/notesSlide5.xml"/><Relationship Id="rId5" Type="http://schemas.openxmlformats.org/officeDocument/2006/relationships/slideLayout" Target="../slideLayouts/slideLayout14.xml"/><Relationship Id="rId4" Type="http://schemas.openxmlformats.org/officeDocument/2006/relationships/tags" Target="../tags/tag31.xml"/><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3" Type="http://schemas.openxmlformats.org/officeDocument/2006/relationships/tags" Target="../tags/tag37.xml"/><Relationship Id="rId21" Type="http://schemas.openxmlformats.org/officeDocument/2006/relationships/image" Target="../media/image33.png"/><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notesSlide" Target="../notesSlides/notesSlide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image" Target="../media/image36.png"/><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image" Target="../media/image35.png"/><Relationship Id="rId10" Type="http://schemas.openxmlformats.org/officeDocument/2006/relationships/tags" Target="../tags/tag44.xml"/><Relationship Id="rId19" Type="http://schemas.openxmlformats.org/officeDocument/2006/relationships/slideLayout" Target="../slideLayouts/slideLayout3.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3EF84-6498-4C86-A41D-1E0B81BE5DFE}"/>
              </a:ext>
            </a:extLst>
          </p:cNvPr>
          <p:cNvSpPr>
            <a:spLocks noGrp="1"/>
          </p:cNvSpPr>
          <p:nvPr>
            <p:ph type="title"/>
          </p:nvPr>
        </p:nvSpPr>
        <p:spPr>
          <a:xfrm>
            <a:off x="534665" y="1490472"/>
            <a:ext cx="10158984" cy="2386203"/>
          </a:xfrm>
        </p:spPr>
        <p:txBody>
          <a:bodyPr/>
          <a:lstStyle/>
          <a:p>
            <a:r>
              <a:rPr lang="en-US" sz="4000" i="1" dirty="0"/>
              <a:t>10x Genomics Chromium Technology:</a:t>
            </a:r>
            <a:br>
              <a:rPr lang="en-US" sz="4800" i="1" dirty="0"/>
            </a:br>
            <a:r>
              <a:rPr lang="en-US" sz="4800" i="1" dirty="0"/>
              <a:t>Multiple Features in Single Cells - Biology at True Resolution</a:t>
            </a:r>
            <a:endParaRPr lang="en-US" sz="4800" dirty="0"/>
          </a:p>
        </p:txBody>
      </p:sp>
      <p:sp>
        <p:nvSpPr>
          <p:cNvPr id="3" name="Text Placeholder 2">
            <a:extLst>
              <a:ext uri="{FF2B5EF4-FFF2-40B4-BE49-F238E27FC236}">
                <a16:creationId xmlns:a16="http://schemas.microsoft.com/office/drawing/2014/main" id="{CA2C695C-D1C7-40FC-9FE1-0651D06E0C95}"/>
              </a:ext>
            </a:extLst>
          </p:cNvPr>
          <p:cNvSpPr>
            <a:spLocks noGrp="1"/>
          </p:cNvSpPr>
          <p:nvPr>
            <p:ph type="body" sz="quarter" idx="10"/>
          </p:nvPr>
        </p:nvSpPr>
        <p:spPr>
          <a:xfrm>
            <a:off x="603706" y="3679578"/>
            <a:ext cx="10496914" cy="1379389"/>
          </a:xfrm>
        </p:spPr>
        <p:txBody>
          <a:bodyPr/>
          <a:lstStyle/>
          <a:p>
            <a:r>
              <a:rPr lang="en-US" dirty="0"/>
              <a:t>10x Genomics Seminar - Toulouse</a:t>
            </a:r>
          </a:p>
          <a:p>
            <a:r>
              <a:rPr lang="en-US" sz="2000" dirty="0"/>
              <a:t>January 15</a:t>
            </a:r>
            <a:r>
              <a:rPr lang="en-US" sz="2000" baseline="30000" dirty="0"/>
              <a:t>th</a:t>
            </a:r>
            <a:r>
              <a:rPr lang="en-US" sz="2000" dirty="0"/>
              <a:t> </a:t>
            </a:r>
          </a:p>
          <a:p>
            <a:r>
              <a:rPr lang="fr-FR" sz="1800" dirty="0"/>
              <a:t>Institut des Maladies Métaboliques et Cardiovasculaires</a:t>
            </a:r>
            <a:endParaRPr lang="en-US" sz="1800" dirty="0"/>
          </a:p>
          <a:p>
            <a:r>
              <a:rPr lang="en-US" sz="1800" dirty="0" err="1"/>
              <a:t>Hôpital</a:t>
            </a:r>
            <a:r>
              <a:rPr lang="en-US" sz="1800" dirty="0"/>
              <a:t> </a:t>
            </a:r>
            <a:r>
              <a:rPr lang="en-US" sz="1800" dirty="0" err="1"/>
              <a:t>Rangueil</a:t>
            </a:r>
            <a:r>
              <a:rPr lang="en-US" sz="1800" dirty="0"/>
              <a:t>, Toulouse</a:t>
            </a:r>
          </a:p>
        </p:txBody>
      </p:sp>
      <p:sp>
        <p:nvSpPr>
          <p:cNvPr id="5" name="Text Placeholder 5">
            <a:extLst>
              <a:ext uri="{FF2B5EF4-FFF2-40B4-BE49-F238E27FC236}">
                <a16:creationId xmlns:a16="http://schemas.microsoft.com/office/drawing/2014/main" id="{35738515-1C2A-47F0-BE70-77CCBD6A7FC1}"/>
              </a:ext>
            </a:extLst>
          </p:cNvPr>
          <p:cNvSpPr txBox="1"/>
          <p:nvPr/>
        </p:nvSpPr>
        <p:spPr bwMode="gray">
          <a:xfrm>
            <a:off x="603706" y="5053165"/>
            <a:ext cx="10236449" cy="914399"/>
          </a:xfrm>
          <a:prstGeom prst="rect">
            <a:avLst/>
          </a:prstGeom>
        </p:spPr>
        <p:txBody>
          <a:bodyPr vert="horz" lIns="0" tIns="0" rIns="0" bIns="0" rtlCol="0" anchor="b" anchorCtr="0">
            <a:noAutofit/>
          </a:bodyPr>
          <a:lstStyle>
            <a:lvl1pPr marL="0" indent="0" algn="l" defTabSz="914529" rtl="0" eaLnBrk="1" latinLnBrk="0" hangingPunct="1">
              <a:lnSpc>
                <a:spcPct val="85000"/>
              </a:lnSpc>
              <a:spcBef>
                <a:spcPts val="400"/>
              </a:spcBef>
              <a:buClr>
                <a:schemeClr val="accent1"/>
              </a:buClr>
              <a:buFont typeface="Calibri" panose="020F0502020204030204" pitchFamily="34" charset="0"/>
              <a:buNone/>
              <a:defRPr sz="1600" kern="1200">
                <a:solidFill>
                  <a:srgbClr val="153057"/>
                </a:solidFill>
                <a:latin typeface="+mn-lt"/>
                <a:ea typeface="+mn-ea"/>
                <a:cs typeface="+mn-cs"/>
              </a:defRPr>
            </a:lvl1pPr>
            <a:lvl2pPr marL="223838" indent="0" algn="l" defTabSz="914529" rtl="0" eaLnBrk="1" latinLnBrk="0" hangingPunct="1">
              <a:lnSpc>
                <a:spcPct val="90000"/>
              </a:lnSpc>
              <a:spcBef>
                <a:spcPts val="900"/>
              </a:spcBef>
              <a:buClr>
                <a:schemeClr val="accent1"/>
              </a:buClr>
              <a:buFont typeface="Arial" pitchFamily="34" charset="0"/>
              <a:buNone/>
              <a:defRPr sz="1800" kern="1200">
                <a:solidFill>
                  <a:srgbClr val="343536"/>
                </a:solidFill>
                <a:latin typeface="+mn-lt"/>
                <a:ea typeface="+mn-ea"/>
                <a:cs typeface="+mn-cs"/>
              </a:defRPr>
            </a:lvl2pPr>
            <a:lvl3pPr marL="630238" indent="-176213" algn="l" defTabSz="914529" rtl="0" eaLnBrk="1" latinLnBrk="0" hangingPunct="1">
              <a:lnSpc>
                <a:spcPct val="90000"/>
              </a:lnSpc>
              <a:spcBef>
                <a:spcPts val="450"/>
              </a:spcBef>
              <a:buClr>
                <a:schemeClr val="accent1"/>
              </a:buClr>
              <a:buFont typeface="Calibri" panose="020F0502020204030204" pitchFamily="34" charset="0"/>
              <a:buChar char="•"/>
              <a:defRPr sz="1600" kern="1200">
                <a:solidFill>
                  <a:srgbClr val="343536"/>
                </a:solidFill>
                <a:latin typeface="+mn-lt"/>
                <a:ea typeface="+mn-ea"/>
                <a:cs typeface="+mn-cs"/>
              </a:defRPr>
            </a:lvl3pPr>
            <a:lvl4pPr marL="914400" indent="-212725" algn="l" defTabSz="914529" rtl="0" eaLnBrk="1" latinLnBrk="0" hangingPunct="1">
              <a:lnSpc>
                <a:spcPct val="90000"/>
              </a:lnSpc>
              <a:spcBef>
                <a:spcPts val="300"/>
              </a:spcBef>
              <a:buClr>
                <a:schemeClr val="accent1"/>
              </a:buClr>
              <a:buFont typeface="Arial" pitchFamily="34" charset="0"/>
              <a:buChar char="–"/>
              <a:defRPr sz="1400" kern="1200">
                <a:solidFill>
                  <a:srgbClr val="343536"/>
                </a:solidFill>
                <a:latin typeface="+mn-lt"/>
                <a:ea typeface="+mn-ea"/>
                <a:cs typeface="+mn-cs"/>
              </a:defRPr>
            </a:lvl4pPr>
            <a:lvl5pPr marL="1149350" indent="-165100" algn="l" defTabSz="914529" rtl="0" eaLnBrk="1" latinLnBrk="0" hangingPunct="1">
              <a:lnSpc>
                <a:spcPct val="90000"/>
              </a:lnSpc>
              <a:spcBef>
                <a:spcPts val="200"/>
              </a:spcBef>
              <a:buClr>
                <a:schemeClr val="accent1"/>
              </a:buClr>
              <a:buFont typeface="Calibri" panose="020F0502020204030204" pitchFamily="34" charset="0"/>
              <a:buChar char="•"/>
              <a:defRPr sz="1200" kern="1200">
                <a:solidFill>
                  <a:srgbClr val="343536"/>
                </a:solidFill>
                <a:latin typeface="+mn-lt"/>
                <a:ea typeface="+mn-ea"/>
                <a:cs typeface="+mn-cs"/>
              </a:defRPr>
            </a:lvl5pPr>
            <a:lvl6pPr marL="251495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6pPr>
            <a:lvl7pPr marL="2972221"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7pPr>
            <a:lvl8pPr marL="342948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8pPr>
            <a:lvl9pPr marL="3886749"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9pPr>
          </a:lstStyle>
          <a:p>
            <a:r>
              <a:rPr lang="en-US" sz="2000" dirty="0"/>
              <a:t>Hannes Arnold, PhD</a:t>
            </a:r>
          </a:p>
          <a:p>
            <a:r>
              <a:rPr lang="en-US" dirty="0"/>
              <a:t>Technical Sales Specialist</a:t>
            </a:r>
          </a:p>
          <a:p>
            <a:r>
              <a:rPr lang="en-US" dirty="0"/>
              <a:t>10x Genomics</a:t>
            </a:r>
          </a:p>
        </p:txBody>
      </p:sp>
    </p:spTree>
    <p:extLst>
      <p:ext uri="{BB962C8B-B14F-4D97-AF65-F5344CB8AC3E}">
        <p14:creationId xmlns:p14="http://schemas.microsoft.com/office/powerpoint/2010/main" val="355875679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CF4A4232-E480-9F48-9839-62B0D0B328B9}"/>
              </a:ext>
            </a:extLst>
          </p:cNvPr>
          <p:cNvGrpSpPr>
            <a:grpSpLocks noChangeAspect="1"/>
          </p:cNvGrpSpPr>
          <p:nvPr/>
        </p:nvGrpSpPr>
        <p:grpSpPr>
          <a:xfrm>
            <a:off x="3046893" y="4267982"/>
            <a:ext cx="6098214" cy="1665128"/>
            <a:chOff x="3973728" y="7136327"/>
            <a:chExt cx="17074736" cy="4662328"/>
          </a:xfrm>
        </p:grpSpPr>
        <p:grpSp>
          <p:nvGrpSpPr>
            <p:cNvPr id="26" name="Group 25">
              <a:extLst>
                <a:ext uri="{FF2B5EF4-FFF2-40B4-BE49-F238E27FC236}">
                  <a16:creationId xmlns:a16="http://schemas.microsoft.com/office/drawing/2014/main" id="{39BB7256-826A-0047-A1BD-C69D6B7BE77B}"/>
                </a:ext>
              </a:extLst>
            </p:cNvPr>
            <p:cNvGrpSpPr/>
            <p:nvPr/>
          </p:nvGrpSpPr>
          <p:grpSpPr>
            <a:xfrm>
              <a:off x="3973728" y="7136327"/>
              <a:ext cx="17074736" cy="3815541"/>
              <a:chOff x="3948213" y="2911674"/>
              <a:chExt cx="17074737" cy="3815542"/>
            </a:xfrm>
          </p:grpSpPr>
          <p:pic>
            <p:nvPicPr>
              <p:cNvPr id="32" name="Picture 31">
                <a:extLst>
                  <a:ext uri="{FF2B5EF4-FFF2-40B4-BE49-F238E27FC236}">
                    <a16:creationId xmlns:a16="http://schemas.microsoft.com/office/drawing/2014/main" id="{C318944E-C346-A04B-865D-497AAE6DA1C1}"/>
                  </a:ext>
                </a:extLst>
              </p:cNvPr>
              <p:cNvPicPr/>
              <p:nvPr/>
            </p:nvPicPr>
            <p:blipFill>
              <a:blip r:embed="rId3"/>
              <a:stretch>
                <a:fillRect/>
              </a:stretch>
            </p:blipFill>
            <p:spPr>
              <a:xfrm>
                <a:off x="17072933" y="2911674"/>
                <a:ext cx="3950017" cy="3744277"/>
              </a:xfrm>
              <a:prstGeom prst="rect">
                <a:avLst/>
              </a:prstGeom>
            </p:spPr>
          </p:pic>
          <p:pic>
            <p:nvPicPr>
              <p:cNvPr id="33" name="Picture 32">
                <a:extLst>
                  <a:ext uri="{FF2B5EF4-FFF2-40B4-BE49-F238E27FC236}">
                    <a16:creationId xmlns:a16="http://schemas.microsoft.com/office/drawing/2014/main" id="{D300C14C-9909-9C48-A087-C4E206343662}"/>
                  </a:ext>
                </a:extLst>
              </p:cNvPr>
              <p:cNvPicPr>
                <a:picLocks noChangeAspect="1"/>
              </p:cNvPicPr>
              <p:nvPr/>
            </p:nvPicPr>
            <p:blipFill>
              <a:blip r:embed="rId4"/>
              <a:stretch>
                <a:fillRect/>
              </a:stretch>
            </p:blipFill>
            <p:spPr>
              <a:xfrm>
                <a:off x="14634518" y="4384635"/>
                <a:ext cx="2814638" cy="2071686"/>
              </a:xfrm>
              <a:prstGeom prst="rect">
                <a:avLst/>
              </a:prstGeom>
            </p:spPr>
          </p:pic>
          <p:pic>
            <p:nvPicPr>
              <p:cNvPr id="34" name="Picture 4" descr="Image result for hiseq 2500">
                <a:extLst>
                  <a:ext uri="{FF2B5EF4-FFF2-40B4-BE49-F238E27FC236}">
                    <a16:creationId xmlns:a16="http://schemas.microsoft.com/office/drawing/2014/main" id="{2E097338-578E-C240-B8F6-29111C9AFE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84588" y="3992444"/>
                <a:ext cx="3159134" cy="27347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2E407C3A-2C98-8F45-825E-83E2FBCA75BF}"/>
                  </a:ext>
                </a:extLst>
              </p:cNvPr>
              <p:cNvPicPr>
                <a:picLocks noChangeAspect="1"/>
              </p:cNvPicPr>
              <p:nvPr/>
            </p:nvPicPr>
            <p:blipFill>
              <a:blip r:embed="rId6"/>
              <a:stretch>
                <a:fillRect/>
              </a:stretch>
            </p:blipFill>
            <p:spPr>
              <a:xfrm>
                <a:off x="7395215" y="4118024"/>
                <a:ext cx="5993140" cy="2443356"/>
              </a:xfrm>
              <a:prstGeom prst="rect">
                <a:avLst/>
              </a:prstGeom>
            </p:spPr>
          </p:pic>
          <p:pic>
            <p:nvPicPr>
              <p:cNvPr id="36" name="Picture 35">
                <a:extLst>
                  <a:ext uri="{FF2B5EF4-FFF2-40B4-BE49-F238E27FC236}">
                    <a16:creationId xmlns:a16="http://schemas.microsoft.com/office/drawing/2014/main" id="{9B087203-7075-7247-9C67-E78088A8AE2D}"/>
                  </a:ext>
                </a:extLst>
              </p:cNvPr>
              <p:cNvPicPr>
                <a:picLocks noChangeAspect="1"/>
              </p:cNvPicPr>
              <p:nvPr/>
            </p:nvPicPr>
            <p:blipFill>
              <a:blip r:embed="rId7"/>
              <a:stretch>
                <a:fillRect/>
              </a:stretch>
            </p:blipFill>
            <p:spPr>
              <a:xfrm>
                <a:off x="3948213" y="4324013"/>
                <a:ext cx="3123440" cy="2342582"/>
              </a:xfrm>
              <a:prstGeom prst="rect">
                <a:avLst/>
              </a:prstGeom>
            </p:spPr>
          </p:pic>
        </p:grpSp>
        <p:sp>
          <p:nvSpPr>
            <p:cNvPr id="27" name="TextBox 26">
              <a:extLst>
                <a:ext uri="{FF2B5EF4-FFF2-40B4-BE49-F238E27FC236}">
                  <a16:creationId xmlns:a16="http://schemas.microsoft.com/office/drawing/2014/main" id="{63F9F917-80F7-4548-9A68-21535A9AD926}"/>
                </a:ext>
              </a:extLst>
            </p:cNvPr>
            <p:cNvSpPr txBox="1"/>
            <p:nvPr/>
          </p:nvSpPr>
          <p:spPr>
            <a:xfrm>
              <a:off x="10643816" y="10908874"/>
              <a:ext cx="3159133" cy="875882"/>
            </a:xfrm>
            <a:prstGeom prst="rect">
              <a:avLst/>
            </a:prstGeom>
            <a:noFill/>
          </p:spPr>
          <p:txBody>
            <a:bodyPr wrap="square" lIns="96432" tIns="48216" rIns="96432" bIns="48216" rtlCol="0">
              <a:spAutoFit/>
            </a:bodyPr>
            <a:lstStyle/>
            <a:p>
              <a:pPr algn="ctr"/>
              <a:r>
                <a:rPr lang="en-US" sz="1400" dirty="0">
                  <a:latin typeface="Calibri" panose="020F0502020204030204"/>
                  <a:ea typeface=""/>
                  <a:cs typeface=""/>
                </a:rPr>
                <a:t>HiSeq 2500</a:t>
              </a:r>
            </a:p>
          </p:txBody>
        </p:sp>
        <p:sp>
          <p:nvSpPr>
            <p:cNvPr id="28" name="TextBox 27">
              <a:extLst>
                <a:ext uri="{FF2B5EF4-FFF2-40B4-BE49-F238E27FC236}">
                  <a16:creationId xmlns:a16="http://schemas.microsoft.com/office/drawing/2014/main" id="{82C33F02-A540-5442-B3E1-268CBF4F9A0C}"/>
                </a:ext>
              </a:extLst>
            </p:cNvPr>
            <p:cNvSpPr txBox="1"/>
            <p:nvPr/>
          </p:nvSpPr>
          <p:spPr>
            <a:xfrm>
              <a:off x="13766465" y="10908124"/>
              <a:ext cx="4317071" cy="875882"/>
            </a:xfrm>
            <a:prstGeom prst="rect">
              <a:avLst/>
            </a:prstGeom>
            <a:noFill/>
          </p:spPr>
          <p:txBody>
            <a:bodyPr wrap="square" lIns="96432" tIns="48216" rIns="96432" bIns="48216" rtlCol="0">
              <a:spAutoFit/>
            </a:bodyPr>
            <a:lstStyle/>
            <a:p>
              <a:pPr algn="ctr"/>
              <a:r>
                <a:rPr lang="en-US" sz="1400" dirty="0">
                  <a:latin typeface="Calibri" panose="020F0502020204030204"/>
                  <a:ea typeface=""/>
                  <a:cs typeface=""/>
                </a:rPr>
                <a:t>HiSeq 3000/4000</a:t>
              </a:r>
            </a:p>
          </p:txBody>
        </p:sp>
        <p:sp>
          <p:nvSpPr>
            <p:cNvPr id="29" name="TextBox 28">
              <a:extLst>
                <a:ext uri="{FF2B5EF4-FFF2-40B4-BE49-F238E27FC236}">
                  <a16:creationId xmlns:a16="http://schemas.microsoft.com/office/drawing/2014/main" id="{A1455D80-451C-5140-B3C9-987C30119B6D}"/>
                </a:ext>
              </a:extLst>
            </p:cNvPr>
            <p:cNvSpPr txBox="1"/>
            <p:nvPr/>
          </p:nvSpPr>
          <p:spPr>
            <a:xfrm>
              <a:off x="17882172" y="10922773"/>
              <a:ext cx="2467728" cy="875882"/>
            </a:xfrm>
            <a:prstGeom prst="rect">
              <a:avLst/>
            </a:prstGeom>
            <a:noFill/>
          </p:spPr>
          <p:txBody>
            <a:bodyPr wrap="square" lIns="96432" tIns="48216" rIns="96432" bIns="48216" rtlCol="0">
              <a:spAutoFit/>
            </a:bodyPr>
            <a:lstStyle/>
            <a:p>
              <a:pPr algn="ctr"/>
              <a:r>
                <a:rPr lang="en-US" sz="1400" dirty="0">
                  <a:latin typeface="Calibri" panose="020F0502020204030204"/>
                  <a:ea typeface=""/>
                  <a:cs typeface=""/>
                </a:rPr>
                <a:t>NovaSeq</a:t>
              </a:r>
            </a:p>
          </p:txBody>
        </p:sp>
        <p:sp>
          <p:nvSpPr>
            <p:cNvPr id="30" name="TextBox 29">
              <a:extLst>
                <a:ext uri="{FF2B5EF4-FFF2-40B4-BE49-F238E27FC236}">
                  <a16:creationId xmlns:a16="http://schemas.microsoft.com/office/drawing/2014/main" id="{6D661FCB-7CA8-2E47-AF68-AC1A0C12B82B}"/>
                </a:ext>
              </a:extLst>
            </p:cNvPr>
            <p:cNvSpPr txBox="1"/>
            <p:nvPr/>
          </p:nvSpPr>
          <p:spPr>
            <a:xfrm>
              <a:off x="7661870" y="10832378"/>
              <a:ext cx="2780262" cy="875882"/>
            </a:xfrm>
            <a:prstGeom prst="rect">
              <a:avLst/>
            </a:prstGeom>
            <a:noFill/>
          </p:spPr>
          <p:txBody>
            <a:bodyPr wrap="square" lIns="96432" tIns="48216" rIns="96432" bIns="48216" rtlCol="0">
              <a:spAutoFit/>
            </a:bodyPr>
            <a:lstStyle/>
            <a:p>
              <a:pPr algn="ctr"/>
              <a:r>
                <a:rPr lang="en-US" sz="1400" dirty="0">
                  <a:latin typeface="Calibri" panose="020F0502020204030204"/>
                  <a:ea typeface=""/>
                  <a:cs typeface=""/>
                </a:rPr>
                <a:t>NextSeq</a:t>
              </a:r>
            </a:p>
          </p:txBody>
        </p:sp>
        <p:sp>
          <p:nvSpPr>
            <p:cNvPr id="31" name="TextBox 30">
              <a:extLst>
                <a:ext uri="{FF2B5EF4-FFF2-40B4-BE49-F238E27FC236}">
                  <a16:creationId xmlns:a16="http://schemas.microsoft.com/office/drawing/2014/main" id="{3816914A-6529-884F-A056-90A0E22D8197}"/>
                </a:ext>
              </a:extLst>
            </p:cNvPr>
            <p:cNvSpPr txBox="1"/>
            <p:nvPr/>
          </p:nvSpPr>
          <p:spPr>
            <a:xfrm>
              <a:off x="4303179" y="10823342"/>
              <a:ext cx="2780262" cy="875882"/>
            </a:xfrm>
            <a:prstGeom prst="rect">
              <a:avLst/>
            </a:prstGeom>
            <a:noFill/>
          </p:spPr>
          <p:txBody>
            <a:bodyPr wrap="square" lIns="96432" tIns="48216" rIns="96432" bIns="48216" rtlCol="0">
              <a:spAutoFit/>
            </a:bodyPr>
            <a:lstStyle/>
            <a:p>
              <a:pPr algn="ctr"/>
              <a:r>
                <a:rPr lang="en-US" sz="1400" dirty="0">
                  <a:latin typeface="Calibri" panose="020F0502020204030204"/>
                  <a:ea typeface=""/>
                  <a:cs typeface=""/>
                </a:rPr>
                <a:t>MiSeq</a:t>
              </a:r>
            </a:p>
          </p:txBody>
        </p:sp>
      </p:grpSp>
      <p:sp>
        <p:nvSpPr>
          <p:cNvPr id="37" name="TextBox 36">
            <a:extLst>
              <a:ext uri="{FF2B5EF4-FFF2-40B4-BE49-F238E27FC236}">
                <a16:creationId xmlns:a16="http://schemas.microsoft.com/office/drawing/2014/main" id="{02634B41-DDDE-47FE-AB6D-EE38D6A6E1E9}"/>
              </a:ext>
            </a:extLst>
          </p:cNvPr>
          <p:cNvSpPr txBox="1"/>
          <p:nvPr/>
        </p:nvSpPr>
        <p:spPr bwMode="gray">
          <a:xfrm>
            <a:off x="4483704" y="5970152"/>
            <a:ext cx="3293611" cy="375889"/>
          </a:xfrm>
          <a:prstGeom prst="rect">
            <a:avLst/>
          </a:prstGeom>
        </p:spPr>
        <p:txBody>
          <a:bodyPr vert="horz" wrap="none" lIns="91440" tIns="91440" rIns="91440" bIns="91440" rtlCol="0">
            <a:noAutofit/>
          </a:bodyPr>
          <a:lstStyle/>
          <a:p>
            <a:pPr marL="0" marR="0" lvl="0" indent="0" algn="l" defTabSz="1218987" rtl="0" eaLnBrk="1" fontAlgn="auto" latinLnBrk="0" hangingPunct="1">
              <a:lnSpc>
                <a:spcPct val="90000"/>
              </a:lnSpc>
              <a:spcBef>
                <a:spcPts val="1200"/>
              </a:spcBef>
              <a:spcAft>
                <a:spcPts val="0"/>
              </a:spcAft>
              <a:buClrTx/>
              <a:buSzTx/>
              <a:buFontTx/>
              <a:buNone/>
              <a:tabLst/>
              <a:defRPr/>
            </a:pPr>
            <a:r>
              <a:rPr kumimoji="0" lang="en-US" sz="2000" b="0" i="0" u="none" strike="noStrike" kern="1200" cap="none" spc="0" normalizeH="0" baseline="0" noProof="0" dirty="0">
                <a:ln>
                  <a:noFill/>
                </a:ln>
                <a:solidFill>
                  <a:srgbClr val="003F68"/>
                </a:solidFill>
                <a:effectLst/>
                <a:uLnTx/>
                <a:uFillTx/>
                <a:latin typeface="Calibri" panose="020F0502020204030204"/>
                <a:ea typeface="+mn-ea"/>
                <a:cs typeface="+mn-cs"/>
              </a:rPr>
              <a:t>Supported Sequencers</a:t>
            </a:r>
          </a:p>
        </p:txBody>
      </p:sp>
      <p:sp>
        <p:nvSpPr>
          <p:cNvPr id="133" name="Freeform 132"/>
          <p:cNvSpPr>
            <a:spLocks/>
          </p:cNvSpPr>
          <p:nvPr/>
        </p:nvSpPr>
        <p:spPr bwMode="gray">
          <a:xfrm>
            <a:off x="3497265" y="1845177"/>
            <a:ext cx="4002321" cy="780290"/>
          </a:xfrm>
          <a:custGeom>
            <a:avLst/>
            <a:gdLst>
              <a:gd name="T0" fmla="+- 0 4000 83"/>
              <a:gd name="T1" fmla="*/ T0 w 4122"/>
              <a:gd name="T2" fmla="+- 0 8 8"/>
              <a:gd name="T3" fmla="*/ 8 h 930"/>
              <a:gd name="T4" fmla="+- 0 276 83"/>
              <a:gd name="T5" fmla="*/ T4 w 4122"/>
              <a:gd name="T6" fmla="+- 0 8 8"/>
              <a:gd name="T7" fmla="*/ 8 h 930"/>
              <a:gd name="T8" fmla="+- 0 211 83"/>
              <a:gd name="T9" fmla="*/ T8 w 4122"/>
              <a:gd name="T10" fmla="+- 0 23 8"/>
              <a:gd name="T11" fmla="*/ 23 h 930"/>
              <a:gd name="T12" fmla="+- 0 155 83"/>
              <a:gd name="T13" fmla="*/ T12 w 4122"/>
              <a:gd name="T14" fmla="+- 0 57 8"/>
              <a:gd name="T15" fmla="*/ 57 h 930"/>
              <a:gd name="T16" fmla="+- 0 113 83"/>
              <a:gd name="T17" fmla="*/ T16 w 4122"/>
              <a:gd name="T18" fmla="+- 0 107 8"/>
              <a:gd name="T19" fmla="*/ 107 h 930"/>
              <a:gd name="T20" fmla="+- 0 88 83"/>
              <a:gd name="T21" fmla="*/ T20 w 4122"/>
              <a:gd name="T22" fmla="+- 0 168 8"/>
              <a:gd name="T23" fmla="*/ 168 h 930"/>
              <a:gd name="T24" fmla="+- 0 83 83"/>
              <a:gd name="T25" fmla="*/ T24 w 4122"/>
              <a:gd name="T26" fmla="+- 0 213 8"/>
              <a:gd name="T27" fmla="*/ 213 h 930"/>
              <a:gd name="T28" fmla="+- 0 83 83"/>
              <a:gd name="T29" fmla="*/ T28 w 4122"/>
              <a:gd name="T30" fmla="+- 0 745 8"/>
              <a:gd name="T31" fmla="*/ 745 h 930"/>
              <a:gd name="T32" fmla="+- 0 98 83"/>
              <a:gd name="T33" fmla="*/ T32 w 4122"/>
              <a:gd name="T34" fmla="+- 0 810 8"/>
              <a:gd name="T35" fmla="*/ 810 h 930"/>
              <a:gd name="T36" fmla="+- 0 132 83"/>
              <a:gd name="T37" fmla="*/ T36 w 4122"/>
              <a:gd name="T38" fmla="+- 0 866 8"/>
              <a:gd name="T39" fmla="*/ 866 h 930"/>
              <a:gd name="T40" fmla="+- 0 182 83"/>
              <a:gd name="T41" fmla="*/ T40 w 4122"/>
              <a:gd name="T42" fmla="+- 0 908 8"/>
              <a:gd name="T43" fmla="*/ 908 h 930"/>
              <a:gd name="T44" fmla="+- 0 243 83"/>
              <a:gd name="T45" fmla="*/ T44 w 4122"/>
              <a:gd name="T46" fmla="+- 0 933 8"/>
              <a:gd name="T47" fmla="*/ 933 h 930"/>
              <a:gd name="T48" fmla="+- 0 288 83"/>
              <a:gd name="T49" fmla="*/ T48 w 4122"/>
              <a:gd name="T50" fmla="+- 0 938 8"/>
              <a:gd name="T51" fmla="*/ 938 h 930"/>
              <a:gd name="T52" fmla="+- 0 4000 83"/>
              <a:gd name="T53" fmla="*/ T52 w 4122"/>
              <a:gd name="T54" fmla="+- 0 938 8"/>
              <a:gd name="T55" fmla="*/ 938 h 930"/>
              <a:gd name="T56" fmla="+- 0 4077 83"/>
              <a:gd name="T57" fmla="*/ T56 w 4122"/>
              <a:gd name="T58" fmla="+- 0 923 8"/>
              <a:gd name="T59" fmla="*/ 923 h 930"/>
              <a:gd name="T60" fmla="+- 0 4133 83"/>
              <a:gd name="T61" fmla="*/ T60 w 4122"/>
              <a:gd name="T62" fmla="+- 0 889 8"/>
              <a:gd name="T63" fmla="*/ 889 h 930"/>
              <a:gd name="T64" fmla="+- 0 4175 83"/>
              <a:gd name="T65" fmla="*/ T64 w 4122"/>
              <a:gd name="T66" fmla="+- 0 839 8"/>
              <a:gd name="T67" fmla="*/ 839 h 930"/>
              <a:gd name="T68" fmla="+- 0 4200 83"/>
              <a:gd name="T69" fmla="*/ T68 w 4122"/>
              <a:gd name="T70" fmla="+- 0 778 8"/>
              <a:gd name="T71" fmla="*/ 778 h 930"/>
              <a:gd name="T72" fmla="+- 0 4205 83"/>
              <a:gd name="T73" fmla="*/ T72 w 4122"/>
              <a:gd name="T74" fmla="+- 0 733 8"/>
              <a:gd name="T75" fmla="*/ 733 h 930"/>
              <a:gd name="T76" fmla="+- 0 4204 83"/>
              <a:gd name="T77" fmla="*/ T76 w 4122"/>
              <a:gd name="T78" fmla="+- 0 201 8"/>
              <a:gd name="T79" fmla="*/ 201 h 930"/>
              <a:gd name="T80" fmla="+- 0 4190 83"/>
              <a:gd name="T81" fmla="*/ T80 w 4122"/>
              <a:gd name="T82" fmla="+- 0 136 8"/>
              <a:gd name="T83" fmla="*/ 136 h 930"/>
              <a:gd name="T84" fmla="+- 0 4156 83"/>
              <a:gd name="T85" fmla="*/ T84 w 4122"/>
              <a:gd name="T86" fmla="+- 0 80 8"/>
              <a:gd name="T87" fmla="*/ 80 h 930"/>
              <a:gd name="T88" fmla="+- 0 4106 83"/>
              <a:gd name="T89" fmla="*/ T88 w 4122"/>
              <a:gd name="T90" fmla="+- 0 38 8"/>
              <a:gd name="T91" fmla="*/ 38 h 930"/>
              <a:gd name="T92" fmla="+- 0 4045 83"/>
              <a:gd name="T93" fmla="*/ T92 w 4122"/>
              <a:gd name="T94" fmla="+- 0 13 8"/>
              <a:gd name="T95" fmla="*/ 13 h 930"/>
              <a:gd name="T96" fmla="+- 0 4000 83"/>
              <a:gd name="T97" fmla="*/ T96 w 4122"/>
              <a:gd name="T98" fmla="+- 0 8 8"/>
              <a:gd name="T99" fmla="*/ 8 h 93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122" h="930">
                <a:moveTo>
                  <a:pt x="3917" y="0"/>
                </a:moveTo>
                <a:lnTo>
                  <a:pt x="193" y="0"/>
                </a:lnTo>
                <a:lnTo>
                  <a:pt x="128" y="15"/>
                </a:lnTo>
                <a:lnTo>
                  <a:pt x="72" y="49"/>
                </a:lnTo>
                <a:lnTo>
                  <a:pt x="30" y="99"/>
                </a:lnTo>
                <a:lnTo>
                  <a:pt x="5" y="160"/>
                </a:lnTo>
                <a:lnTo>
                  <a:pt x="0" y="205"/>
                </a:lnTo>
                <a:lnTo>
                  <a:pt x="0" y="737"/>
                </a:lnTo>
                <a:lnTo>
                  <a:pt x="15" y="802"/>
                </a:lnTo>
                <a:lnTo>
                  <a:pt x="49" y="858"/>
                </a:lnTo>
                <a:lnTo>
                  <a:pt x="99" y="900"/>
                </a:lnTo>
                <a:lnTo>
                  <a:pt x="160" y="925"/>
                </a:lnTo>
                <a:lnTo>
                  <a:pt x="205" y="930"/>
                </a:lnTo>
                <a:lnTo>
                  <a:pt x="3917" y="930"/>
                </a:lnTo>
                <a:lnTo>
                  <a:pt x="3994" y="915"/>
                </a:lnTo>
                <a:lnTo>
                  <a:pt x="4050" y="881"/>
                </a:lnTo>
                <a:lnTo>
                  <a:pt x="4092" y="831"/>
                </a:lnTo>
                <a:lnTo>
                  <a:pt x="4117" y="770"/>
                </a:lnTo>
                <a:lnTo>
                  <a:pt x="4122" y="725"/>
                </a:lnTo>
                <a:lnTo>
                  <a:pt x="4121" y="193"/>
                </a:lnTo>
                <a:lnTo>
                  <a:pt x="4107" y="128"/>
                </a:lnTo>
                <a:lnTo>
                  <a:pt x="4073" y="72"/>
                </a:lnTo>
                <a:lnTo>
                  <a:pt x="4023" y="30"/>
                </a:lnTo>
                <a:lnTo>
                  <a:pt x="3962" y="5"/>
                </a:lnTo>
                <a:lnTo>
                  <a:pt x="3917"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00" dirty="0">
              <a:solidFill>
                <a:srgbClr val="000000"/>
              </a:solidFill>
              <a:latin typeface="Calibri"/>
            </a:endParaRPr>
          </a:p>
        </p:txBody>
      </p:sp>
      <p:sp>
        <p:nvSpPr>
          <p:cNvPr id="49" name="TextBox 48"/>
          <p:cNvSpPr txBox="1"/>
          <p:nvPr/>
        </p:nvSpPr>
        <p:spPr>
          <a:xfrm>
            <a:off x="144533" y="1247642"/>
            <a:ext cx="2146357"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3’ Gene Expression Library</a:t>
            </a:r>
          </a:p>
        </p:txBody>
      </p:sp>
      <p:sp>
        <p:nvSpPr>
          <p:cNvPr id="50" name="TextBox 49"/>
          <p:cNvSpPr txBox="1"/>
          <p:nvPr/>
        </p:nvSpPr>
        <p:spPr>
          <a:xfrm>
            <a:off x="217831" y="2311177"/>
            <a:ext cx="1254105" cy="307777"/>
          </a:xfrm>
          <a:prstGeom prst="rect">
            <a:avLst/>
          </a:prstGeom>
          <a:solidFill>
            <a:schemeClr val="lt1"/>
          </a:solidFill>
        </p:spPr>
        <p:txBody>
          <a:bodyPr wrap="square" rtlCol="0">
            <a:spAutoFit/>
          </a:bodyPr>
          <a:lstStyle/>
          <a:p>
            <a:r>
              <a:rPr lang="en-US" sz="1400" b="1" dirty="0" err="1">
                <a:solidFill>
                  <a:schemeClr val="bg2">
                    <a:lumMod val="50000"/>
                  </a:schemeClr>
                </a:solidFill>
                <a:latin typeface="Calibri" charset="0"/>
                <a:ea typeface="Calibri" charset="0"/>
                <a:cs typeface="Calibri" charset="0"/>
              </a:rPr>
              <a:t>sgRNA</a:t>
            </a:r>
            <a:r>
              <a:rPr lang="en-US" sz="1400" b="1" dirty="0">
                <a:solidFill>
                  <a:schemeClr val="bg2">
                    <a:lumMod val="50000"/>
                  </a:schemeClr>
                </a:solidFill>
                <a:latin typeface="Calibri" charset="0"/>
                <a:ea typeface="Calibri" charset="0"/>
                <a:cs typeface="Calibri" charset="0"/>
              </a:rPr>
              <a:t> Library</a:t>
            </a:r>
          </a:p>
        </p:txBody>
      </p:sp>
      <p:sp>
        <p:nvSpPr>
          <p:cNvPr id="51" name="TextBox 50"/>
          <p:cNvSpPr txBox="1"/>
          <p:nvPr/>
        </p:nvSpPr>
        <p:spPr>
          <a:xfrm>
            <a:off x="48540" y="3035887"/>
            <a:ext cx="3335058" cy="307777"/>
          </a:xfrm>
          <a:prstGeom prst="rect">
            <a:avLst/>
          </a:prstGeom>
          <a:solidFill>
            <a:schemeClr val="lt1"/>
          </a:solidFill>
        </p:spPr>
        <p:txBody>
          <a:bodyPr wrap="square" rtlCol="0">
            <a:spAutoFit/>
          </a:bodyPr>
          <a:lstStyle/>
          <a:p>
            <a:r>
              <a:rPr lang="en-US" sz="1400" b="1" dirty="0">
                <a:solidFill>
                  <a:schemeClr val="bg2">
                    <a:lumMod val="50000"/>
                  </a:schemeClr>
                </a:solidFill>
                <a:latin typeface="Calibri" charset="0"/>
                <a:ea typeface="Calibri" charset="0"/>
                <a:cs typeface="Calibri" charset="0"/>
              </a:rPr>
              <a:t>Antibody Feature Barcode Library</a:t>
            </a:r>
          </a:p>
        </p:txBody>
      </p:sp>
      <p:grpSp>
        <p:nvGrpSpPr>
          <p:cNvPr id="6" name="Group 5">
            <a:extLst>
              <a:ext uri="{FF2B5EF4-FFF2-40B4-BE49-F238E27FC236}">
                <a16:creationId xmlns:a16="http://schemas.microsoft.com/office/drawing/2014/main" id="{42382173-A5A8-4AB4-B3BA-4A9C507EC051}"/>
              </a:ext>
            </a:extLst>
          </p:cNvPr>
          <p:cNvGrpSpPr/>
          <p:nvPr/>
        </p:nvGrpSpPr>
        <p:grpSpPr>
          <a:xfrm>
            <a:off x="1550276" y="1296080"/>
            <a:ext cx="7174923" cy="1128226"/>
            <a:chOff x="1550276" y="1326900"/>
            <a:chExt cx="7174923" cy="1128226"/>
          </a:xfrm>
        </p:grpSpPr>
        <p:pic>
          <p:nvPicPr>
            <p:cNvPr id="38" name="Picture 37">
              <a:extLst>
                <a:ext uri="{FF2B5EF4-FFF2-40B4-BE49-F238E27FC236}">
                  <a16:creationId xmlns:a16="http://schemas.microsoft.com/office/drawing/2014/main" id="{875F016B-8100-3746-B12C-FC07B2CB0DB5}"/>
                </a:ext>
              </a:extLst>
            </p:cNvPr>
            <p:cNvPicPr>
              <a:picLocks noChangeAspect="1"/>
            </p:cNvPicPr>
            <p:nvPr/>
          </p:nvPicPr>
          <p:blipFill rotWithShape="1">
            <a:blip r:embed="rId8"/>
            <a:srcRect b="49619"/>
            <a:stretch/>
          </p:blipFill>
          <p:spPr>
            <a:xfrm>
              <a:off x="1550276" y="1807148"/>
              <a:ext cx="7174923" cy="437111"/>
            </a:xfrm>
            <a:prstGeom prst="rect">
              <a:avLst/>
            </a:prstGeom>
          </p:spPr>
        </p:pic>
        <p:sp>
          <p:nvSpPr>
            <p:cNvPr id="39" name="TextBox 38">
              <a:extLst>
                <a:ext uri="{FF2B5EF4-FFF2-40B4-BE49-F238E27FC236}">
                  <a16:creationId xmlns:a16="http://schemas.microsoft.com/office/drawing/2014/main" id="{178C7B08-8703-A046-A0A7-E452A9DB28B4}"/>
                </a:ext>
              </a:extLst>
            </p:cNvPr>
            <p:cNvSpPr txBox="1"/>
            <p:nvPr/>
          </p:nvSpPr>
          <p:spPr>
            <a:xfrm>
              <a:off x="1832977" y="1537418"/>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41" name="TextBox 40">
              <a:extLst>
                <a:ext uri="{FF2B5EF4-FFF2-40B4-BE49-F238E27FC236}">
                  <a16:creationId xmlns:a16="http://schemas.microsoft.com/office/drawing/2014/main" id="{7B96101E-B14B-974B-933D-C92E4EBA829C}"/>
                </a:ext>
              </a:extLst>
            </p:cNvPr>
            <p:cNvSpPr txBox="1"/>
            <p:nvPr/>
          </p:nvSpPr>
          <p:spPr>
            <a:xfrm>
              <a:off x="2585338" y="1542196"/>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1</a:t>
              </a:r>
            </a:p>
          </p:txBody>
        </p:sp>
        <p:sp>
          <p:nvSpPr>
            <p:cNvPr id="43" name="TextBox 42">
              <a:extLst>
                <a:ext uri="{FF2B5EF4-FFF2-40B4-BE49-F238E27FC236}">
                  <a16:creationId xmlns:a16="http://schemas.microsoft.com/office/drawing/2014/main" id="{5499DE51-49A1-434E-903B-B125042D1874}"/>
                </a:ext>
              </a:extLst>
            </p:cNvPr>
            <p:cNvSpPr txBox="1"/>
            <p:nvPr/>
          </p:nvSpPr>
          <p:spPr>
            <a:xfrm>
              <a:off x="3352916" y="1326900"/>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48" name="TextBox 47">
              <a:extLst>
                <a:ext uri="{FF2B5EF4-FFF2-40B4-BE49-F238E27FC236}">
                  <a16:creationId xmlns:a16="http://schemas.microsoft.com/office/drawing/2014/main" id="{260E2B31-B923-FE4C-AF41-71DD40F2DFB6}"/>
                </a:ext>
              </a:extLst>
            </p:cNvPr>
            <p:cNvSpPr txBox="1"/>
            <p:nvPr/>
          </p:nvSpPr>
          <p:spPr>
            <a:xfrm>
              <a:off x="3944157" y="2178127"/>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52" name="TextBox 51">
              <a:extLst>
                <a:ext uri="{FF2B5EF4-FFF2-40B4-BE49-F238E27FC236}">
                  <a16:creationId xmlns:a16="http://schemas.microsoft.com/office/drawing/2014/main" id="{8141C81B-EB05-4848-BE96-68B9F762EA6D}"/>
                </a:ext>
              </a:extLst>
            </p:cNvPr>
            <p:cNvSpPr txBox="1"/>
            <p:nvPr/>
          </p:nvSpPr>
          <p:spPr>
            <a:xfrm>
              <a:off x="4332974" y="1519922"/>
              <a:ext cx="1015022"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579CF"/>
                  </a:solidFill>
                  <a:effectLst/>
                  <a:uLnTx/>
                  <a:uFillTx/>
                  <a:latin typeface="Arial"/>
                  <a:cs typeface="Arial"/>
                  <a:sym typeface="Arial"/>
                </a:rPr>
                <a:t>Poly(dT)VN</a:t>
              </a:r>
            </a:p>
          </p:txBody>
        </p:sp>
        <p:sp>
          <p:nvSpPr>
            <p:cNvPr id="53" name="TextBox 52">
              <a:extLst>
                <a:ext uri="{FF2B5EF4-FFF2-40B4-BE49-F238E27FC236}">
                  <a16:creationId xmlns:a16="http://schemas.microsoft.com/office/drawing/2014/main" id="{5DF62D01-F679-774B-9BD7-8233CC737DA6}"/>
                </a:ext>
              </a:extLst>
            </p:cNvPr>
            <p:cNvSpPr txBox="1"/>
            <p:nvPr/>
          </p:nvSpPr>
          <p:spPr>
            <a:xfrm>
              <a:off x="6571888" y="1535957"/>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54" name="TextBox 53">
              <a:extLst>
                <a:ext uri="{FF2B5EF4-FFF2-40B4-BE49-F238E27FC236}">
                  <a16:creationId xmlns:a16="http://schemas.microsoft.com/office/drawing/2014/main" id="{6E371958-E2E9-6547-BC59-41E649A7564C}"/>
                </a:ext>
              </a:extLst>
            </p:cNvPr>
            <p:cNvSpPr txBox="1"/>
            <p:nvPr/>
          </p:nvSpPr>
          <p:spPr>
            <a:xfrm>
              <a:off x="7214966" y="1387776"/>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sp>
          <p:nvSpPr>
            <p:cNvPr id="55" name="TextBox 54">
              <a:extLst>
                <a:ext uri="{FF2B5EF4-FFF2-40B4-BE49-F238E27FC236}">
                  <a16:creationId xmlns:a16="http://schemas.microsoft.com/office/drawing/2014/main" id="{1C1B7ADD-EC32-5B46-A166-90D90364570D}"/>
                </a:ext>
              </a:extLst>
            </p:cNvPr>
            <p:cNvSpPr txBox="1"/>
            <p:nvPr/>
          </p:nvSpPr>
          <p:spPr>
            <a:xfrm>
              <a:off x="8118477" y="1519922"/>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grpSp>
      <p:grpSp>
        <p:nvGrpSpPr>
          <p:cNvPr id="7" name="Group 6">
            <a:extLst>
              <a:ext uri="{FF2B5EF4-FFF2-40B4-BE49-F238E27FC236}">
                <a16:creationId xmlns:a16="http://schemas.microsoft.com/office/drawing/2014/main" id="{28024515-92BC-46FD-847A-642A04B9A6AD}"/>
              </a:ext>
            </a:extLst>
          </p:cNvPr>
          <p:cNvGrpSpPr/>
          <p:nvPr/>
        </p:nvGrpSpPr>
        <p:grpSpPr>
          <a:xfrm>
            <a:off x="1402789" y="2171146"/>
            <a:ext cx="8742228" cy="1111464"/>
            <a:chOff x="1402789" y="2438271"/>
            <a:chExt cx="8742228" cy="1111464"/>
          </a:xfrm>
        </p:grpSpPr>
        <p:pic>
          <p:nvPicPr>
            <p:cNvPr id="56" name="Picture 55">
              <a:extLst>
                <a:ext uri="{FF2B5EF4-FFF2-40B4-BE49-F238E27FC236}">
                  <a16:creationId xmlns:a16="http://schemas.microsoft.com/office/drawing/2014/main" id="{4ACABC7A-7105-FC48-A103-EB3A8CABDD83}"/>
                </a:ext>
              </a:extLst>
            </p:cNvPr>
            <p:cNvPicPr>
              <a:picLocks noChangeAspect="1"/>
            </p:cNvPicPr>
            <p:nvPr/>
          </p:nvPicPr>
          <p:blipFill rotWithShape="1">
            <a:blip r:embed="rId9"/>
            <a:srcRect b="44646"/>
            <a:stretch/>
          </p:blipFill>
          <p:spPr>
            <a:xfrm>
              <a:off x="1402789" y="2904172"/>
              <a:ext cx="8742228" cy="437405"/>
            </a:xfrm>
            <a:prstGeom prst="rect">
              <a:avLst/>
            </a:prstGeom>
          </p:spPr>
        </p:pic>
        <p:sp>
          <p:nvSpPr>
            <p:cNvPr id="57" name="TextBox 56">
              <a:extLst>
                <a:ext uri="{FF2B5EF4-FFF2-40B4-BE49-F238E27FC236}">
                  <a16:creationId xmlns:a16="http://schemas.microsoft.com/office/drawing/2014/main" id="{6B81B2FC-AB42-AD4E-A7A6-4526C82DB55E}"/>
                </a:ext>
              </a:extLst>
            </p:cNvPr>
            <p:cNvSpPr txBox="1"/>
            <p:nvPr/>
          </p:nvSpPr>
          <p:spPr>
            <a:xfrm>
              <a:off x="1802573" y="2609274"/>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58" name="TextBox 57">
              <a:extLst>
                <a:ext uri="{FF2B5EF4-FFF2-40B4-BE49-F238E27FC236}">
                  <a16:creationId xmlns:a16="http://schemas.microsoft.com/office/drawing/2014/main" id="{DAB329D0-0AFE-5146-B75D-ADD00A41875A}"/>
                </a:ext>
              </a:extLst>
            </p:cNvPr>
            <p:cNvSpPr txBox="1"/>
            <p:nvPr/>
          </p:nvSpPr>
          <p:spPr>
            <a:xfrm>
              <a:off x="2533278" y="2438271"/>
              <a:ext cx="78899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Nextera </a:t>
              </a:r>
              <a:b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b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Read 1</a:t>
              </a:r>
            </a:p>
          </p:txBody>
        </p:sp>
        <p:sp>
          <p:nvSpPr>
            <p:cNvPr id="59" name="TextBox 58">
              <a:extLst>
                <a:ext uri="{FF2B5EF4-FFF2-40B4-BE49-F238E27FC236}">
                  <a16:creationId xmlns:a16="http://schemas.microsoft.com/office/drawing/2014/main" id="{98F3E3D3-5FC5-6542-836A-B1CC064DE97B}"/>
                </a:ext>
              </a:extLst>
            </p:cNvPr>
            <p:cNvSpPr txBox="1"/>
            <p:nvPr/>
          </p:nvSpPr>
          <p:spPr>
            <a:xfrm>
              <a:off x="4276052" y="2438272"/>
              <a:ext cx="99321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Arial"/>
                  <a:cs typeface="Arial"/>
                  <a:sym typeface="Arial"/>
                </a:rPr>
                <a:t>Capture </a:t>
              </a:r>
              <a:br>
                <a:rPr kumimoji="0" lang="en-US" sz="1200" b="1" i="0" u="none" strike="noStrike" kern="0" cap="none" spc="0" normalizeH="0" baseline="0" noProof="0" dirty="0">
                  <a:ln>
                    <a:noFill/>
                  </a:ln>
                  <a:solidFill>
                    <a:srgbClr val="00B0F0"/>
                  </a:solidFill>
                  <a:effectLst/>
                  <a:uLnTx/>
                  <a:uFillTx/>
                  <a:latin typeface="Arial"/>
                  <a:cs typeface="Arial"/>
                  <a:sym typeface="Arial"/>
                </a:rPr>
              </a:br>
              <a:r>
                <a:rPr kumimoji="0" lang="en-US" sz="1200" b="1" i="0" u="none" strike="noStrike" kern="0" cap="none" spc="0" normalizeH="0" baseline="0" noProof="0" dirty="0">
                  <a:ln>
                    <a:noFill/>
                  </a:ln>
                  <a:solidFill>
                    <a:srgbClr val="00B0F0"/>
                  </a:solidFill>
                  <a:effectLst/>
                  <a:uLnTx/>
                  <a:uFillTx/>
                  <a:latin typeface="Arial"/>
                  <a:cs typeface="Arial"/>
                  <a:sym typeface="Arial"/>
                </a:rPr>
                <a:t>Sequence</a:t>
              </a:r>
            </a:p>
          </p:txBody>
        </p:sp>
        <p:sp>
          <p:nvSpPr>
            <p:cNvPr id="60" name="TextBox 59">
              <a:extLst>
                <a:ext uri="{FF2B5EF4-FFF2-40B4-BE49-F238E27FC236}">
                  <a16:creationId xmlns:a16="http://schemas.microsoft.com/office/drawing/2014/main" id="{4481B64E-5B34-E04E-9796-C7B8D0A45047}"/>
                </a:ext>
              </a:extLst>
            </p:cNvPr>
            <p:cNvSpPr txBox="1"/>
            <p:nvPr/>
          </p:nvSpPr>
          <p:spPr>
            <a:xfrm>
              <a:off x="7890287" y="2630436"/>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61" name="TextBox 60">
              <a:extLst>
                <a:ext uri="{FF2B5EF4-FFF2-40B4-BE49-F238E27FC236}">
                  <a16:creationId xmlns:a16="http://schemas.microsoft.com/office/drawing/2014/main" id="{39EE5AA1-B8BA-764A-A6CD-AA097EEBC31A}"/>
                </a:ext>
              </a:extLst>
            </p:cNvPr>
            <p:cNvSpPr txBox="1"/>
            <p:nvPr/>
          </p:nvSpPr>
          <p:spPr>
            <a:xfrm>
              <a:off x="9518670" y="2630436"/>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62" name="TextBox 61">
              <a:extLst>
                <a:ext uri="{FF2B5EF4-FFF2-40B4-BE49-F238E27FC236}">
                  <a16:creationId xmlns:a16="http://schemas.microsoft.com/office/drawing/2014/main" id="{3680408F-BF70-B54A-9E95-F442E72B78B1}"/>
                </a:ext>
              </a:extLst>
            </p:cNvPr>
            <p:cNvSpPr txBox="1"/>
            <p:nvPr/>
          </p:nvSpPr>
          <p:spPr>
            <a:xfrm>
              <a:off x="3915315" y="3272736"/>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63" name="TextBox 62">
              <a:extLst>
                <a:ext uri="{FF2B5EF4-FFF2-40B4-BE49-F238E27FC236}">
                  <a16:creationId xmlns:a16="http://schemas.microsoft.com/office/drawing/2014/main" id="{EBF3902B-DD93-6D46-AF1C-F98BFF5B8D98}"/>
                </a:ext>
              </a:extLst>
            </p:cNvPr>
            <p:cNvSpPr txBox="1"/>
            <p:nvPr/>
          </p:nvSpPr>
          <p:spPr>
            <a:xfrm>
              <a:off x="8678258" y="2498463"/>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sp>
          <p:nvSpPr>
            <p:cNvPr id="64" name="TextBox 63">
              <a:extLst>
                <a:ext uri="{FF2B5EF4-FFF2-40B4-BE49-F238E27FC236}">
                  <a16:creationId xmlns:a16="http://schemas.microsoft.com/office/drawing/2014/main" id="{5C9FC84D-3C93-5E4D-A2F6-C961591FFB1F}"/>
                </a:ext>
              </a:extLst>
            </p:cNvPr>
            <p:cNvSpPr txBox="1"/>
            <p:nvPr/>
          </p:nvSpPr>
          <p:spPr>
            <a:xfrm>
              <a:off x="5827657" y="2607217"/>
              <a:ext cx="108074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2F92"/>
                  </a:solidFill>
                  <a:effectLst/>
                  <a:uLnTx/>
                  <a:uFillTx/>
                  <a:latin typeface="Arial"/>
                  <a:cs typeface="Arial"/>
                  <a:sym typeface="Arial"/>
                </a:rPr>
                <a:t>Protospacer</a:t>
              </a:r>
            </a:p>
          </p:txBody>
        </p:sp>
        <p:sp>
          <p:nvSpPr>
            <p:cNvPr id="65" name="TextBox 64">
              <a:extLst>
                <a:ext uri="{FF2B5EF4-FFF2-40B4-BE49-F238E27FC236}">
                  <a16:creationId xmlns:a16="http://schemas.microsoft.com/office/drawing/2014/main" id="{B7ECF89B-A70C-5344-9F08-CE7E50D3CD30}"/>
                </a:ext>
              </a:extLst>
            </p:cNvPr>
            <p:cNvSpPr txBox="1"/>
            <p:nvPr/>
          </p:nvSpPr>
          <p:spPr>
            <a:xfrm>
              <a:off x="6990314" y="2609080"/>
              <a:ext cx="502061"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9193"/>
                  </a:solidFill>
                  <a:effectLst/>
                  <a:uLnTx/>
                  <a:uFillTx/>
                  <a:latin typeface="Arial"/>
                  <a:cs typeface="Arial"/>
                  <a:sym typeface="Arial"/>
                </a:rPr>
                <a:t>TSO</a:t>
              </a:r>
            </a:p>
          </p:txBody>
        </p:sp>
      </p:grpSp>
      <p:grpSp>
        <p:nvGrpSpPr>
          <p:cNvPr id="8" name="Group 7">
            <a:extLst>
              <a:ext uri="{FF2B5EF4-FFF2-40B4-BE49-F238E27FC236}">
                <a16:creationId xmlns:a16="http://schemas.microsoft.com/office/drawing/2014/main" id="{1EB6C023-6703-461A-B403-0982A9204A46}"/>
              </a:ext>
            </a:extLst>
          </p:cNvPr>
          <p:cNvGrpSpPr/>
          <p:nvPr/>
        </p:nvGrpSpPr>
        <p:grpSpPr>
          <a:xfrm>
            <a:off x="1371967" y="3114459"/>
            <a:ext cx="7050053" cy="1162179"/>
            <a:chOff x="1402789" y="3597344"/>
            <a:chExt cx="7050053" cy="1162179"/>
          </a:xfrm>
        </p:grpSpPr>
        <p:pic>
          <p:nvPicPr>
            <p:cNvPr id="66" name="Picture 65">
              <a:extLst>
                <a:ext uri="{FF2B5EF4-FFF2-40B4-BE49-F238E27FC236}">
                  <a16:creationId xmlns:a16="http://schemas.microsoft.com/office/drawing/2014/main" id="{EEA18355-3AAA-9E40-BD55-ACA83F411324}"/>
                </a:ext>
              </a:extLst>
            </p:cNvPr>
            <p:cNvPicPr>
              <a:picLocks noChangeAspect="1"/>
            </p:cNvPicPr>
            <p:nvPr/>
          </p:nvPicPr>
          <p:blipFill rotWithShape="1">
            <a:blip r:embed="rId10"/>
            <a:srcRect b="49059"/>
            <a:stretch/>
          </p:blipFill>
          <p:spPr>
            <a:xfrm>
              <a:off x="1402789" y="4070643"/>
              <a:ext cx="7050053" cy="437112"/>
            </a:xfrm>
            <a:prstGeom prst="rect">
              <a:avLst/>
            </a:prstGeom>
          </p:spPr>
        </p:pic>
        <p:sp>
          <p:nvSpPr>
            <p:cNvPr id="67" name="TextBox 66">
              <a:extLst>
                <a:ext uri="{FF2B5EF4-FFF2-40B4-BE49-F238E27FC236}">
                  <a16:creationId xmlns:a16="http://schemas.microsoft.com/office/drawing/2014/main" id="{5D018AA6-935E-614C-8476-F427EE008298}"/>
                </a:ext>
              </a:extLst>
            </p:cNvPr>
            <p:cNvSpPr txBox="1"/>
            <p:nvPr/>
          </p:nvSpPr>
          <p:spPr>
            <a:xfrm>
              <a:off x="1766414" y="3771253"/>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68" name="TextBox 67">
              <a:extLst>
                <a:ext uri="{FF2B5EF4-FFF2-40B4-BE49-F238E27FC236}">
                  <a16:creationId xmlns:a16="http://schemas.microsoft.com/office/drawing/2014/main" id="{0029EA78-01D2-4E41-B790-62AE1033F17C}"/>
                </a:ext>
              </a:extLst>
            </p:cNvPr>
            <p:cNvSpPr txBox="1"/>
            <p:nvPr/>
          </p:nvSpPr>
          <p:spPr>
            <a:xfrm>
              <a:off x="2546961" y="3607752"/>
              <a:ext cx="78899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Nextera </a:t>
              </a:r>
              <a:b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b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Read 1</a:t>
              </a:r>
            </a:p>
          </p:txBody>
        </p:sp>
        <p:sp>
          <p:nvSpPr>
            <p:cNvPr id="69" name="TextBox 68">
              <a:extLst>
                <a:ext uri="{FF2B5EF4-FFF2-40B4-BE49-F238E27FC236}">
                  <a16:creationId xmlns:a16="http://schemas.microsoft.com/office/drawing/2014/main" id="{9F816CA1-E9BC-A647-8E8B-893F386CDA5A}"/>
                </a:ext>
              </a:extLst>
            </p:cNvPr>
            <p:cNvSpPr txBox="1"/>
            <p:nvPr/>
          </p:nvSpPr>
          <p:spPr>
            <a:xfrm>
              <a:off x="3383598" y="3597344"/>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70" name="TextBox 69">
              <a:extLst>
                <a:ext uri="{FF2B5EF4-FFF2-40B4-BE49-F238E27FC236}">
                  <a16:creationId xmlns:a16="http://schemas.microsoft.com/office/drawing/2014/main" id="{78E2C9B0-9206-494B-A415-58782CA03FAD}"/>
                </a:ext>
              </a:extLst>
            </p:cNvPr>
            <p:cNvSpPr txBox="1"/>
            <p:nvPr/>
          </p:nvSpPr>
          <p:spPr>
            <a:xfrm>
              <a:off x="4375331" y="3598353"/>
              <a:ext cx="91082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Arial"/>
                  <a:cs typeface="Arial"/>
                  <a:sym typeface="Arial"/>
                </a:rPr>
                <a:t>Capture </a:t>
              </a:r>
              <a:br>
                <a:rPr kumimoji="0" lang="en-US" sz="1200" b="1" i="0" u="none" strike="noStrike" kern="0" cap="none" spc="0" normalizeH="0" baseline="0" noProof="0" dirty="0">
                  <a:ln>
                    <a:noFill/>
                  </a:ln>
                  <a:solidFill>
                    <a:srgbClr val="00B0F0"/>
                  </a:solidFill>
                  <a:effectLst/>
                  <a:uLnTx/>
                  <a:uFillTx/>
                  <a:latin typeface="Arial"/>
                  <a:cs typeface="Arial"/>
                  <a:sym typeface="Arial"/>
                </a:rPr>
              </a:br>
              <a:r>
                <a:rPr kumimoji="0" lang="en-US" sz="1200" b="1" i="0" u="none" strike="noStrike" kern="0" cap="none" spc="0" normalizeH="0" baseline="0" noProof="0" dirty="0">
                  <a:ln>
                    <a:noFill/>
                  </a:ln>
                  <a:solidFill>
                    <a:srgbClr val="00B0F0"/>
                  </a:solidFill>
                  <a:effectLst/>
                  <a:uLnTx/>
                  <a:uFillTx/>
                  <a:latin typeface="Arial"/>
                  <a:cs typeface="Arial"/>
                  <a:sym typeface="Arial"/>
                </a:rPr>
                <a:t>Sequence</a:t>
              </a:r>
            </a:p>
          </p:txBody>
        </p:sp>
        <p:sp>
          <p:nvSpPr>
            <p:cNvPr id="71" name="TextBox 70">
              <a:extLst>
                <a:ext uri="{FF2B5EF4-FFF2-40B4-BE49-F238E27FC236}">
                  <a16:creationId xmlns:a16="http://schemas.microsoft.com/office/drawing/2014/main" id="{0700412E-93B2-9F44-A4FA-D48F3A538CB7}"/>
                </a:ext>
              </a:extLst>
            </p:cNvPr>
            <p:cNvSpPr txBox="1"/>
            <p:nvPr/>
          </p:nvSpPr>
          <p:spPr>
            <a:xfrm>
              <a:off x="6267489" y="3787128"/>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72" name="TextBox 71">
              <a:extLst>
                <a:ext uri="{FF2B5EF4-FFF2-40B4-BE49-F238E27FC236}">
                  <a16:creationId xmlns:a16="http://schemas.microsoft.com/office/drawing/2014/main" id="{2C292743-E242-BA47-B1C6-0BA92B2FFDC0}"/>
                </a:ext>
              </a:extLst>
            </p:cNvPr>
            <p:cNvSpPr txBox="1"/>
            <p:nvPr/>
          </p:nvSpPr>
          <p:spPr>
            <a:xfrm>
              <a:off x="7732281" y="3779748"/>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73" name="TextBox 72">
              <a:extLst>
                <a:ext uri="{FF2B5EF4-FFF2-40B4-BE49-F238E27FC236}">
                  <a16:creationId xmlns:a16="http://schemas.microsoft.com/office/drawing/2014/main" id="{90A5C481-8FD2-1643-BCAF-982AB004AFD6}"/>
                </a:ext>
              </a:extLst>
            </p:cNvPr>
            <p:cNvSpPr txBox="1"/>
            <p:nvPr/>
          </p:nvSpPr>
          <p:spPr>
            <a:xfrm>
              <a:off x="5308213" y="3606553"/>
              <a:ext cx="85311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C856BA"/>
                  </a:solidFill>
                  <a:effectLst/>
                  <a:uLnTx/>
                  <a:uFillTx/>
                  <a:latin typeface="Arial"/>
                  <a:cs typeface="Arial"/>
                  <a:sym typeface="Arial"/>
                </a:rPr>
                <a:t>Antibody</a:t>
              </a:r>
              <a:br>
                <a:rPr kumimoji="0" lang="en-US" sz="1200" b="1" i="0" u="none" strike="noStrike" kern="0" cap="none" spc="0" normalizeH="0" baseline="0" noProof="0" dirty="0">
                  <a:ln>
                    <a:noFill/>
                  </a:ln>
                  <a:solidFill>
                    <a:srgbClr val="C856BA"/>
                  </a:solidFill>
                  <a:effectLst/>
                  <a:uLnTx/>
                  <a:uFillTx/>
                  <a:latin typeface="Arial"/>
                  <a:cs typeface="Arial"/>
                  <a:sym typeface="Arial"/>
                </a:rPr>
              </a:br>
              <a:r>
                <a:rPr kumimoji="0" lang="en-US" sz="1200" b="1" i="0" u="none" strike="noStrike" kern="0" cap="none" spc="0" normalizeH="0" baseline="0" noProof="0" dirty="0">
                  <a:ln>
                    <a:noFill/>
                  </a:ln>
                  <a:solidFill>
                    <a:srgbClr val="C856BA"/>
                  </a:solidFill>
                  <a:effectLst/>
                  <a:uLnTx/>
                  <a:uFillTx/>
                  <a:latin typeface="Arial"/>
                  <a:cs typeface="Arial"/>
                  <a:sym typeface="Arial"/>
                </a:rPr>
                <a:t>Barcode</a:t>
              </a:r>
            </a:p>
          </p:txBody>
        </p:sp>
        <p:sp>
          <p:nvSpPr>
            <p:cNvPr id="74" name="TextBox 73">
              <a:extLst>
                <a:ext uri="{FF2B5EF4-FFF2-40B4-BE49-F238E27FC236}">
                  <a16:creationId xmlns:a16="http://schemas.microsoft.com/office/drawing/2014/main" id="{677119AE-F0B8-1849-AAF5-D9191BD4A091}"/>
                </a:ext>
              </a:extLst>
            </p:cNvPr>
            <p:cNvSpPr txBox="1"/>
            <p:nvPr/>
          </p:nvSpPr>
          <p:spPr>
            <a:xfrm>
              <a:off x="4000597" y="4482524"/>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75" name="TextBox 74">
              <a:extLst>
                <a:ext uri="{FF2B5EF4-FFF2-40B4-BE49-F238E27FC236}">
                  <a16:creationId xmlns:a16="http://schemas.microsoft.com/office/drawing/2014/main" id="{B0672453-0E83-2043-9F5E-ED65CEDD8F15}"/>
                </a:ext>
              </a:extLst>
            </p:cNvPr>
            <p:cNvSpPr txBox="1"/>
            <p:nvPr/>
          </p:nvSpPr>
          <p:spPr>
            <a:xfrm>
              <a:off x="6925458" y="3665578"/>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grpSp>
      <p:sp>
        <p:nvSpPr>
          <p:cNvPr id="76" name="Title 1">
            <a:extLst>
              <a:ext uri="{FF2B5EF4-FFF2-40B4-BE49-F238E27FC236}">
                <a16:creationId xmlns:a16="http://schemas.microsoft.com/office/drawing/2014/main" id="{857D314B-BB2E-41DF-9CF0-450C6251DD09}"/>
              </a:ext>
            </a:extLst>
          </p:cNvPr>
          <p:cNvSpPr>
            <a:spLocks noGrp="1"/>
          </p:cNvSpPr>
          <p:nvPr>
            <p:ph type="title"/>
          </p:nvPr>
        </p:nvSpPr>
        <p:spPr>
          <a:xfrm>
            <a:off x="608172" y="60862"/>
            <a:ext cx="11810655" cy="794064"/>
          </a:xfrm>
        </p:spPr>
        <p:txBody>
          <a:bodyPr/>
          <a:lstStyle/>
          <a:p>
            <a:r>
              <a:rPr lang="en-US" dirty="0"/>
              <a:t>Ready to Sequence Libraries Compatible with Illumina® Sequencers</a:t>
            </a:r>
          </a:p>
        </p:txBody>
      </p:sp>
      <p:sp>
        <p:nvSpPr>
          <p:cNvPr id="78" name="TextBox 77">
            <a:extLst>
              <a:ext uri="{FF2B5EF4-FFF2-40B4-BE49-F238E27FC236}">
                <a16:creationId xmlns:a16="http://schemas.microsoft.com/office/drawing/2014/main" id="{1056135B-A2FA-4577-B7FD-2CE85E13982D}"/>
              </a:ext>
            </a:extLst>
          </p:cNvPr>
          <p:cNvSpPr txBox="1"/>
          <p:nvPr/>
        </p:nvSpPr>
        <p:spPr>
          <a:xfrm>
            <a:off x="10285796" y="3437677"/>
            <a:ext cx="1886735"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28</a:t>
            </a:r>
            <a:r>
              <a:rPr lang="en-US" sz="1400" dirty="0">
                <a:solidFill>
                  <a:schemeClr val="bg2">
                    <a:lumMod val="50000"/>
                  </a:schemeClr>
                </a:solidFill>
                <a:latin typeface="Calibri" charset="0"/>
                <a:ea typeface="Calibri" charset="0"/>
                <a:cs typeface="Calibri" charset="0"/>
              </a:rPr>
              <a:t>:98, 1-10k Read Pairs</a:t>
            </a:r>
          </a:p>
        </p:txBody>
      </p:sp>
      <p:sp>
        <p:nvSpPr>
          <p:cNvPr id="79" name="TextBox 78">
            <a:extLst>
              <a:ext uri="{FF2B5EF4-FFF2-40B4-BE49-F238E27FC236}">
                <a16:creationId xmlns:a16="http://schemas.microsoft.com/office/drawing/2014/main" id="{1056135B-A2FA-4577-B7FD-2CE85E13982D}"/>
              </a:ext>
            </a:extLst>
          </p:cNvPr>
          <p:cNvSpPr txBox="1"/>
          <p:nvPr/>
        </p:nvSpPr>
        <p:spPr>
          <a:xfrm>
            <a:off x="10145017" y="1732743"/>
            <a:ext cx="2067874"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28</a:t>
            </a:r>
            <a:r>
              <a:rPr lang="en-US" sz="1400" dirty="0">
                <a:solidFill>
                  <a:schemeClr val="bg2">
                    <a:lumMod val="50000"/>
                  </a:schemeClr>
                </a:solidFill>
                <a:latin typeface="Calibri" charset="0"/>
                <a:ea typeface="Calibri" charset="0"/>
                <a:cs typeface="Calibri" charset="0"/>
              </a:rPr>
              <a:t>:98, ~20-50k Read Pairs</a:t>
            </a:r>
          </a:p>
        </p:txBody>
      </p:sp>
      <p:sp>
        <p:nvSpPr>
          <p:cNvPr id="80" name="TextBox 79">
            <a:extLst>
              <a:ext uri="{FF2B5EF4-FFF2-40B4-BE49-F238E27FC236}">
                <a16:creationId xmlns:a16="http://schemas.microsoft.com/office/drawing/2014/main" id="{1056135B-A2FA-4577-B7FD-2CE85E13982D}"/>
              </a:ext>
            </a:extLst>
          </p:cNvPr>
          <p:cNvSpPr txBox="1"/>
          <p:nvPr/>
        </p:nvSpPr>
        <p:spPr>
          <a:xfrm>
            <a:off x="10184651" y="2564564"/>
            <a:ext cx="1886735"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28</a:t>
            </a:r>
            <a:r>
              <a:rPr lang="en-US" sz="1400" dirty="0">
                <a:solidFill>
                  <a:schemeClr val="bg2">
                    <a:lumMod val="50000"/>
                  </a:schemeClr>
                </a:solidFill>
                <a:latin typeface="Calibri" charset="0"/>
                <a:ea typeface="Calibri" charset="0"/>
                <a:cs typeface="Calibri" charset="0"/>
              </a:rPr>
              <a:t>:98, 1-10k Read Pairs</a:t>
            </a:r>
          </a:p>
        </p:txBody>
      </p:sp>
      <p:sp>
        <p:nvSpPr>
          <p:cNvPr id="77" name="TextBox 76">
            <a:extLst>
              <a:ext uri="{FF2B5EF4-FFF2-40B4-BE49-F238E27FC236}">
                <a16:creationId xmlns:a16="http://schemas.microsoft.com/office/drawing/2014/main" id="{CB40F9C1-C5A7-4CF0-82F1-807CFE2135DC}"/>
              </a:ext>
            </a:extLst>
          </p:cNvPr>
          <p:cNvSpPr txBox="1"/>
          <p:nvPr/>
        </p:nvSpPr>
        <p:spPr>
          <a:xfrm>
            <a:off x="3333527" y="2177698"/>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Tree>
    <p:extLst>
      <p:ext uri="{BB962C8B-B14F-4D97-AF65-F5344CB8AC3E}">
        <p14:creationId xmlns:p14="http://schemas.microsoft.com/office/powerpoint/2010/main" val="406545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dissolv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Freeform 132"/>
          <p:cNvSpPr>
            <a:spLocks/>
          </p:cNvSpPr>
          <p:nvPr/>
        </p:nvSpPr>
        <p:spPr bwMode="gray">
          <a:xfrm>
            <a:off x="3497265" y="1691069"/>
            <a:ext cx="4002321" cy="780290"/>
          </a:xfrm>
          <a:custGeom>
            <a:avLst/>
            <a:gdLst>
              <a:gd name="T0" fmla="+- 0 4000 83"/>
              <a:gd name="T1" fmla="*/ T0 w 4122"/>
              <a:gd name="T2" fmla="+- 0 8 8"/>
              <a:gd name="T3" fmla="*/ 8 h 930"/>
              <a:gd name="T4" fmla="+- 0 276 83"/>
              <a:gd name="T5" fmla="*/ T4 w 4122"/>
              <a:gd name="T6" fmla="+- 0 8 8"/>
              <a:gd name="T7" fmla="*/ 8 h 930"/>
              <a:gd name="T8" fmla="+- 0 211 83"/>
              <a:gd name="T9" fmla="*/ T8 w 4122"/>
              <a:gd name="T10" fmla="+- 0 23 8"/>
              <a:gd name="T11" fmla="*/ 23 h 930"/>
              <a:gd name="T12" fmla="+- 0 155 83"/>
              <a:gd name="T13" fmla="*/ T12 w 4122"/>
              <a:gd name="T14" fmla="+- 0 57 8"/>
              <a:gd name="T15" fmla="*/ 57 h 930"/>
              <a:gd name="T16" fmla="+- 0 113 83"/>
              <a:gd name="T17" fmla="*/ T16 w 4122"/>
              <a:gd name="T18" fmla="+- 0 107 8"/>
              <a:gd name="T19" fmla="*/ 107 h 930"/>
              <a:gd name="T20" fmla="+- 0 88 83"/>
              <a:gd name="T21" fmla="*/ T20 w 4122"/>
              <a:gd name="T22" fmla="+- 0 168 8"/>
              <a:gd name="T23" fmla="*/ 168 h 930"/>
              <a:gd name="T24" fmla="+- 0 83 83"/>
              <a:gd name="T25" fmla="*/ T24 w 4122"/>
              <a:gd name="T26" fmla="+- 0 213 8"/>
              <a:gd name="T27" fmla="*/ 213 h 930"/>
              <a:gd name="T28" fmla="+- 0 83 83"/>
              <a:gd name="T29" fmla="*/ T28 w 4122"/>
              <a:gd name="T30" fmla="+- 0 745 8"/>
              <a:gd name="T31" fmla="*/ 745 h 930"/>
              <a:gd name="T32" fmla="+- 0 98 83"/>
              <a:gd name="T33" fmla="*/ T32 w 4122"/>
              <a:gd name="T34" fmla="+- 0 810 8"/>
              <a:gd name="T35" fmla="*/ 810 h 930"/>
              <a:gd name="T36" fmla="+- 0 132 83"/>
              <a:gd name="T37" fmla="*/ T36 w 4122"/>
              <a:gd name="T38" fmla="+- 0 866 8"/>
              <a:gd name="T39" fmla="*/ 866 h 930"/>
              <a:gd name="T40" fmla="+- 0 182 83"/>
              <a:gd name="T41" fmla="*/ T40 w 4122"/>
              <a:gd name="T42" fmla="+- 0 908 8"/>
              <a:gd name="T43" fmla="*/ 908 h 930"/>
              <a:gd name="T44" fmla="+- 0 243 83"/>
              <a:gd name="T45" fmla="*/ T44 w 4122"/>
              <a:gd name="T46" fmla="+- 0 933 8"/>
              <a:gd name="T47" fmla="*/ 933 h 930"/>
              <a:gd name="T48" fmla="+- 0 288 83"/>
              <a:gd name="T49" fmla="*/ T48 w 4122"/>
              <a:gd name="T50" fmla="+- 0 938 8"/>
              <a:gd name="T51" fmla="*/ 938 h 930"/>
              <a:gd name="T52" fmla="+- 0 4000 83"/>
              <a:gd name="T53" fmla="*/ T52 w 4122"/>
              <a:gd name="T54" fmla="+- 0 938 8"/>
              <a:gd name="T55" fmla="*/ 938 h 930"/>
              <a:gd name="T56" fmla="+- 0 4077 83"/>
              <a:gd name="T57" fmla="*/ T56 w 4122"/>
              <a:gd name="T58" fmla="+- 0 923 8"/>
              <a:gd name="T59" fmla="*/ 923 h 930"/>
              <a:gd name="T60" fmla="+- 0 4133 83"/>
              <a:gd name="T61" fmla="*/ T60 w 4122"/>
              <a:gd name="T62" fmla="+- 0 889 8"/>
              <a:gd name="T63" fmla="*/ 889 h 930"/>
              <a:gd name="T64" fmla="+- 0 4175 83"/>
              <a:gd name="T65" fmla="*/ T64 w 4122"/>
              <a:gd name="T66" fmla="+- 0 839 8"/>
              <a:gd name="T67" fmla="*/ 839 h 930"/>
              <a:gd name="T68" fmla="+- 0 4200 83"/>
              <a:gd name="T69" fmla="*/ T68 w 4122"/>
              <a:gd name="T70" fmla="+- 0 778 8"/>
              <a:gd name="T71" fmla="*/ 778 h 930"/>
              <a:gd name="T72" fmla="+- 0 4205 83"/>
              <a:gd name="T73" fmla="*/ T72 w 4122"/>
              <a:gd name="T74" fmla="+- 0 733 8"/>
              <a:gd name="T75" fmla="*/ 733 h 930"/>
              <a:gd name="T76" fmla="+- 0 4204 83"/>
              <a:gd name="T77" fmla="*/ T76 w 4122"/>
              <a:gd name="T78" fmla="+- 0 201 8"/>
              <a:gd name="T79" fmla="*/ 201 h 930"/>
              <a:gd name="T80" fmla="+- 0 4190 83"/>
              <a:gd name="T81" fmla="*/ T80 w 4122"/>
              <a:gd name="T82" fmla="+- 0 136 8"/>
              <a:gd name="T83" fmla="*/ 136 h 930"/>
              <a:gd name="T84" fmla="+- 0 4156 83"/>
              <a:gd name="T85" fmla="*/ T84 w 4122"/>
              <a:gd name="T86" fmla="+- 0 80 8"/>
              <a:gd name="T87" fmla="*/ 80 h 930"/>
              <a:gd name="T88" fmla="+- 0 4106 83"/>
              <a:gd name="T89" fmla="*/ T88 w 4122"/>
              <a:gd name="T90" fmla="+- 0 38 8"/>
              <a:gd name="T91" fmla="*/ 38 h 930"/>
              <a:gd name="T92" fmla="+- 0 4045 83"/>
              <a:gd name="T93" fmla="*/ T92 w 4122"/>
              <a:gd name="T94" fmla="+- 0 13 8"/>
              <a:gd name="T95" fmla="*/ 13 h 930"/>
              <a:gd name="T96" fmla="+- 0 4000 83"/>
              <a:gd name="T97" fmla="*/ T96 w 4122"/>
              <a:gd name="T98" fmla="+- 0 8 8"/>
              <a:gd name="T99" fmla="*/ 8 h 93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Lst>
            <a:rect l="0" t="0" r="r" b="b"/>
            <a:pathLst>
              <a:path w="4122" h="930">
                <a:moveTo>
                  <a:pt x="3917" y="0"/>
                </a:moveTo>
                <a:lnTo>
                  <a:pt x="193" y="0"/>
                </a:lnTo>
                <a:lnTo>
                  <a:pt x="128" y="15"/>
                </a:lnTo>
                <a:lnTo>
                  <a:pt x="72" y="49"/>
                </a:lnTo>
                <a:lnTo>
                  <a:pt x="30" y="99"/>
                </a:lnTo>
                <a:lnTo>
                  <a:pt x="5" y="160"/>
                </a:lnTo>
                <a:lnTo>
                  <a:pt x="0" y="205"/>
                </a:lnTo>
                <a:lnTo>
                  <a:pt x="0" y="737"/>
                </a:lnTo>
                <a:lnTo>
                  <a:pt x="15" y="802"/>
                </a:lnTo>
                <a:lnTo>
                  <a:pt x="49" y="858"/>
                </a:lnTo>
                <a:lnTo>
                  <a:pt x="99" y="900"/>
                </a:lnTo>
                <a:lnTo>
                  <a:pt x="160" y="925"/>
                </a:lnTo>
                <a:lnTo>
                  <a:pt x="205" y="930"/>
                </a:lnTo>
                <a:lnTo>
                  <a:pt x="3917" y="930"/>
                </a:lnTo>
                <a:lnTo>
                  <a:pt x="3994" y="915"/>
                </a:lnTo>
                <a:lnTo>
                  <a:pt x="4050" y="881"/>
                </a:lnTo>
                <a:lnTo>
                  <a:pt x="4092" y="831"/>
                </a:lnTo>
                <a:lnTo>
                  <a:pt x="4117" y="770"/>
                </a:lnTo>
                <a:lnTo>
                  <a:pt x="4122" y="725"/>
                </a:lnTo>
                <a:lnTo>
                  <a:pt x="4121" y="193"/>
                </a:lnTo>
                <a:lnTo>
                  <a:pt x="4107" y="128"/>
                </a:lnTo>
                <a:lnTo>
                  <a:pt x="4073" y="72"/>
                </a:lnTo>
                <a:lnTo>
                  <a:pt x="4023" y="30"/>
                </a:lnTo>
                <a:lnTo>
                  <a:pt x="3962" y="5"/>
                </a:lnTo>
                <a:lnTo>
                  <a:pt x="3917"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sz="1200" dirty="0">
              <a:solidFill>
                <a:srgbClr val="000000"/>
              </a:solidFill>
              <a:latin typeface="Calibri"/>
            </a:endParaRPr>
          </a:p>
        </p:txBody>
      </p:sp>
      <p:sp>
        <p:nvSpPr>
          <p:cNvPr id="49" name="TextBox 48"/>
          <p:cNvSpPr txBox="1"/>
          <p:nvPr/>
        </p:nvSpPr>
        <p:spPr>
          <a:xfrm>
            <a:off x="19715" y="1216822"/>
            <a:ext cx="1245854"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3’ RNA Library</a:t>
            </a:r>
          </a:p>
        </p:txBody>
      </p:sp>
      <p:sp>
        <p:nvSpPr>
          <p:cNvPr id="50" name="TextBox 49"/>
          <p:cNvSpPr txBox="1"/>
          <p:nvPr/>
        </p:nvSpPr>
        <p:spPr>
          <a:xfrm>
            <a:off x="11464" y="2218574"/>
            <a:ext cx="1254105" cy="307777"/>
          </a:xfrm>
          <a:prstGeom prst="rect">
            <a:avLst/>
          </a:prstGeom>
          <a:solidFill>
            <a:schemeClr val="lt1"/>
          </a:solidFill>
        </p:spPr>
        <p:txBody>
          <a:bodyPr wrap="square" rtlCol="0">
            <a:spAutoFit/>
          </a:bodyPr>
          <a:lstStyle/>
          <a:p>
            <a:r>
              <a:rPr lang="en-US" sz="1400" b="1" dirty="0" err="1">
                <a:solidFill>
                  <a:schemeClr val="bg2">
                    <a:lumMod val="50000"/>
                  </a:schemeClr>
                </a:solidFill>
                <a:latin typeface="Calibri" charset="0"/>
                <a:ea typeface="Calibri" charset="0"/>
                <a:cs typeface="Calibri" charset="0"/>
              </a:rPr>
              <a:t>sgRNA</a:t>
            </a:r>
            <a:r>
              <a:rPr lang="en-US" sz="1400" b="1" dirty="0">
                <a:solidFill>
                  <a:schemeClr val="bg2">
                    <a:lumMod val="50000"/>
                  </a:schemeClr>
                </a:solidFill>
                <a:latin typeface="Calibri" charset="0"/>
                <a:ea typeface="Calibri" charset="0"/>
                <a:cs typeface="Calibri" charset="0"/>
              </a:rPr>
              <a:t> Library</a:t>
            </a:r>
          </a:p>
        </p:txBody>
      </p:sp>
      <p:sp>
        <p:nvSpPr>
          <p:cNvPr id="51" name="TextBox 50"/>
          <p:cNvSpPr txBox="1"/>
          <p:nvPr/>
        </p:nvSpPr>
        <p:spPr>
          <a:xfrm>
            <a:off x="77563" y="3057246"/>
            <a:ext cx="3335058" cy="307777"/>
          </a:xfrm>
          <a:prstGeom prst="rect">
            <a:avLst/>
          </a:prstGeom>
          <a:solidFill>
            <a:schemeClr val="lt1"/>
          </a:solidFill>
        </p:spPr>
        <p:txBody>
          <a:bodyPr wrap="square" rtlCol="0">
            <a:spAutoFit/>
          </a:bodyPr>
          <a:lstStyle/>
          <a:p>
            <a:r>
              <a:rPr lang="en-US" sz="1400" b="1" dirty="0">
                <a:solidFill>
                  <a:schemeClr val="bg2">
                    <a:lumMod val="50000"/>
                  </a:schemeClr>
                </a:solidFill>
                <a:latin typeface="Calibri" charset="0"/>
                <a:ea typeface="Calibri" charset="0"/>
                <a:cs typeface="Calibri" charset="0"/>
              </a:rPr>
              <a:t>Antibody FB Library</a:t>
            </a:r>
          </a:p>
        </p:txBody>
      </p:sp>
      <p:grpSp>
        <p:nvGrpSpPr>
          <p:cNvPr id="6" name="Group 5">
            <a:extLst>
              <a:ext uri="{FF2B5EF4-FFF2-40B4-BE49-F238E27FC236}">
                <a16:creationId xmlns:a16="http://schemas.microsoft.com/office/drawing/2014/main" id="{42382173-A5A8-4AB4-B3BA-4A9C507EC051}"/>
              </a:ext>
            </a:extLst>
          </p:cNvPr>
          <p:cNvGrpSpPr/>
          <p:nvPr/>
        </p:nvGrpSpPr>
        <p:grpSpPr>
          <a:xfrm>
            <a:off x="1467158" y="1141972"/>
            <a:ext cx="7350508" cy="1128226"/>
            <a:chOff x="1702181" y="1326900"/>
            <a:chExt cx="7174923" cy="1128226"/>
          </a:xfrm>
        </p:grpSpPr>
        <p:pic>
          <p:nvPicPr>
            <p:cNvPr id="38" name="Picture 37">
              <a:extLst>
                <a:ext uri="{FF2B5EF4-FFF2-40B4-BE49-F238E27FC236}">
                  <a16:creationId xmlns:a16="http://schemas.microsoft.com/office/drawing/2014/main" id="{875F016B-8100-3746-B12C-FC07B2CB0DB5}"/>
                </a:ext>
              </a:extLst>
            </p:cNvPr>
            <p:cNvPicPr>
              <a:picLocks noChangeAspect="1"/>
            </p:cNvPicPr>
            <p:nvPr/>
          </p:nvPicPr>
          <p:blipFill rotWithShape="1">
            <a:blip r:embed="rId3"/>
            <a:srcRect b="49619"/>
            <a:stretch/>
          </p:blipFill>
          <p:spPr>
            <a:xfrm>
              <a:off x="1702181" y="1807148"/>
              <a:ext cx="7174923" cy="437111"/>
            </a:xfrm>
            <a:prstGeom prst="rect">
              <a:avLst/>
            </a:prstGeom>
          </p:spPr>
        </p:pic>
        <p:sp>
          <p:nvSpPr>
            <p:cNvPr id="39" name="TextBox 38">
              <a:extLst>
                <a:ext uri="{FF2B5EF4-FFF2-40B4-BE49-F238E27FC236}">
                  <a16:creationId xmlns:a16="http://schemas.microsoft.com/office/drawing/2014/main" id="{178C7B08-8703-A046-A0A7-E452A9DB28B4}"/>
                </a:ext>
              </a:extLst>
            </p:cNvPr>
            <p:cNvSpPr txBox="1"/>
            <p:nvPr/>
          </p:nvSpPr>
          <p:spPr>
            <a:xfrm>
              <a:off x="1923234" y="1537418"/>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41" name="TextBox 40">
              <a:extLst>
                <a:ext uri="{FF2B5EF4-FFF2-40B4-BE49-F238E27FC236}">
                  <a16:creationId xmlns:a16="http://schemas.microsoft.com/office/drawing/2014/main" id="{7B96101E-B14B-974B-933D-C92E4EBA829C}"/>
                </a:ext>
              </a:extLst>
            </p:cNvPr>
            <p:cNvSpPr txBox="1"/>
            <p:nvPr/>
          </p:nvSpPr>
          <p:spPr>
            <a:xfrm>
              <a:off x="2655537" y="1542196"/>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1</a:t>
              </a:r>
            </a:p>
          </p:txBody>
        </p:sp>
        <p:sp>
          <p:nvSpPr>
            <p:cNvPr id="43" name="TextBox 42">
              <a:extLst>
                <a:ext uri="{FF2B5EF4-FFF2-40B4-BE49-F238E27FC236}">
                  <a16:creationId xmlns:a16="http://schemas.microsoft.com/office/drawing/2014/main" id="{5499DE51-49A1-434E-903B-B125042D1874}"/>
                </a:ext>
              </a:extLst>
            </p:cNvPr>
            <p:cNvSpPr txBox="1"/>
            <p:nvPr/>
          </p:nvSpPr>
          <p:spPr>
            <a:xfrm>
              <a:off x="3513373" y="1326900"/>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48" name="TextBox 47">
              <a:extLst>
                <a:ext uri="{FF2B5EF4-FFF2-40B4-BE49-F238E27FC236}">
                  <a16:creationId xmlns:a16="http://schemas.microsoft.com/office/drawing/2014/main" id="{260E2B31-B923-FE4C-AF41-71DD40F2DFB6}"/>
                </a:ext>
              </a:extLst>
            </p:cNvPr>
            <p:cNvSpPr txBox="1"/>
            <p:nvPr/>
          </p:nvSpPr>
          <p:spPr>
            <a:xfrm>
              <a:off x="4074528" y="2178127"/>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52" name="TextBox 51">
              <a:extLst>
                <a:ext uri="{FF2B5EF4-FFF2-40B4-BE49-F238E27FC236}">
                  <a16:creationId xmlns:a16="http://schemas.microsoft.com/office/drawing/2014/main" id="{8141C81B-EB05-4848-BE96-68B9F762EA6D}"/>
                </a:ext>
              </a:extLst>
            </p:cNvPr>
            <p:cNvSpPr txBox="1"/>
            <p:nvPr/>
          </p:nvSpPr>
          <p:spPr>
            <a:xfrm>
              <a:off x="4383117" y="1519922"/>
              <a:ext cx="1015022"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579CF"/>
                  </a:solidFill>
                  <a:effectLst/>
                  <a:uLnTx/>
                  <a:uFillTx/>
                  <a:latin typeface="Arial"/>
                  <a:cs typeface="Arial"/>
                  <a:sym typeface="Arial"/>
                </a:rPr>
                <a:t>Poly(dT)VN</a:t>
              </a:r>
            </a:p>
          </p:txBody>
        </p:sp>
        <p:sp>
          <p:nvSpPr>
            <p:cNvPr id="53" name="TextBox 52">
              <a:extLst>
                <a:ext uri="{FF2B5EF4-FFF2-40B4-BE49-F238E27FC236}">
                  <a16:creationId xmlns:a16="http://schemas.microsoft.com/office/drawing/2014/main" id="{5DF62D01-F679-774B-9BD7-8233CC737DA6}"/>
                </a:ext>
              </a:extLst>
            </p:cNvPr>
            <p:cNvSpPr txBox="1"/>
            <p:nvPr/>
          </p:nvSpPr>
          <p:spPr>
            <a:xfrm>
              <a:off x="6601973" y="1535957"/>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54" name="TextBox 53">
              <a:extLst>
                <a:ext uri="{FF2B5EF4-FFF2-40B4-BE49-F238E27FC236}">
                  <a16:creationId xmlns:a16="http://schemas.microsoft.com/office/drawing/2014/main" id="{6E371958-E2E9-6547-BC59-41E649A7564C}"/>
                </a:ext>
              </a:extLst>
            </p:cNvPr>
            <p:cNvSpPr txBox="1"/>
            <p:nvPr/>
          </p:nvSpPr>
          <p:spPr>
            <a:xfrm>
              <a:off x="7285165" y="1387776"/>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sp>
          <p:nvSpPr>
            <p:cNvPr id="55" name="TextBox 54">
              <a:extLst>
                <a:ext uri="{FF2B5EF4-FFF2-40B4-BE49-F238E27FC236}">
                  <a16:creationId xmlns:a16="http://schemas.microsoft.com/office/drawing/2014/main" id="{1C1B7ADD-EC32-5B46-A166-90D90364570D}"/>
                </a:ext>
              </a:extLst>
            </p:cNvPr>
            <p:cNvSpPr txBox="1"/>
            <p:nvPr/>
          </p:nvSpPr>
          <p:spPr>
            <a:xfrm>
              <a:off x="8168620" y="1519922"/>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grpSp>
      <p:sp>
        <p:nvSpPr>
          <p:cNvPr id="76" name="Title 1">
            <a:extLst>
              <a:ext uri="{FF2B5EF4-FFF2-40B4-BE49-F238E27FC236}">
                <a16:creationId xmlns:a16="http://schemas.microsoft.com/office/drawing/2014/main" id="{857D314B-BB2E-41DF-9CF0-450C6251DD09}"/>
              </a:ext>
            </a:extLst>
          </p:cNvPr>
          <p:cNvSpPr>
            <a:spLocks noGrp="1"/>
          </p:cNvSpPr>
          <p:nvPr>
            <p:ph type="title"/>
          </p:nvPr>
        </p:nvSpPr>
        <p:spPr>
          <a:xfrm>
            <a:off x="608172" y="19766"/>
            <a:ext cx="11810655" cy="794064"/>
          </a:xfrm>
        </p:spPr>
        <p:txBody>
          <a:bodyPr/>
          <a:lstStyle/>
          <a:p>
            <a:r>
              <a:rPr lang="en-US" dirty="0"/>
              <a:t>All Molecules </a:t>
            </a:r>
            <a:r>
              <a:rPr lang="en-US" b="1" dirty="0">
                <a:solidFill>
                  <a:srgbClr val="60BB45"/>
                </a:solidFill>
              </a:rPr>
              <a:t>Identifiable</a:t>
            </a:r>
            <a:r>
              <a:rPr lang="en-US" dirty="0"/>
              <a:t> and </a:t>
            </a:r>
            <a:r>
              <a:rPr lang="en-US" b="1" dirty="0">
                <a:solidFill>
                  <a:srgbClr val="F15C21"/>
                </a:solidFill>
              </a:rPr>
              <a:t>Quantifiable</a:t>
            </a:r>
          </a:p>
        </p:txBody>
      </p:sp>
      <p:sp>
        <p:nvSpPr>
          <p:cNvPr id="78" name="TextBox 77">
            <a:extLst>
              <a:ext uri="{FF2B5EF4-FFF2-40B4-BE49-F238E27FC236}">
                <a16:creationId xmlns:a16="http://schemas.microsoft.com/office/drawing/2014/main" id="{1056135B-A2FA-4577-B7FD-2CE85E13982D}"/>
              </a:ext>
            </a:extLst>
          </p:cNvPr>
          <p:cNvSpPr txBox="1"/>
          <p:nvPr/>
        </p:nvSpPr>
        <p:spPr>
          <a:xfrm>
            <a:off x="10203604" y="3283569"/>
            <a:ext cx="1886735" cy="307777"/>
          </a:xfrm>
          <a:prstGeom prst="rect">
            <a:avLst/>
          </a:prstGeom>
          <a:solidFill>
            <a:schemeClr val="lt1"/>
          </a:solidFill>
        </p:spPr>
        <p:txBody>
          <a:bodyPr wrap="none" rtlCol="0">
            <a:spAutoFit/>
          </a:bodyPr>
          <a:lstStyle/>
          <a:p>
            <a:r>
              <a:rPr lang="en-US" sz="1400" dirty="0">
                <a:solidFill>
                  <a:schemeClr val="bg2">
                    <a:lumMod val="50000"/>
                  </a:schemeClr>
                </a:solidFill>
                <a:latin typeface="Calibri" charset="0"/>
                <a:ea typeface="Calibri" charset="0"/>
                <a:cs typeface="Calibri" charset="0"/>
              </a:rPr>
              <a:t>28:98, 1-10k Read Pairs</a:t>
            </a:r>
          </a:p>
        </p:txBody>
      </p:sp>
      <p:sp>
        <p:nvSpPr>
          <p:cNvPr id="79" name="TextBox 78">
            <a:extLst>
              <a:ext uri="{FF2B5EF4-FFF2-40B4-BE49-F238E27FC236}">
                <a16:creationId xmlns:a16="http://schemas.microsoft.com/office/drawing/2014/main" id="{1056135B-A2FA-4577-B7FD-2CE85E13982D}"/>
              </a:ext>
            </a:extLst>
          </p:cNvPr>
          <p:cNvSpPr txBox="1"/>
          <p:nvPr/>
        </p:nvSpPr>
        <p:spPr>
          <a:xfrm>
            <a:off x="10114195" y="1578635"/>
            <a:ext cx="2067874" cy="307777"/>
          </a:xfrm>
          <a:prstGeom prst="rect">
            <a:avLst/>
          </a:prstGeom>
          <a:solidFill>
            <a:schemeClr val="lt1"/>
          </a:solidFill>
        </p:spPr>
        <p:txBody>
          <a:bodyPr wrap="none" rtlCol="0">
            <a:spAutoFit/>
          </a:bodyPr>
          <a:lstStyle/>
          <a:p>
            <a:r>
              <a:rPr lang="en-US" sz="1400" dirty="0">
                <a:solidFill>
                  <a:schemeClr val="bg2">
                    <a:lumMod val="50000"/>
                  </a:schemeClr>
                </a:solidFill>
                <a:latin typeface="Calibri" charset="0"/>
                <a:ea typeface="Calibri" charset="0"/>
                <a:cs typeface="Calibri" charset="0"/>
              </a:rPr>
              <a:t>28:98, ~20-50k Read Pairs</a:t>
            </a:r>
          </a:p>
        </p:txBody>
      </p:sp>
      <p:sp>
        <p:nvSpPr>
          <p:cNvPr id="80" name="TextBox 79">
            <a:extLst>
              <a:ext uri="{FF2B5EF4-FFF2-40B4-BE49-F238E27FC236}">
                <a16:creationId xmlns:a16="http://schemas.microsoft.com/office/drawing/2014/main" id="{1056135B-A2FA-4577-B7FD-2CE85E13982D}"/>
              </a:ext>
            </a:extLst>
          </p:cNvPr>
          <p:cNvSpPr txBox="1"/>
          <p:nvPr/>
        </p:nvSpPr>
        <p:spPr>
          <a:xfrm>
            <a:off x="10123007" y="2410456"/>
            <a:ext cx="1886735" cy="307777"/>
          </a:xfrm>
          <a:prstGeom prst="rect">
            <a:avLst/>
          </a:prstGeom>
          <a:solidFill>
            <a:schemeClr val="lt1"/>
          </a:solidFill>
        </p:spPr>
        <p:txBody>
          <a:bodyPr wrap="none" rtlCol="0">
            <a:spAutoFit/>
          </a:bodyPr>
          <a:lstStyle/>
          <a:p>
            <a:r>
              <a:rPr lang="en-US" sz="1400" dirty="0">
                <a:solidFill>
                  <a:schemeClr val="bg2">
                    <a:lumMod val="50000"/>
                  </a:schemeClr>
                </a:solidFill>
                <a:latin typeface="Calibri" charset="0"/>
                <a:ea typeface="Calibri" charset="0"/>
                <a:cs typeface="Calibri" charset="0"/>
              </a:rPr>
              <a:t>28:98, 1-10k Read Pairs</a:t>
            </a:r>
          </a:p>
        </p:txBody>
      </p:sp>
      <p:sp>
        <p:nvSpPr>
          <p:cNvPr id="77" name="TextBox 76">
            <a:extLst>
              <a:ext uri="{FF2B5EF4-FFF2-40B4-BE49-F238E27FC236}">
                <a16:creationId xmlns:a16="http://schemas.microsoft.com/office/drawing/2014/main" id="{CB40F9C1-C5A7-4CF0-82F1-807CFE2135DC}"/>
              </a:ext>
            </a:extLst>
          </p:cNvPr>
          <p:cNvSpPr txBox="1"/>
          <p:nvPr/>
        </p:nvSpPr>
        <p:spPr>
          <a:xfrm>
            <a:off x="3312979" y="2023590"/>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98" name="TextBox 97">
            <a:extLst>
              <a:ext uri="{FF2B5EF4-FFF2-40B4-BE49-F238E27FC236}">
                <a16:creationId xmlns:a16="http://schemas.microsoft.com/office/drawing/2014/main" id="{7331A1E4-43A5-4672-B7CB-EC1F80C329BE}"/>
              </a:ext>
            </a:extLst>
          </p:cNvPr>
          <p:cNvSpPr txBox="1"/>
          <p:nvPr/>
        </p:nvSpPr>
        <p:spPr>
          <a:xfrm>
            <a:off x="40588" y="4941851"/>
            <a:ext cx="1254105" cy="307777"/>
          </a:xfrm>
          <a:prstGeom prst="rect">
            <a:avLst/>
          </a:prstGeom>
          <a:solidFill>
            <a:schemeClr val="lt1"/>
          </a:solidFill>
        </p:spPr>
        <p:txBody>
          <a:bodyPr wrap="square" rtlCol="0">
            <a:spAutoFit/>
          </a:bodyPr>
          <a:lstStyle/>
          <a:p>
            <a:r>
              <a:rPr lang="en-US" sz="1400" b="1" dirty="0">
                <a:solidFill>
                  <a:schemeClr val="bg2">
                    <a:lumMod val="50000"/>
                  </a:schemeClr>
                </a:solidFill>
                <a:latin typeface="Calibri" charset="0"/>
                <a:ea typeface="Calibri" charset="0"/>
                <a:cs typeface="Calibri" charset="0"/>
              </a:rPr>
              <a:t>V(D)J Library</a:t>
            </a:r>
          </a:p>
        </p:txBody>
      </p:sp>
      <p:grpSp>
        <p:nvGrpSpPr>
          <p:cNvPr id="13" name="Group 12">
            <a:extLst>
              <a:ext uri="{FF2B5EF4-FFF2-40B4-BE49-F238E27FC236}">
                <a16:creationId xmlns:a16="http://schemas.microsoft.com/office/drawing/2014/main" id="{F53BBDAD-9368-4C6C-AC3A-413C4E1EEA1E}"/>
              </a:ext>
            </a:extLst>
          </p:cNvPr>
          <p:cNvGrpSpPr/>
          <p:nvPr/>
        </p:nvGrpSpPr>
        <p:grpSpPr>
          <a:xfrm>
            <a:off x="1405841" y="4737011"/>
            <a:ext cx="8947736" cy="1174685"/>
            <a:chOff x="1405841" y="4397967"/>
            <a:chExt cx="8947736" cy="1174685"/>
          </a:xfrm>
        </p:grpSpPr>
        <p:pic>
          <p:nvPicPr>
            <p:cNvPr id="2" name="Picture 1">
              <a:extLst>
                <a:ext uri="{FF2B5EF4-FFF2-40B4-BE49-F238E27FC236}">
                  <a16:creationId xmlns:a16="http://schemas.microsoft.com/office/drawing/2014/main" id="{349B6A63-C116-4518-9DE8-D7E15A52D847}"/>
                </a:ext>
              </a:extLst>
            </p:cNvPr>
            <p:cNvPicPr>
              <a:picLocks noChangeAspect="1"/>
            </p:cNvPicPr>
            <p:nvPr/>
          </p:nvPicPr>
          <p:blipFill>
            <a:blip r:embed="rId4"/>
            <a:stretch>
              <a:fillRect/>
            </a:stretch>
          </p:blipFill>
          <p:spPr>
            <a:xfrm>
              <a:off x="1405841" y="4787458"/>
              <a:ext cx="8947736" cy="537126"/>
            </a:xfrm>
            <a:prstGeom prst="rect">
              <a:avLst/>
            </a:prstGeom>
          </p:spPr>
        </p:pic>
        <p:sp>
          <p:nvSpPr>
            <p:cNvPr id="99" name="TextBox 98">
              <a:extLst>
                <a:ext uri="{FF2B5EF4-FFF2-40B4-BE49-F238E27FC236}">
                  <a16:creationId xmlns:a16="http://schemas.microsoft.com/office/drawing/2014/main" id="{BF417796-2F6A-45F6-A3E7-4E2DEC297929}"/>
                </a:ext>
              </a:extLst>
            </p:cNvPr>
            <p:cNvSpPr txBox="1"/>
            <p:nvPr/>
          </p:nvSpPr>
          <p:spPr>
            <a:xfrm>
              <a:off x="1772309" y="4568321"/>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100" name="TextBox 99">
              <a:extLst>
                <a:ext uri="{FF2B5EF4-FFF2-40B4-BE49-F238E27FC236}">
                  <a16:creationId xmlns:a16="http://schemas.microsoft.com/office/drawing/2014/main" id="{E7CABDC2-DE9C-4C5C-9F85-9B54D08B348D}"/>
                </a:ext>
              </a:extLst>
            </p:cNvPr>
            <p:cNvSpPr txBox="1"/>
            <p:nvPr/>
          </p:nvSpPr>
          <p:spPr>
            <a:xfrm>
              <a:off x="2654895" y="4577839"/>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1</a:t>
              </a:r>
            </a:p>
          </p:txBody>
        </p:sp>
        <p:sp>
          <p:nvSpPr>
            <p:cNvPr id="101" name="TextBox 100">
              <a:extLst>
                <a:ext uri="{FF2B5EF4-FFF2-40B4-BE49-F238E27FC236}">
                  <a16:creationId xmlns:a16="http://schemas.microsoft.com/office/drawing/2014/main" id="{27533F3B-E084-461F-B3AC-205E974A0006}"/>
                </a:ext>
              </a:extLst>
            </p:cNvPr>
            <p:cNvSpPr txBox="1"/>
            <p:nvPr/>
          </p:nvSpPr>
          <p:spPr>
            <a:xfrm>
              <a:off x="3330007" y="4403639"/>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102" name="TextBox 101">
              <a:extLst>
                <a:ext uri="{FF2B5EF4-FFF2-40B4-BE49-F238E27FC236}">
                  <a16:creationId xmlns:a16="http://schemas.microsoft.com/office/drawing/2014/main" id="{D702F022-B098-451A-B096-556779C44409}"/>
                </a:ext>
              </a:extLst>
            </p:cNvPr>
            <p:cNvSpPr txBox="1"/>
            <p:nvPr/>
          </p:nvSpPr>
          <p:spPr>
            <a:xfrm>
              <a:off x="7974835" y="4554669"/>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106" name="TextBox 105">
              <a:extLst>
                <a:ext uri="{FF2B5EF4-FFF2-40B4-BE49-F238E27FC236}">
                  <a16:creationId xmlns:a16="http://schemas.microsoft.com/office/drawing/2014/main" id="{45A4C66A-CACB-4CCB-8063-05C5865C4812}"/>
                </a:ext>
              </a:extLst>
            </p:cNvPr>
            <p:cNvSpPr txBox="1"/>
            <p:nvPr/>
          </p:nvSpPr>
          <p:spPr>
            <a:xfrm>
              <a:off x="3966849" y="5295653"/>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107" name="TextBox 106">
              <a:extLst>
                <a:ext uri="{FF2B5EF4-FFF2-40B4-BE49-F238E27FC236}">
                  <a16:creationId xmlns:a16="http://schemas.microsoft.com/office/drawing/2014/main" id="{85F68170-FB62-41AF-9492-AAE9B5A18E7E}"/>
                </a:ext>
              </a:extLst>
            </p:cNvPr>
            <p:cNvSpPr txBox="1"/>
            <p:nvPr/>
          </p:nvSpPr>
          <p:spPr>
            <a:xfrm>
              <a:off x="4603935" y="4577839"/>
              <a:ext cx="502061"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9193"/>
                  </a:solidFill>
                  <a:effectLst/>
                  <a:uLnTx/>
                  <a:uFillTx/>
                  <a:latin typeface="Arial"/>
                  <a:cs typeface="Arial"/>
                  <a:sym typeface="Arial"/>
                </a:rPr>
                <a:t>TSO</a:t>
              </a:r>
            </a:p>
          </p:txBody>
        </p:sp>
        <p:sp>
          <p:nvSpPr>
            <p:cNvPr id="108" name="TextBox 107">
              <a:extLst>
                <a:ext uri="{FF2B5EF4-FFF2-40B4-BE49-F238E27FC236}">
                  <a16:creationId xmlns:a16="http://schemas.microsoft.com/office/drawing/2014/main" id="{27A647FB-00F6-4866-B729-049E650640FA}"/>
                </a:ext>
              </a:extLst>
            </p:cNvPr>
            <p:cNvSpPr txBox="1"/>
            <p:nvPr/>
          </p:nvSpPr>
          <p:spPr>
            <a:xfrm>
              <a:off x="9582935" y="4512137"/>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109" name="TextBox 108">
              <a:extLst>
                <a:ext uri="{FF2B5EF4-FFF2-40B4-BE49-F238E27FC236}">
                  <a16:creationId xmlns:a16="http://schemas.microsoft.com/office/drawing/2014/main" id="{A33607EC-77FB-4E9F-A522-96D110149B5E}"/>
                </a:ext>
              </a:extLst>
            </p:cNvPr>
            <p:cNvSpPr txBox="1"/>
            <p:nvPr/>
          </p:nvSpPr>
          <p:spPr>
            <a:xfrm>
              <a:off x="8776112" y="4397967"/>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sp>
          <p:nvSpPr>
            <p:cNvPr id="110" name="TextBox 109">
              <a:extLst>
                <a:ext uri="{FF2B5EF4-FFF2-40B4-BE49-F238E27FC236}">
                  <a16:creationId xmlns:a16="http://schemas.microsoft.com/office/drawing/2014/main" id="{2F6F73AE-191F-4335-A05E-6187C222301A}"/>
                </a:ext>
              </a:extLst>
            </p:cNvPr>
            <p:cNvSpPr txBox="1"/>
            <p:nvPr/>
          </p:nvSpPr>
          <p:spPr>
            <a:xfrm>
              <a:off x="5766249" y="4573780"/>
              <a:ext cx="2215297" cy="27699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DB304F"/>
                  </a:solidFill>
                  <a:effectLst/>
                  <a:uLnTx/>
                  <a:uFillTx/>
                  <a:latin typeface="Arial"/>
                  <a:cs typeface="Arial"/>
                  <a:sym typeface="Arial"/>
                </a:rPr>
                <a:t>V        </a:t>
              </a:r>
              <a:r>
                <a:rPr kumimoji="0" lang="en-US" sz="1200" b="1" i="0" u="none" strike="noStrike" kern="0" cap="none" spc="0" normalizeH="0" baseline="0" noProof="0" dirty="0">
                  <a:ln>
                    <a:noFill/>
                  </a:ln>
                  <a:solidFill>
                    <a:srgbClr val="F4C832"/>
                  </a:solidFill>
                  <a:effectLst/>
                  <a:uLnTx/>
                  <a:uFillTx/>
                  <a:latin typeface="Arial"/>
                  <a:cs typeface="Arial"/>
                  <a:sym typeface="Arial"/>
                </a:rPr>
                <a:t>D</a:t>
              </a:r>
              <a:r>
                <a:rPr kumimoji="0" lang="en-US" sz="1200" b="1" i="0" u="none" strike="noStrike" kern="0" cap="none" spc="0" normalizeH="0" baseline="0" noProof="0" dirty="0">
                  <a:ln>
                    <a:noFill/>
                  </a:ln>
                  <a:solidFill>
                    <a:srgbClr val="DB304F"/>
                  </a:solidFill>
                  <a:effectLst/>
                  <a:uLnTx/>
                  <a:uFillTx/>
                  <a:latin typeface="Arial"/>
                  <a:cs typeface="Arial"/>
                  <a:sym typeface="Arial"/>
                </a:rPr>
                <a:t>       </a:t>
              </a:r>
              <a:r>
                <a:rPr kumimoji="0" lang="en-US" sz="1200" b="1" i="0" u="none" strike="noStrike" kern="0" cap="none" spc="0" normalizeH="0" baseline="0" noProof="0" dirty="0">
                  <a:ln>
                    <a:noFill/>
                  </a:ln>
                  <a:solidFill>
                    <a:srgbClr val="42A147"/>
                  </a:solidFill>
                  <a:effectLst/>
                  <a:uLnTx/>
                  <a:uFillTx/>
                  <a:latin typeface="Arial"/>
                  <a:cs typeface="Arial"/>
                  <a:sym typeface="Arial"/>
                </a:rPr>
                <a:t>J  </a:t>
              </a:r>
              <a:r>
                <a:rPr kumimoji="0" lang="en-US" sz="1200" b="1" i="0" u="none" strike="noStrike" kern="0" cap="none" spc="0" normalizeH="0" baseline="0" noProof="0" dirty="0">
                  <a:ln>
                    <a:noFill/>
                  </a:ln>
                  <a:solidFill>
                    <a:srgbClr val="DB304F"/>
                  </a:solidFill>
                  <a:effectLst/>
                  <a:uLnTx/>
                  <a:uFillTx/>
                  <a:latin typeface="Arial"/>
                  <a:cs typeface="Arial"/>
                  <a:sym typeface="Arial"/>
                </a:rPr>
                <a:t>        </a:t>
              </a:r>
              <a:r>
                <a:rPr kumimoji="0" lang="en-US" sz="1200" b="1" i="0" u="none" strike="noStrike" kern="0" cap="none" spc="0" normalizeH="0" baseline="0" noProof="0" dirty="0">
                  <a:ln>
                    <a:noFill/>
                  </a:ln>
                  <a:solidFill>
                    <a:srgbClr val="2A558D"/>
                  </a:solidFill>
                  <a:effectLst/>
                  <a:uLnTx/>
                  <a:uFillTx/>
                  <a:latin typeface="Arial"/>
                  <a:cs typeface="Arial"/>
                  <a:sym typeface="Arial"/>
                </a:rPr>
                <a:t>C</a:t>
              </a:r>
            </a:p>
          </p:txBody>
        </p:sp>
      </p:grpSp>
      <p:sp>
        <p:nvSpPr>
          <p:cNvPr id="111" name="TextBox 110">
            <a:extLst>
              <a:ext uri="{FF2B5EF4-FFF2-40B4-BE49-F238E27FC236}">
                <a16:creationId xmlns:a16="http://schemas.microsoft.com/office/drawing/2014/main" id="{F93D4ABD-A079-4C5E-B993-44D6397633C2}"/>
              </a:ext>
            </a:extLst>
          </p:cNvPr>
          <p:cNvSpPr txBox="1"/>
          <p:nvPr/>
        </p:nvSpPr>
        <p:spPr>
          <a:xfrm>
            <a:off x="10349964" y="5180824"/>
            <a:ext cx="1832105" cy="307777"/>
          </a:xfrm>
          <a:prstGeom prst="rect">
            <a:avLst/>
          </a:prstGeom>
          <a:solidFill>
            <a:schemeClr val="lt1"/>
          </a:solidFill>
        </p:spPr>
        <p:txBody>
          <a:bodyPr wrap="none" rtlCol="0">
            <a:spAutoFit/>
          </a:bodyPr>
          <a:lstStyle/>
          <a:p>
            <a:r>
              <a:rPr lang="en-US" sz="1400" dirty="0">
                <a:solidFill>
                  <a:schemeClr val="bg2">
                    <a:lumMod val="50000"/>
                  </a:schemeClr>
                </a:solidFill>
                <a:latin typeface="Calibri" charset="0"/>
                <a:ea typeface="Calibri" charset="0"/>
                <a:cs typeface="Calibri" charset="0"/>
              </a:rPr>
              <a:t>150:150, 5k Read Pairs</a:t>
            </a:r>
          </a:p>
        </p:txBody>
      </p:sp>
      <p:grpSp>
        <p:nvGrpSpPr>
          <p:cNvPr id="10" name="Group 9">
            <a:extLst>
              <a:ext uri="{FF2B5EF4-FFF2-40B4-BE49-F238E27FC236}">
                <a16:creationId xmlns:a16="http://schemas.microsoft.com/office/drawing/2014/main" id="{AA0FF175-F56F-4305-ADBE-A7DE696F563F}"/>
              </a:ext>
            </a:extLst>
          </p:cNvPr>
          <p:cNvGrpSpPr/>
          <p:nvPr/>
        </p:nvGrpSpPr>
        <p:grpSpPr>
          <a:xfrm>
            <a:off x="1383045" y="2960351"/>
            <a:ext cx="7038975" cy="1162179"/>
            <a:chOff x="1383045" y="2703499"/>
            <a:chExt cx="7038975" cy="1162179"/>
          </a:xfrm>
        </p:grpSpPr>
        <p:grpSp>
          <p:nvGrpSpPr>
            <p:cNvPr id="8" name="Group 7">
              <a:extLst>
                <a:ext uri="{FF2B5EF4-FFF2-40B4-BE49-F238E27FC236}">
                  <a16:creationId xmlns:a16="http://schemas.microsoft.com/office/drawing/2014/main" id="{1EB6C023-6703-461A-B403-0982A9204A46}"/>
                </a:ext>
              </a:extLst>
            </p:cNvPr>
            <p:cNvGrpSpPr/>
            <p:nvPr/>
          </p:nvGrpSpPr>
          <p:grpSpPr>
            <a:xfrm>
              <a:off x="1735592" y="2703499"/>
              <a:ext cx="6338085" cy="1162179"/>
              <a:chOff x="1766414" y="3597344"/>
              <a:chExt cx="6338085" cy="1162179"/>
            </a:xfrm>
          </p:grpSpPr>
          <p:sp>
            <p:nvSpPr>
              <p:cNvPr id="67" name="TextBox 66">
                <a:extLst>
                  <a:ext uri="{FF2B5EF4-FFF2-40B4-BE49-F238E27FC236}">
                    <a16:creationId xmlns:a16="http://schemas.microsoft.com/office/drawing/2014/main" id="{5D018AA6-935E-614C-8476-F427EE008298}"/>
                  </a:ext>
                </a:extLst>
              </p:cNvPr>
              <p:cNvSpPr txBox="1"/>
              <p:nvPr/>
            </p:nvSpPr>
            <p:spPr>
              <a:xfrm>
                <a:off x="1766414" y="3771253"/>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68" name="TextBox 67">
                <a:extLst>
                  <a:ext uri="{FF2B5EF4-FFF2-40B4-BE49-F238E27FC236}">
                    <a16:creationId xmlns:a16="http://schemas.microsoft.com/office/drawing/2014/main" id="{0029EA78-01D2-4E41-B790-62AE1033F17C}"/>
                  </a:ext>
                </a:extLst>
              </p:cNvPr>
              <p:cNvSpPr txBox="1"/>
              <p:nvPr/>
            </p:nvSpPr>
            <p:spPr>
              <a:xfrm>
                <a:off x="2546961" y="3607752"/>
                <a:ext cx="78899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Nextera </a:t>
                </a:r>
                <a:b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b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Read 1</a:t>
                </a:r>
              </a:p>
            </p:txBody>
          </p:sp>
          <p:sp>
            <p:nvSpPr>
              <p:cNvPr id="69" name="TextBox 68">
                <a:extLst>
                  <a:ext uri="{FF2B5EF4-FFF2-40B4-BE49-F238E27FC236}">
                    <a16:creationId xmlns:a16="http://schemas.microsoft.com/office/drawing/2014/main" id="{9F816CA1-E9BC-A647-8E8B-893F386CDA5A}"/>
                  </a:ext>
                </a:extLst>
              </p:cNvPr>
              <p:cNvSpPr txBox="1"/>
              <p:nvPr/>
            </p:nvSpPr>
            <p:spPr>
              <a:xfrm>
                <a:off x="3342502" y="3597344"/>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70" name="TextBox 69">
                <a:extLst>
                  <a:ext uri="{FF2B5EF4-FFF2-40B4-BE49-F238E27FC236}">
                    <a16:creationId xmlns:a16="http://schemas.microsoft.com/office/drawing/2014/main" id="{78E2C9B0-9206-494B-A415-58782CA03FAD}"/>
                  </a:ext>
                </a:extLst>
              </p:cNvPr>
              <p:cNvSpPr txBox="1"/>
              <p:nvPr/>
            </p:nvSpPr>
            <p:spPr>
              <a:xfrm>
                <a:off x="4375331" y="3598353"/>
                <a:ext cx="91082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Arial"/>
                    <a:cs typeface="Arial"/>
                    <a:sym typeface="Arial"/>
                  </a:rPr>
                  <a:t>Capture </a:t>
                </a:r>
                <a:br>
                  <a:rPr kumimoji="0" lang="en-US" sz="1200" b="1" i="0" u="none" strike="noStrike" kern="0" cap="none" spc="0" normalizeH="0" baseline="0" noProof="0" dirty="0">
                    <a:ln>
                      <a:noFill/>
                    </a:ln>
                    <a:solidFill>
                      <a:srgbClr val="00B0F0"/>
                    </a:solidFill>
                    <a:effectLst/>
                    <a:uLnTx/>
                    <a:uFillTx/>
                    <a:latin typeface="Arial"/>
                    <a:cs typeface="Arial"/>
                    <a:sym typeface="Arial"/>
                  </a:rPr>
                </a:br>
                <a:r>
                  <a:rPr kumimoji="0" lang="en-US" sz="1200" b="1" i="0" u="none" strike="noStrike" kern="0" cap="none" spc="0" normalizeH="0" baseline="0" noProof="0" dirty="0">
                    <a:ln>
                      <a:noFill/>
                    </a:ln>
                    <a:solidFill>
                      <a:srgbClr val="00B0F0"/>
                    </a:solidFill>
                    <a:effectLst/>
                    <a:uLnTx/>
                    <a:uFillTx/>
                    <a:latin typeface="Arial"/>
                    <a:cs typeface="Arial"/>
                    <a:sym typeface="Arial"/>
                  </a:rPr>
                  <a:t>Sequence</a:t>
                </a:r>
              </a:p>
            </p:txBody>
          </p:sp>
          <p:sp>
            <p:nvSpPr>
              <p:cNvPr id="71" name="TextBox 70">
                <a:extLst>
                  <a:ext uri="{FF2B5EF4-FFF2-40B4-BE49-F238E27FC236}">
                    <a16:creationId xmlns:a16="http://schemas.microsoft.com/office/drawing/2014/main" id="{0700412E-93B2-9F44-A4FA-D48F3A538CB7}"/>
                  </a:ext>
                </a:extLst>
              </p:cNvPr>
              <p:cNvSpPr txBox="1"/>
              <p:nvPr/>
            </p:nvSpPr>
            <p:spPr>
              <a:xfrm>
                <a:off x="6267489" y="3787128"/>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72" name="TextBox 71">
                <a:extLst>
                  <a:ext uri="{FF2B5EF4-FFF2-40B4-BE49-F238E27FC236}">
                    <a16:creationId xmlns:a16="http://schemas.microsoft.com/office/drawing/2014/main" id="{2C292743-E242-BA47-B1C6-0BA92B2FFDC0}"/>
                  </a:ext>
                </a:extLst>
              </p:cNvPr>
              <p:cNvSpPr txBox="1"/>
              <p:nvPr/>
            </p:nvSpPr>
            <p:spPr>
              <a:xfrm>
                <a:off x="7732281" y="3779748"/>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73" name="TextBox 72">
                <a:extLst>
                  <a:ext uri="{FF2B5EF4-FFF2-40B4-BE49-F238E27FC236}">
                    <a16:creationId xmlns:a16="http://schemas.microsoft.com/office/drawing/2014/main" id="{90A5C481-8FD2-1643-BCAF-982AB004AFD6}"/>
                  </a:ext>
                </a:extLst>
              </p:cNvPr>
              <p:cNvSpPr txBox="1"/>
              <p:nvPr/>
            </p:nvSpPr>
            <p:spPr>
              <a:xfrm>
                <a:off x="5308213" y="3606553"/>
                <a:ext cx="85311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C856BA"/>
                    </a:solidFill>
                    <a:effectLst/>
                    <a:uLnTx/>
                    <a:uFillTx/>
                    <a:latin typeface="Arial"/>
                    <a:cs typeface="Arial"/>
                    <a:sym typeface="Arial"/>
                  </a:rPr>
                  <a:t>Antibody</a:t>
                </a:r>
                <a:br>
                  <a:rPr kumimoji="0" lang="en-US" sz="1200" b="1" i="0" u="none" strike="noStrike" kern="0" cap="none" spc="0" normalizeH="0" baseline="0" noProof="0" dirty="0">
                    <a:ln>
                      <a:noFill/>
                    </a:ln>
                    <a:solidFill>
                      <a:srgbClr val="C856BA"/>
                    </a:solidFill>
                    <a:effectLst/>
                    <a:uLnTx/>
                    <a:uFillTx/>
                    <a:latin typeface="Arial"/>
                    <a:cs typeface="Arial"/>
                    <a:sym typeface="Arial"/>
                  </a:rPr>
                </a:br>
                <a:r>
                  <a:rPr kumimoji="0" lang="en-US" sz="1200" b="1" i="0" u="none" strike="noStrike" kern="0" cap="none" spc="0" normalizeH="0" baseline="0" noProof="0" dirty="0">
                    <a:ln>
                      <a:noFill/>
                    </a:ln>
                    <a:solidFill>
                      <a:srgbClr val="C856BA"/>
                    </a:solidFill>
                    <a:effectLst/>
                    <a:uLnTx/>
                    <a:uFillTx/>
                    <a:latin typeface="Arial"/>
                    <a:cs typeface="Arial"/>
                    <a:sym typeface="Arial"/>
                  </a:rPr>
                  <a:t>Barcode</a:t>
                </a:r>
              </a:p>
            </p:txBody>
          </p:sp>
          <p:sp>
            <p:nvSpPr>
              <p:cNvPr id="74" name="TextBox 73">
                <a:extLst>
                  <a:ext uri="{FF2B5EF4-FFF2-40B4-BE49-F238E27FC236}">
                    <a16:creationId xmlns:a16="http://schemas.microsoft.com/office/drawing/2014/main" id="{677119AE-F0B8-1849-AAF5-D9191BD4A091}"/>
                  </a:ext>
                </a:extLst>
              </p:cNvPr>
              <p:cNvSpPr txBox="1"/>
              <p:nvPr/>
            </p:nvSpPr>
            <p:spPr>
              <a:xfrm>
                <a:off x="4000597" y="4482524"/>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75" name="TextBox 74">
                <a:extLst>
                  <a:ext uri="{FF2B5EF4-FFF2-40B4-BE49-F238E27FC236}">
                    <a16:creationId xmlns:a16="http://schemas.microsoft.com/office/drawing/2014/main" id="{B0672453-0E83-2043-9F5E-ED65CEDD8F15}"/>
                  </a:ext>
                </a:extLst>
              </p:cNvPr>
              <p:cNvSpPr txBox="1"/>
              <p:nvPr/>
            </p:nvSpPr>
            <p:spPr>
              <a:xfrm>
                <a:off x="6925458" y="3645030"/>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grpSp>
        <p:pic>
          <p:nvPicPr>
            <p:cNvPr id="9" name="Picture 8">
              <a:extLst>
                <a:ext uri="{FF2B5EF4-FFF2-40B4-BE49-F238E27FC236}">
                  <a16:creationId xmlns:a16="http://schemas.microsoft.com/office/drawing/2014/main" id="{9D021133-0234-4144-B574-C33219BA7FBB}"/>
                </a:ext>
              </a:extLst>
            </p:cNvPr>
            <p:cNvPicPr>
              <a:picLocks noChangeAspect="1"/>
            </p:cNvPicPr>
            <p:nvPr/>
          </p:nvPicPr>
          <p:blipFill>
            <a:blip r:embed="rId5"/>
            <a:stretch>
              <a:fillRect/>
            </a:stretch>
          </p:blipFill>
          <p:spPr>
            <a:xfrm>
              <a:off x="1383045" y="3150220"/>
              <a:ext cx="7038975" cy="476250"/>
            </a:xfrm>
            <a:prstGeom prst="rect">
              <a:avLst/>
            </a:prstGeom>
          </p:spPr>
        </p:pic>
      </p:grpSp>
      <p:grpSp>
        <p:nvGrpSpPr>
          <p:cNvPr id="12" name="Group 11">
            <a:extLst>
              <a:ext uri="{FF2B5EF4-FFF2-40B4-BE49-F238E27FC236}">
                <a16:creationId xmlns:a16="http://schemas.microsoft.com/office/drawing/2014/main" id="{1CD03766-89FE-49DF-8C7C-2FF4896278DF}"/>
              </a:ext>
            </a:extLst>
          </p:cNvPr>
          <p:cNvGrpSpPr/>
          <p:nvPr/>
        </p:nvGrpSpPr>
        <p:grpSpPr>
          <a:xfrm>
            <a:off x="1407864" y="2017038"/>
            <a:ext cx="8791575" cy="1111464"/>
            <a:chOff x="1407864" y="1739638"/>
            <a:chExt cx="8791575" cy="1111464"/>
          </a:xfrm>
        </p:grpSpPr>
        <p:grpSp>
          <p:nvGrpSpPr>
            <p:cNvPr id="7" name="Group 6">
              <a:extLst>
                <a:ext uri="{FF2B5EF4-FFF2-40B4-BE49-F238E27FC236}">
                  <a16:creationId xmlns:a16="http://schemas.microsoft.com/office/drawing/2014/main" id="{28024515-92BC-46FD-847A-642A04B9A6AD}"/>
                </a:ext>
              </a:extLst>
            </p:cNvPr>
            <p:cNvGrpSpPr/>
            <p:nvPr/>
          </p:nvGrpSpPr>
          <p:grpSpPr>
            <a:xfrm>
              <a:off x="1802573" y="1739638"/>
              <a:ext cx="8088315" cy="1111464"/>
              <a:chOff x="1802573" y="2438271"/>
              <a:chExt cx="8088315" cy="1111464"/>
            </a:xfrm>
          </p:grpSpPr>
          <p:sp>
            <p:nvSpPr>
              <p:cNvPr id="57" name="TextBox 56">
                <a:extLst>
                  <a:ext uri="{FF2B5EF4-FFF2-40B4-BE49-F238E27FC236}">
                    <a16:creationId xmlns:a16="http://schemas.microsoft.com/office/drawing/2014/main" id="{6B81B2FC-AB42-AD4E-A7A6-4526C82DB55E}"/>
                  </a:ext>
                </a:extLst>
              </p:cNvPr>
              <p:cNvSpPr txBox="1"/>
              <p:nvPr/>
            </p:nvSpPr>
            <p:spPr>
              <a:xfrm>
                <a:off x="1802573" y="2609274"/>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58" name="TextBox 57">
                <a:extLst>
                  <a:ext uri="{FF2B5EF4-FFF2-40B4-BE49-F238E27FC236}">
                    <a16:creationId xmlns:a16="http://schemas.microsoft.com/office/drawing/2014/main" id="{DAB329D0-0AFE-5146-B75D-ADD00A41875A}"/>
                  </a:ext>
                </a:extLst>
              </p:cNvPr>
              <p:cNvSpPr txBox="1"/>
              <p:nvPr/>
            </p:nvSpPr>
            <p:spPr>
              <a:xfrm>
                <a:off x="2533278" y="2438271"/>
                <a:ext cx="78899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Nextera </a:t>
                </a:r>
                <a:b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br>
                <a:r>
                  <a:rPr kumimoji="0" lang="en-US" sz="1200" b="1" i="0" u="none" strike="noStrike" kern="0" cap="none" spc="0" normalizeH="0" baseline="0" noProof="0" dirty="0">
                    <a:ln>
                      <a:noFill/>
                    </a:ln>
                    <a:solidFill>
                      <a:srgbClr val="000000">
                        <a:lumMod val="65000"/>
                        <a:lumOff val="35000"/>
                      </a:srgbClr>
                    </a:solidFill>
                    <a:effectLst/>
                    <a:uLnTx/>
                    <a:uFillTx/>
                    <a:latin typeface="Arial"/>
                    <a:cs typeface="Arial"/>
                    <a:sym typeface="Arial"/>
                  </a:rPr>
                  <a:t>Read 1</a:t>
                </a:r>
              </a:p>
            </p:txBody>
          </p:sp>
          <p:sp>
            <p:nvSpPr>
              <p:cNvPr id="59" name="TextBox 58">
                <a:extLst>
                  <a:ext uri="{FF2B5EF4-FFF2-40B4-BE49-F238E27FC236}">
                    <a16:creationId xmlns:a16="http://schemas.microsoft.com/office/drawing/2014/main" id="{98F3E3D3-5FC5-6542-836A-B1CC064DE97B}"/>
                  </a:ext>
                </a:extLst>
              </p:cNvPr>
              <p:cNvSpPr txBox="1"/>
              <p:nvPr/>
            </p:nvSpPr>
            <p:spPr>
              <a:xfrm>
                <a:off x="4276052" y="2438272"/>
                <a:ext cx="99321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Arial"/>
                    <a:cs typeface="Arial"/>
                    <a:sym typeface="Arial"/>
                  </a:rPr>
                  <a:t>Capture </a:t>
                </a:r>
                <a:br>
                  <a:rPr kumimoji="0" lang="en-US" sz="1200" b="1" i="0" u="none" strike="noStrike" kern="0" cap="none" spc="0" normalizeH="0" baseline="0" noProof="0" dirty="0">
                    <a:ln>
                      <a:noFill/>
                    </a:ln>
                    <a:solidFill>
                      <a:srgbClr val="00B0F0"/>
                    </a:solidFill>
                    <a:effectLst/>
                    <a:uLnTx/>
                    <a:uFillTx/>
                    <a:latin typeface="Arial"/>
                    <a:cs typeface="Arial"/>
                    <a:sym typeface="Arial"/>
                  </a:rPr>
                </a:br>
                <a:r>
                  <a:rPr kumimoji="0" lang="en-US" sz="1200" b="1" i="0" u="none" strike="noStrike" kern="0" cap="none" spc="0" normalizeH="0" baseline="0" noProof="0" dirty="0">
                    <a:ln>
                      <a:noFill/>
                    </a:ln>
                    <a:solidFill>
                      <a:srgbClr val="00B0F0"/>
                    </a:solidFill>
                    <a:effectLst/>
                    <a:uLnTx/>
                    <a:uFillTx/>
                    <a:latin typeface="Arial"/>
                    <a:cs typeface="Arial"/>
                    <a:sym typeface="Arial"/>
                  </a:rPr>
                  <a:t>Sequence</a:t>
                </a:r>
              </a:p>
            </p:txBody>
          </p:sp>
          <p:sp>
            <p:nvSpPr>
              <p:cNvPr id="60" name="TextBox 59">
                <a:extLst>
                  <a:ext uri="{FF2B5EF4-FFF2-40B4-BE49-F238E27FC236}">
                    <a16:creationId xmlns:a16="http://schemas.microsoft.com/office/drawing/2014/main" id="{4481B64E-5B34-E04E-9796-C7B8D0A45047}"/>
                  </a:ext>
                </a:extLst>
              </p:cNvPr>
              <p:cNvSpPr txBox="1"/>
              <p:nvPr/>
            </p:nvSpPr>
            <p:spPr>
              <a:xfrm>
                <a:off x="7890287" y="2630436"/>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61" name="TextBox 60">
                <a:extLst>
                  <a:ext uri="{FF2B5EF4-FFF2-40B4-BE49-F238E27FC236}">
                    <a16:creationId xmlns:a16="http://schemas.microsoft.com/office/drawing/2014/main" id="{39EE5AA1-B8BA-764A-A6CD-AA097EEBC31A}"/>
                  </a:ext>
                </a:extLst>
              </p:cNvPr>
              <p:cNvSpPr txBox="1"/>
              <p:nvPr/>
            </p:nvSpPr>
            <p:spPr>
              <a:xfrm>
                <a:off x="9518670" y="2630436"/>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62" name="TextBox 61">
                <a:extLst>
                  <a:ext uri="{FF2B5EF4-FFF2-40B4-BE49-F238E27FC236}">
                    <a16:creationId xmlns:a16="http://schemas.microsoft.com/office/drawing/2014/main" id="{3680408F-BF70-B54A-9E95-F442E72B78B1}"/>
                  </a:ext>
                </a:extLst>
              </p:cNvPr>
              <p:cNvSpPr txBox="1"/>
              <p:nvPr/>
            </p:nvSpPr>
            <p:spPr>
              <a:xfrm>
                <a:off x="3915315" y="3272736"/>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63" name="TextBox 62">
                <a:extLst>
                  <a:ext uri="{FF2B5EF4-FFF2-40B4-BE49-F238E27FC236}">
                    <a16:creationId xmlns:a16="http://schemas.microsoft.com/office/drawing/2014/main" id="{EBF3902B-DD93-6D46-AF1C-F98BFF5B8D98}"/>
                  </a:ext>
                </a:extLst>
              </p:cNvPr>
              <p:cNvSpPr txBox="1"/>
              <p:nvPr/>
            </p:nvSpPr>
            <p:spPr>
              <a:xfrm>
                <a:off x="8678258" y="2498463"/>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sp>
            <p:nvSpPr>
              <p:cNvPr id="64" name="TextBox 63">
                <a:extLst>
                  <a:ext uri="{FF2B5EF4-FFF2-40B4-BE49-F238E27FC236}">
                    <a16:creationId xmlns:a16="http://schemas.microsoft.com/office/drawing/2014/main" id="{5C9FC84D-3C93-5E4D-A2F6-C961591FFB1F}"/>
                  </a:ext>
                </a:extLst>
              </p:cNvPr>
              <p:cNvSpPr txBox="1"/>
              <p:nvPr/>
            </p:nvSpPr>
            <p:spPr>
              <a:xfrm>
                <a:off x="5827657" y="2607217"/>
                <a:ext cx="108074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2F92"/>
                    </a:solidFill>
                    <a:effectLst/>
                    <a:uLnTx/>
                    <a:uFillTx/>
                    <a:latin typeface="Arial"/>
                    <a:cs typeface="Arial"/>
                    <a:sym typeface="Arial"/>
                  </a:rPr>
                  <a:t>Protospacer</a:t>
                </a:r>
              </a:p>
            </p:txBody>
          </p:sp>
          <p:sp>
            <p:nvSpPr>
              <p:cNvPr id="65" name="TextBox 64">
                <a:extLst>
                  <a:ext uri="{FF2B5EF4-FFF2-40B4-BE49-F238E27FC236}">
                    <a16:creationId xmlns:a16="http://schemas.microsoft.com/office/drawing/2014/main" id="{B7ECF89B-A70C-5344-9F08-CE7E50D3CD30}"/>
                  </a:ext>
                </a:extLst>
              </p:cNvPr>
              <p:cNvSpPr txBox="1"/>
              <p:nvPr/>
            </p:nvSpPr>
            <p:spPr>
              <a:xfrm>
                <a:off x="6990314" y="2609080"/>
                <a:ext cx="502061"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9193"/>
                    </a:solidFill>
                    <a:effectLst/>
                    <a:uLnTx/>
                    <a:uFillTx/>
                    <a:latin typeface="Arial"/>
                    <a:cs typeface="Arial"/>
                    <a:sym typeface="Arial"/>
                  </a:rPr>
                  <a:t>TSO</a:t>
                </a:r>
              </a:p>
            </p:txBody>
          </p:sp>
        </p:grpSp>
        <p:pic>
          <p:nvPicPr>
            <p:cNvPr id="11" name="Picture 10">
              <a:extLst>
                <a:ext uri="{FF2B5EF4-FFF2-40B4-BE49-F238E27FC236}">
                  <a16:creationId xmlns:a16="http://schemas.microsoft.com/office/drawing/2014/main" id="{7D22AC87-FE4A-4F0B-AB38-8096BB18A441}"/>
                </a:ext>
              </a:extLst>
            </p:cNvPr>
            <p:cNvPicPr>
              <a:picLocks noChangeAspect="1"/>
            </p:cNvPicPr>
            <p:nvPr/>
          </p:nvPicPr>
          <p:blipFill>
            <a:blip r:embed="rId6"/>
            <a:stretch>
              <a:fillRect/>
            </a:stretch>
          </p:blipFill>
          <p:spPr>
            <a:xfrm>
              <a:off x="1407864" y="2167678"/>
              <a:ext cx="8791575" cy="447675"/>
            </a:xfrm>
            <a:prstGeom prst="rect">
              <a:avLst/>
            </a:prstGeom>
          </p:spPr>
        </p:pic>
      </p:grpSp>
      <p:sp>
        <p:nvSpPr>
          <p:cNvPr id="129" name="TextBox 128">
            <a:extLst>
              <a:ext uri="{FF2B5EF4-FFF2-40B4-BE49-F238E27FC236}">
                <a16:creationId xmlns:a16="http://schemas.microsoft.com/office/drawing/2014/main" id="{EF0490D7-1246-4216-A89A-D9F4D87D4BF2}"/>
              </a:ext>
            </a:extLst>
          </p:cNvPr>
          <p:cNvSpPr txBox="1"/>
          <p:nvPr/>
        </p:nvSpPr>
        <p:spPr>
          <a:xfrm>
            <a:off x="41727" y="4040559"/>
            <a:ext cx="1245854" cy="307777"/>
          </a:xfrm>
          <a:prstGeom prst="rect">
            <a:avLst/>
          </a:prstGeom>
          <a:solidFill>
            <a:schemeClr val="lt1"/>
          </a:solidFill>
        </p:spPr>
        <p:txBody>
          <a:bodyPr wrap="none" rtlCol="0">
            <a:spAutoFit/>
          </a:bodyPr>
          <a:lstStyle/>
          <a:p>
            <a:r>
              <a:rPr lang="en-US" sz="1400" b="1" dirty="0">
                <a:solidFill>
                  <a:schemeClr val="bg2">
                    <a:lumMod val="50000"/>
                  </a:schemeClr>
                </a:solidFill>
                <a:latin typeface="Calibri" charset="0"/>
                <a:ea typeface="Calibri" charset="0"/>
                <a:cs typeface="Calibri" charset="0"/>
              </a:rPr>
              <a:t>5’ RNA Library</a:t>
            </a:r>
          </a:p>
        </p:txBody>
      </p:sp>
      <p:grpSp>
        <p:nvGrpSpPr>
          <p:cNvPr id="14" name="Group 13">
            <a:extLst>
              <a:ext uri="{FF2B5EF4-FFF2-40B4-BE49-F238E27FC236}">
                <a16:creationId xmlns:a16="http://schemas.microsoft.com/office/drawing/2014/main" id="{69E0F75C-0E0D-4036-A1B7-9CCA62E9BC9D}"/>
              </a:ext>
            </a:extLst>
          </p:cNvPr>
          <p:cNvGrpSpPr/>
          <p:nvPr/>
        </p:nvGrpSpPr>
        <p:grpSpPr>
          <a:xfrm>
            <a:off x="1447328" y="3872339"/>
            <a:ext cx="7462544" cy="1128226"/>
            <a:chOff x="1447328" y="3564117"/>
            <a:chExt cx="7462544" cy="1128226"/>
          </a:xfrm>
        </p:grpSpPr>
        <p:pic>
          <p:nvPicPr>
            <p:cNvPr id="4" name="Picture 3">
              <a:extLst>
                <a:ext uri="{FF2B5EF4-FFF2-40B4-BE49-F238E27FC236}">
                  <a16:creationId xmlns:a16="http://schemas.microsoft.com/office/drawing/2014/main" id="{7D3E9873-4AE2-417B-9CD0-55BE0826D6CC}"/>
                </a:ext>
              </a:extLst>
            </p:cNvPr>
            <p:cNvPicPr>
              <a:picLocks noChangeAspect="1"/>
            </p:cNvPicPr>
            <p:nvPr/>
          </p:nvPicPr>
          <p:blipFill>
            <a:blip r:embed="rId7"/>
            <a:stretch>
              <a:fillRect/>
            </a:stretch>
          </p:blipFill>
          <p:spPr>
            <a:xfrm>
              <a:off x="1447328" y="3972069"/>
              <a:ext cx="7462544" cy="451680"/>
            </a:xfrm>
            <a:prstGeom prst="rect">
              <a:avLst/>
            </a:prstGeom>
          </p:spPr>
        </p:pic>
        <p:sp>
          <p:nvSpPr>
            <p:cNvPr id="124" name="TextBox 123">
              <a:extLst>
                <a:ext uri="{FF2B5EF4-FFF2-40B4-BE49-F238E27FC236}">
                  <a16:creationId xmlns:a16="http://schemas.microsoft.com/office/drawing/2014/main" id="{C7BD73CC-711B-457A-B60A-FBA1604AFD81}"/>
                </a:ext>
              </a:extLst>
            </p:cNvPr>
            <p:cNvSpPr txBox="1"/>
            <p:nvPr/>
          </p:nvSpPr>
          <p:spPr>
            <a:xfrm>
              <a:off x="1810661" y="3774635"/>
              <a:ext cx="37221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70C0"/>
                  </a:solidFill>
                  <a:effectLst/>
                  <a:uLnTx/>
                  <a:uFillTx/>
                  <a:latin typeface="Arial"/>
                  <a:cs typeface="Arial"/>
                  <a:sym typeface="Arial"/>
                </a:rPr>
                <a:t>P5</a:t>
              </a:r>
            </a:p>
          </p:txBody>
        </p:sp>
        <p:sp>
          <p:nvSpPr>
            <p:cNvPr id="125" name="TextBox 124">
              <a:extLst>
                <a:ext uri="{FF2B5EF4-FFF2-40B4-BE49-F238E27FC236}">
                  <a16:creationId xmlns:a16="http://schemas.microsoft.com/office/drawing/2014/main" id="{D35F4D46-AB88-4080-9F9C-78DC80746C71}"/>
                </a:ext>
              </a:extLst>
            </p:cNvPr>
            <p:cNvSpPr txBox="1"/>
            <p:nvPr/>
          </p:nvSpPr>
          <p:spPr>
            <a:xfrm>
              <a:off x="2563022" y="3779413"/>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1</a:t>
              </a:r>
            </a:p>
          </p:txBody>
        </p:sp>
        <p:sp>
          <p:nvSpPr>
            <p:cNvPr id="126" name="TextBox 125">
              <a:extLst>
                <a:ext uri="{FF2B5EF4-FFF2-40B4-BE49-F238E27FC236}">
                  <a16:creationId xmlns:a16="http://schemas.microsoft.com/office/drawing/2014/main" id="{E0BE7C36-36A5-47D9-ABDF-DA5F29851C88}"/>
                </a:ext>
              </a:extLst>
            </p:cNvPr>
            <p:cNvSpPr txBox="1"/>
            <p:nvPr/>
          </p:nvSpPr>
          <p:spPr>
            <a:xfrm>
              <a:off x="3310052" y="3564117"/>
              <a:ext cx="79861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92D050"/>
                  </a:solidFill>
                  <a:effectLst/>
                  <a:uLnTx/>
                  <a:uFillTx/>
                  <a:latin typeface="Arial"/>
                  <a:cs typeface="Arial"/>
                  <a:sym typeface="Arial"/>
                </a:rPr>
                <a:t>10x</a:t>
              </a:r>
              <a:br>
                <a:rPr kumimoji="0" lang="en-US" sz="1200" b="1" i="0" u="none" strike="noStrike" kern="0" cap="none" spc="0" normalizeH="0" baseline="0" noProof="0" dirty="0">
                  <a:ln>
                    <a:noFill/>
                  </a:ln>
                  <a:solidFill>
                    <a:srgbClr val="92D050"/>
                  </a:solidFill>
                  <a:effectLst/>
                  <a:uLnTx/>
                  <a:uFillTx/>
                  <a:latin typeface="Arial"/>
                  <a:cs typeface="Arial"/>
                  <a:sym typeface="Arial"/>
                </a:rPr>
              </a:br>
              <a:r>
                <a:rPr kumimoji="0" lang="en-US" sz="1200" b="1" i="0" u="none" strike="noStrike" kern="0" cap="none" spc="0" normalizeH="0" baseline="0" noProof="0" dirty="0">
                  <a:ln>
                    <a:noFill/>
                  </a:ln>
                  <a:solidFill>
                    <a:srgbClr val="92D050"/>
                  </a:solidFill>
                  <a:effectLst/>
                  <a:uLnTx/>
                  <a:uFillTx/>
                  <a:latin typeface="Arial"/>
                  <a:cs typeface="Arial"/>
                  <a:sym typeface="Arial"/>
                </a:rPr>
                <a:t>Barcode</a:t>
              </a:r>
            </a:p>
          </p:txBody>
        </p:sp>
        <p:sp>
          <p:nvSpPr>
            <p:cNvPr id="127" name="TextBox 126">
              <a:extLst>
                <a:ext uri="{FF2B5EF4-FFF2-40B4-BE49-F238E27FC236}">
                  <a16:creationId xmlns:a16="http://schemas.microsoft.com/office/drawing/2014/main" id="{17E20098-0A8D-4E92-98B0-CED64A5F0FB5}"/>
                </a:ext>
              </a:extLst>
            </p:cNvPr>
            <p:cNvSpPr txBox="1"/>
            <p:nvPr/>
          </p:nvSpPr>
          <p:spPr>
            <a:xfrm>
              <a:off x="3952663" y="4415344"/>
              <a:ext cx="46679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FF9300"/>
                  </a:solidFill>
                  <a:effectLst/>
                  <a:uLnTx/>
                  <a:uFillTx/>
                  <a:latin typeface="Arial"/>
                  <a:cs typeface="Arial"/>
                  <a:sym typeface="Arial"/>
                </a:rPr>
                <a:t>UMI</a:t>
              </a:r>
            </a:p>
          </p:txBody>
        </p:sp>
        <p:sp>
          <p:nvSpPr>
            <p:cNvPr id="128" name="TextBox 127">
              <a:extLst>
                <a:ext uri="{FF2B5EF4-FFF2-40B4-BE49-F238E27FC236}">
                  <a16:creationId xmlns:a16="http://schemas.microsoft.com/office/drawing/2014/main" id="{737B10C5-928D-4645-B2F9-1D32C6EEE19F}"/>
                </a:ext>
              </a:extLst>
            </p:cNvPr>
            <p:cNvSpPr txBox="1"/>
            <p:nvPr/>
          </p:nvSpPr>
          <p:spPr>
            <a:xfrm>
              <a:off x="4527810" y="3756525"/>
              <a:ext cx="502061"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9193"/>
                  </a:solidFill>
                  <a:effectLst/>
                  <a:uLnTx/>
                  <a:uFillTx/>
                  <a:latin typeface="Arial"/>
                  <a:cs typeface="Arial"/>
                  <a:sym typeface="Arial"/>
                </a:rPr>
                <a:t>TSO</a:t>
              </a:r>
            </a:p>
          </p:txBody>
        </p:sp>
        <p:sp>
          <p:nvSpPr>
            <p:cNvPr id="130" name="TextBox 129">
              <a:extLst>
                <a:ext uri="{FF2B5EF4-FFF2-40B4-BE49-F238E27FC236}">
                  <a16:creationId xmlns:a16="http://schemas.microsoft.com/office/drawing/2014/main" id="{C5661095-E0FD-4463-B470-65326073DFB4}"/>
                </a:ext>
              </a:extLst>
            </p:cNvPr>
            <p:cNvSpPr txBox="1"/>
            <p:nvPr/>
          </p:nvSpPr>
          <p:spPr>
            <a:xfrm>
              <a:off x="6652685" y="3754602"/>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Arial"/>
                  <a:cs typeface="Arial"/>
                  <a:sym typeface="Arial"/>
                </a:rPr>
                <a:t>Read 2</a:t>
              </a:r>
            </a:p>
          </p:txBody>
        </p:sp>
        <p:sp>
          <p:nvSpPr>
            <p:cNvPr id="131" name="TextBox 130">
              <a:extLst>
                <a:ext uri="{FF2B5EF4-FFF2-40B4-BE49-F238E27FC236}">
                  <a16:creationId xmlns:a16="http://schemas.microsoft.com/office/drawing/2014/main" id="{DA4BB013-2DB7-4679-8372-4812B9472DB6}"/>
                </a:ext>
              </a:extLst>
            </p:cNvPr>
            <p:cNvSpPr txBox="1"/>
            <p:nvPr/>
          </p:nvSpPr>
          <p:spPr>
            <a:xfrm>
              <a:off x="8117477" y="3747222"/>
              <a:ext cx="372218"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EFBC1B"/>
                  </a:solidFill>
                  <a:effectLst/>
                  <a:uLnTx/>
                  <a:uFillTx/>
                  <a:latin typeface="Arial"/>
                  <a:cs typeface="Arial"/>
                  <a:sym typeface="Arial"/>
                </a:rPr>
                <a:t>P7</a:t>
              </a:r>
            </a:p>
          </p:txBody>
        </p:sp>
        <p:sp>
          <p:nvSpPr>
            <p:cNvPr id="132" name="TextBox 131">
              <a:extLst>
                <a:ext uri="{FF2B5EF4-FFF2-40B4-BE49-F238E27FC236}">
                  <a16:creationId xmlns:a16="http://schemas.microsoft.com/office/drawing/2014/main" id="{9103557C-400A-4409-9CE3-572404C62E6E}"/>
                </a:ext>
              </a:extLst>
            </p:cNvPr>
            <p:cNvSpPr txBox="1"/>
            <p:nvPr/>
          </p:nvSpPr>
          <p:spPr>
            <a:xfrm>
              <a:off x="7310654" y="3571408"/>
              <a:ext cx="73129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888B8D"/>
                  </a:solidFill>
                  <a:effectLst/>
                  <a:uLnTx/>
                  <a:uFillTx/>
                  <a:latin typeface="Arial"/>
                  <a:cs typeface="Arial"/>
                  <a:sym typeface="Arial"/>
                </a:rPr>
                <a:t>Sample</a:t>
              </a:r>
              <a:br>
                <a:rPr kumimoji="0" lang="en-US" sz="1200" b="1" i="0" u="none" strike="noStrike" kern="0" cap="none" spc="0" normalizeH="0" baseline="0" noProof="0" dirty="0">
                  <a:ln>
                    <a:noFill/>
                  </a:ln>
                  <a:solidFill>
                    <a:srgbClr val="888B8D"/>
                  </a:solidFill>
                  <a:effectLst/>
                  <a:uLnTx/>
                  <a:uFillTx/>
                  <a:latin typeface="Arial"/>
                  <a:cs typeface="Arial"/>
                  <a:sym typeface="Arial"/>
                </a:rPr>
              </a:br>
              <a:r>
                <a:rPr kumimoji="0" lang="en-US" sz="1200" b="1" i="0" u="none" strike="noStrike" kern="0" cap="none" spc="0" normalizeH="0" baseline="0" noProof="0" dirty="0">
                  <a:ln>
                    <a:noFill/>
                  </a:ln>
                  <a:solidFill>
                    <a:srgbClr val="888B8D"/>
                  </a:solidFill>
                  <a:effectLst/>
                  <a:uLnTx/>
                  <a:uFillTx/>
                  <a:latin typeface="Arial"/>
                  <a:cs typeface="Arial"/>
                  <a:sym typeface="Arial"/>
                </a:rPr>
                <a:t>Index</a:t>
              </a:r>
            </a:p>
          </p:txBody>
        </p:sp>
      </p:grpSp>
      <p:sp>
        <p:nvSpPr>
          <p:cNvPr id="134" name="TextBox 133">
            <a:extLst>
              <a:ext uri="{FF2B5EF4-FFF2-40B4-BE49-F238E27FC236}">
                <a16:creationId xmlns:a16="http://schemas.microsoft.com/office/drawing/2014/main" id="{2B0C4191-94AA-4D1B-B068-FC463D454D0F}"/>
              </a:ext>
            </a:extLst>
          </p:cNvPr>
          <p:cNvSpPr txBox="1"/>
          <p:nvPr/>
        </p:nvSpPr>
        <p:spPr>
          <a:xfrm>
            <a:off x="10185643" y="4298081"/>
            <a:ext cx="2067874" cy="307777"/>
          </a:xfrm>
          <a:prstGeom prst="rect">
            <a:avLst/>
          </a:prstGeom>
          <a:solidFill>
            <a:schemeClr val="lt1"/>
          </a:solidFill>
        </p:spPr>
        <p:txBody>
          <a:bodyPr wrap="square" rtlCol="0">
            <a:spAutoFit/>
          </a:bodyPr>
          <a:lstStyle/>
          <a:p>
            <a:r>
              <a:rPr lang="en-US" sz="1400" dirty="0">
                <a:solidFill>
                  <a:schemeClr val="bg2">
                    <a:lumMod val="50000"/>
                  </a:schemeClr>
                </a:solidFill>
                <a:latin typeface="Calibri" charset="0"/>
                <a:ea typeface="Calibri" charset="0"/>
                <a:cs typeface="Calibri" charset="0"/>
              </a:rPr>
              <a:t>26:98, ~20-50k Read Pairs</a:t>
            </a:r>
          </a:p>
        </p:txBody>
      </p:sp>
      <p:sp>
        <p:nvSpPr>
          <p:cNvPr id="136" name="Rectangle 135">
            <a:extLst>
              <a:ext uri="{FF2B5EF4-FFF2-40B4-BE49-F238E27FC236}">
                <a16:creationId xmlns:a16="http://schemas.microsoft.com/office/drawing/2014/main" id="{BEF0DE46-D328-4331-A7C6-9CBCC5B0DD95}"/>
              </a:ext>
            </a:extLst>
          </p:cNvPr>
          <p:cNvSpPr/>
          <p:nvPr/>
        </p:nvSpPr>
        <p:spPr>
          <a:xfrm>
            <a:off x="3461083" y="813830"/>
            <a:ext cx="534625" cy="5607518"/>
          </a:xfrm>
          <a:prstGeom prst="rect">
            <a:avLst/>
          </a:prstGeom>
          <a:solidFill>
            <a:srgbClr val="60BB45">
              <a:alpha val="19000"/>
            </a:srgb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137" name="Rectangle 136">
            <a:extLst>
              <a:ext uri="{FF2B5EF4-FFF2-40B4-BE49-F238E27FC236}">
                <a16:creationId xmlns:a16="http://schemas.microsoft.com/office/drawing/2014/main" id="{B7B1AC16-40FC-46D1-9092-5E05C1E54878}"/>
              </a:ext>
            </a:extLst>
          </p:cNvPr>
          <p:cNvSpPr/>
          <p:nvPr/>
        </p:nvSpPr>
        <p:spPr>
          <a:xfrm>
            <a:off x="4003402" y="813830"/>
            <a:ext cx="333896" cy="5607518"/>
          </a:xfrm>
          <a:prstGeom prst="rect">
            <a:avLst/>
          </a:prstGeom>
          <a:solidFill>
            <a:srgbClr val="F15C21">
              <a:alpha val="35000"/>
            </a:srgb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Tree>
    <p:extLst>
      <p:ext uri="{BB962C8B-B14F-4D97-AF65-F5344CB8AC3E}">
        <p14:creationId xmlns:p14="http://schemas.microsoft.com/office/powerpoint/2010/main" val="2622778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dissolve">
                                      <p:cBhvr>
                                        <p:cTn id="7" dur="500"/>
                                        <p:tgtEl>
                                          <p:spTgt spid="13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7"/>
                                        </p:tgtEl>
                                        <p:attrNameLst>
                                          <p:attrName>style.visibility</p:attrName>
                                        </p:attrNameLst>
                                      </p:cBhvr>
                                      <p:to>
                                        <p:strVal val="visible"/>
                                      </p:to>
                                    </p:set>
                                    <p:animEffect transition="in" filter="dissolve">
                                      <p:cBhvr>
                                        <p:cTn id="1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ChangeArrowheads="1"/>
          </p:cNvSpPr>
          <p:nvPr>
            <p:custDataLst>
              <p:tags r:id="rId1"/>
            </p:custDataLst>
          </p:nvPr>
        </p:nvSpPr>
        <p:spPr bwMode="auto">
          <a:xfrm>
            <a:off x="1207548" y="5302123"/>
            <a:ext cx="3191433" cy="492443"/>
          </a:xfrm>
          <a:prstGeom prst="rect">
            <a:avLst/>
          </a:prstGeom>
          <a:noFill/>
          <a:ln w="9525">
            <a:noFill/>
            <a:miter lim="800000"/>
          </a:ln>
          <a:extLst>
            <a:ext uri="{909E8E84-426E-40dd-AFC4-6F175D3DCCD1}">
              <a14:hiddenFill xmlns="" xmlns:a14="http://schemas.microsoft.com/office/drawing/2010/main" xmlns:p15="http://schemas.microsoft.com/office/powerpoint/2012/main" xmlns:p14="http://schemas.microsoft.com/office/powerpoint/2010/main">
                <a:solidFill>
                  <a:srgbClr val="FFFFFF"/>
                </a:solidFill>
              </a14:hiddenFill>
            </a:ext>
          </a:extLst>
        </p:spPr>
        <p:txBody>
          <a:bodyPr vert="horz" wrap="square" lIns="45720" tIns="0" rIns="45720" bIns="0" numCol="1" anchor="t" anchorCtr="0" compatLnSpc="1">
            <a:prstTxWarp prst="textNoShape">
              <a:avLst/>
            </a:prstTxWarp>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lvl="0" algn="ctr" defTabSz="914400"/>
            <a:endParaRPr kumimoji="0" lang="en-US" altLang="en-US" sz="3200" b="0" i="0" u="none" strike="noStrike" cap="none" spc="-40" normalizeH="0" baseline="0">
              <a:ln>
                <a:noFill/>
              </a:ln>
              <a:solidFill>
                <a:schemeClr val="tx1"/>
              </a:solidFill>
              <a:effectLst/>
            </a:endParaRPr>
          </a:p>
        </p:txBody>
      </p:sp>
      <p:sp>
        <p:nvSpPr>
          <p:cNvPr id="12" name="Freeform 11"/>
          <p:cNvSpPr/>
          <p:nvPr>
            <p:custDataLst>
              <p:tags r:id="rId2"/>
            </p:custDataLst>
          </p:nvPr>
        </p:nvSpPr>
        <p:spPr bwMode="auto">
          <a:xfrm>
            <a:off x="987263" y="5500762"/>
            <a:ext cx="904924" cy="13569"/>
          </a:xfrm>
          <a:custGeom>
            <a:avLst/>
            <a:gdLst>
              <a:gd name="T0" fmla="*/ 0 w 585"/>
              <a:gd name="T1" fmla="*/ 4 h 8"/>
              <a:gd name="T2" fmla="*/ 0 w 585"/>
              <a:gd name="T3" fmla="*/ 8 h 8"/>
              <a:gd name="T4" fmla="*/ 585 w 585"/>
              <a:gd name="T5" fmla="*/ 8 h 8"/>
              <a:gd name="T6" fmla="*/ 585 w 585"/>
              <a:gd name="T7" fmla="*/ 0 h 8"/>
              <a:gd name="T8" fmla="*/ 0 w 585"/>
              <a:gd name="T9" fmla="*/ 0 h 8"/>
              <a:gd name="T10" fmla="*/ 0 w 585"/>
              <a:gd name="T11" fmla="*/ 8 h 8"/>
              <a:gd name="T12" fmla="*/ 0 w 585"/>
              <a:gd name="T13" fmla="*/ 4 h 8"/>
              <a:gd name="T14" fmla="*/ 0 w 585"/>
              <a:gd name="T15" fmla="*/ 8 h 8"/>
              <a:gd name="T16" fmla="*/ 585 w 585"/>
              <a:gd name="T17" fmla="*/ 8 h 8"/>
              <a:gd name="T18" fmla="*/ 585 w 585"/>
              <a:gd name="T19" fmla="*/ 0 h 8"/>
              <a:gd name="T20" fmla="*/ 0 w 585"/>
              <a:gd name="T21" fmla="*/ 0 h 8"/>
              <a:gd name="T22" fmla="*/ 0 w 585"/>
              <a:gd name="T23" fmla="*/ 8 h 8"/>
              <a:gd name="T24" fmla="*/ 0 w 585"/>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5" h="8">
                <a:moveTo>
                  <a:pt x="0" y="4"/>
                </a:moveTo>
                <a:lnTo>
                  <a:pt x="0" y="8"/>
                </a:lnTo>
                <a:lnTo>
                  <a:pt x="585" y="8"/>
                </a:lnTo>
                <a:lnTo>
                  <a:pt x="585" y="0"/>
                </a:lnTo>
                <a:lnTo>
                  <a:pt x="0" y="0"/>
                </a:lnTo>
                <a:lnTo>
                  <a:pt x="0" y="8"/>
                </a:lnTo>
                <a:lnTo>
                  <a:pt x="0" y="4"/>
                </a:lnTo>
                <a:lnTo>
                  <a:pt x="0" y="8"/>
                </a:lnTo>
                <a:lnTo>
                  <a:pt x="585" y="8"/>
                </a:lnTo>
                <a:lnTo>
                  <a:pt x="585" y="0"/>
                </a:lnTo>
                <a:lnTo>
                  <a:pt x="0" y="0"/>
                </a:lnTo>
                <a:lnTo>
                  <a:pt x="0" y="8"/>
                </a:lnTo>
                <a:lnTo>
                  <a:pt x="0" y="4"/>
                </a:lnTo>
                <a:close/>
              </a:path>
            </a:pathLst>
          </a:custGeom>
          <a:solidFill>
            <a:srgbClr val="00A0DE"/>
          </a:solidFill>
          <a:ln>
            <a:noFill/>
          </a:ln>
          <a:extLst>
            <a:ext uri="{91240B29-F687-4f45-9708-019B960494DF}">
              <a14:hiddenLine xmlns="" xmlns:a14="http://schemas.microsoft.com/office/drawing/2010/main" xmlns:p15="http://schemas.microsoft.com/office/powerpoint/2012/main" xmlns:p14="http://schemas.microsoft.com/office/powerpoint/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2800" spc="-40"/>
          </a:p>
        </p:txBody>
      </p:sp>
      <p:sp>
        <p:nvSpPr>
          <p:cNvPr id="17" name="Title 1"/>
          <p:cNvSpPr>
            <a:spLocks noGrp="1"/>
          </p:cNvSpPr>
          <p:nvPr>
            <p:ph type="title"/>
            <p:custDataLst>
              <p:tags r:id="rId3"/>
            </p:custDataLst>
          </p:nvPr>
        </p:nvSpPr>
        <p:spPr>
          <a:xfrm>
            <a:off x="312234" y="239085"/>
            <a:ext cx="11361000" cy="938259"/>
          </a:xfrm>
        </p:spPr>
        <p:txBody>
          <a:bodyPr/>
          <a:lstStyle/>
          <a:p>
            <a:r>
              <a:rPr lang="en-US" sz="3600" dirty="0"/>
              <a:t>New Single Cell 3’ Beads</a:t>
            </a:r>
            <a:br>
              <a:rPr lang="en-US" sz="3600" dirty="0"/>
            </a:br>
            <a:r>
              <a:rPr lang="en-US" sz="3600" dirty="0"/>
              <a:t>Chromium Single Cell Feature Barcoding</a:t>
            </a:r>
            <a:endParaRPr lang="en-US" sz="3600" i="1" dirty="0"/>
          </a:p>
        </p:txBody>
      </p:sp>
      <p:sp>
        <p:nvSpPr>
          <p:cNvPr id="20" name="Rectangle 19"/>
          <p:cNvSpPr/>
          <p:nvPr>
            <p:custDataLst>
              <p:tags r:id="rId4"/>
            </p:custDataLst>
          </p:nvPr>
        </p:nvSpPr>
        <p:spPr>
          <a:xfrm>
            <a:off x="2917330" y="4128091"/>
            <a:ext cx="476005" cy="376400"/>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pic>
        <p:nvPicPr>
          <p:cNvPr id="3" name="Picture 2"/>
          <p:cNvPicPr>
            <a:picLocks noChangeAspect="1"/>
          </p:cNvPicPr>
          <p:nvPr>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629783" y="1952174"/>
            <a:ext cx="6156062" cy="2512410"/>
          </a:xfrm>
          <a:prstGeom prst="rect">
            <a:avLst/>
          </a:prstGeom>
        </p:spPr>
      </p:pic>
      <p:grpSp>
        <p:nvGrpSpPr>
          <p:cNvPr id="35" name="Group 34">
            <a:extLst>
              <a:ext uri="{FF2B5EF4-FFF2-40B4-BE49-F238E27FC236}">
                <a16:creationId xmlns:a16="http://schemas.microsoft.com/office/drawing/2014/main" id="{258B64CE-1DF7-4A92-9A39-3670A4189484}"/>
              </a:ext>
            </a:extLst>
          </p:cNvPr>
          <p:cNvGrpSpPr/>
          <p:nvPr>
            <p:custDataLst>
              <p:tags r:id="rId6"/>
            </p:custDataLst>
          </p:nvPr>
        </p:nvGrpSpPr>
        <p:grpSpPr>
          <a:xfrm>
            <a:off x="5254201" y="4863400"/>
            <a:ext cx="6419033" cy="1148941"/>
            <a:chOff x="4204682" y="3097505"/>
            <a:chExt cx="5367412" cy="902719"/>
          </a:xfrm>
        </p:grpSpPr>
        <p:pic>
          <p:nvPicPr>
            <p:cNvPr id="36" name="Picture 35">
              <a:extLst>
                <a:ext uri="{FF2B5EF4-FFF2-40B4-BE49-F238E27FC236}">
                  <a16:creationId xmlns:a16="http://schemas.microsoft.com/office/drawing/2014/main" id="{1892496B-B5B5-4938-B6A4-8099B5C06627}"/>
                </a:ext>
              </a:extLst>
            </p:cNvPr>
            <p:cNvPicPr>
              <a:picLocks noChangeAspect="1"/>
            </p:cNvPicPr>
            <p:nvPr>
              <p:custDataLst>
                <p:tags r:id="rId7"/>
              </p:custDataLst>
            </p:nvPr>
          </p:nvPicPr>
          <p:blipFill>
            <a:blip r:embed="rId12">
              <a:extLst>
                <a:ext uri="{28A0092B-C50C-407E-A947-70E740481C1C}">
                  <a14:useLocalDpi xmlns:a14="http://schemas.microsoft.com/office/drawing/2010/main" val="0"/>
                </a:ext>
              </a:extLst>
            </a:blip>
            <a:srcRect l="30794" t="53784"/>
            <a:stretch>
              <a:fillRect/>
            </a:stretch>
          </p:blipFill>
          <p:spPr>
            <a:xfrm>
              <a:off x="4204682" y="3097505"/>
              <a:ext cx="5367412" cy="902719"/>
            </a:xfrm>
            <a:prstGeom prst="rect">
              <a:avLst/>
            </a:prstGeom>
          </p:spPr>
        </p:pic>
        <p:sp>
          <p:nvSpPr>
            <p:cNvPr id="37" name="Rectangle 36">
              <a:extLst>
                <a:ext uri="{FF2B5EF4-FFF2-40B4-BE49-F238E27FC236}">
                  <a16:creationId xmlns:a16="http://schemas.microsoft.com/office/drawing/2014/main" id="{C7A7CB3F-EDEE-4BFD-B260-DB6107F13036}"/>
                </a:ext>
              </a:extLst>
            </p:cNvPr>
            <p:cNvSpPr/>
            <p:nvPr>
              <p:custDataLst>
                <p:tags r:id="rId8"/>
              </p:custDataLst>
            </p:nvPr>
          </p:nvSpPr>
          <p:spPr>
            <a:xfrm>
              <a:off x="4204682" y="3097505"/>
              <a:ext cx="2088239" cy="143992"/>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grpSp>
    </p:spTree>
    <p:extLst>
      <p:ext uri="{BB962C8B-B14F-4D97-AF65-F5344CB8AC3E}">
        <p14:creationId xmlns:p14="http://schemas.microsoft.com/office/powerpoint/2010/main" val="15846519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ssolv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static.boredpanda.com/blog/wp-content/uploads/2016/03/trinity-college-long-room-library-dublin-12.jpg">
            <a:extLst>
              <a:ext uri="{FF2B5EF4-FFF2-40B4-BE49-F238E27FC236}">
                <a16:creationId xmlns:a16="http://schemas.microsoft.com/office/drawing/2014/main" id="{611F018A-900D-4E79-BCA8-95DA1EC6AC3F}"/>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1905000" y="1245395"/>
            <a:ext cx="8382000" cy="4714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904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9596" y="61168"/>
            <a:ext cx="11852952" cy="755942"/>
          </a:xfrm>
        </p:spPr>
        <p:txBody>
          <a:bodyPr vert="horz" wrap="square" lIns="0" tIns="0" rIns="0" bIns="0" rtlCol="0" anchor="b">
            <a:noAutofit/>
          </a:bodyPr>
          <a:lstStyle/>
          <a:p>
            <a:r>
              <a:rPr lang="en-US" dirty="0"/>
              <a:t>Merging Phenotyping and Gene expression analysis in single cells </a:t>
            </a:r>
          </a:p>
        </p:txBody>
      </p:sp>
      <p:pic>
        <p:nvPicPr>
          <p:cNvPr id="13" name="Picture 12">
            <a:extLst>
              <a:ext uri="{FF2B5EF4-FFF2-40B4-BE49-F238E27FC236}">
                <a16:creationId xmlns:a16="http://schemas.microsoft.com/office/drawing/2014/main" id="{55DB665A-6BC2-489E-BF0C-0B245C1FAB46}"/>
              </a:ext>
            </a:extLst>
          </p:cNvPr>
          <p:cNvPicPr>
            <a:picLocks noChangeAspect="1"/>
          </p:cNvPicPr>
          <p:nvPr/>
        </p:nvPicPr>
        <p:blipFill>
          <a:blip r:embed="rId3"/>
          <a:stretch>
            <a:fillRect/>
          </a:stretch>
        </p:blipFill>
        <p:spPr>
          <a:xfrm>
            <a:off x="2639123" y="1120689"/>
            <a:ext cx="1903512" cy="1765152"/>
          </a:xfrm>
          <a:prstGeom prst="rect">
            <a:avLst/>
          </a:prstGeom>
        </p:spPr>
      </p:pic>
      <p:pic>
        <p:nvPicPr>
          <p:cNvPr id="15" name="Picture 14">
            <a:extLst>
              <a:ext uri="{FF2B5EF4-FFF2-40B4-BE49-F238E27FC236}">
                <a16:creationId xmlns:a16="http://schemas.microsoft.com/office/drawing/2014/main" id="{9B718999-864C-42C9-8D87-34BCC792181D}"/>
              </a:ext>
            </a:extLst>
          </p:cNvPr>
          <p:cNvPicPr>
            <a:picLocks noChangeAspect="1"/>
          </p:cNvPicPr>
          <p:nvPr/>
        </p:nvPicPr>
        <p:blipFill>
          <a:blip r:embed="rId4"/>
          <a:stretch>
            <a:fillRect/>
          </a:stretch>
        </p:blipFill>
        <p:spPr>
          <a:xfrm>
            <a:off x="7598312" y="1119852"/>
            <a:ext cx="2032503" cy="2011973"/>
          </a:xfrm>
          <a:prstGeom prst="rect">
            <a:avLst/>
          </a:prstGeom>
        </p:spPr>
      </p:pic>
      <p:sp>
        <p:nvSpPr>
          <p:cNvPr id="16" name="TextBox 15">
            <a:extLst>
              <a:ext uri="{FF2B5EF4-FFF2-40B4-BE49-F238E27FC236}">
                <a16:creationId xmlns:a16="http://schemas.microsoft.com/office/drawing/2014/main" id="{19DD0A75-FF18-4C5A-8943-EB7C5B4D7C4D}"/>
              </a:ext>
            </a:extLst>
          </p:cNvPr>
          <p:cNvSpPr txBox="1"/>
          <p:nvPr/>
        </p:nvSpPr>
        <p:spPr bwMode="gray">
          <a:xfrm>
            <a:off x="2618538" y="2763836"/>
            <a:ext cx="2733675" cy="385286"/>
          </a:xfrm>
          <a:prstGeom prst="rect">
            <a:avLst/>
          </a:prstGeom>
        </p:spPr>
        <p:txBody>
          <a:bodyPr vert="horz" wrap="square" lIns="91440" tIns="91440" rIns="91440" bIns="91440" rtlCol="0">
            <a:noAutofit/>
          </a:bodyPr>
          <a:lstStyle/>
          <a:p>
            <a:pPr>
              <a:lnSpc>
                <a:spcPct val="90000"/>
              </a:lnSpc>
              <a:spcBef>
                <a:spcPts val="1200"/>
              </a:spcBef>
            </a:pPr>
            <a:r>
              <a:rPr lang="en-US" b="1" dirty="0">
                <a:solidFill>
                  <a:schemeClr val="accent6"/>
                </a:solidFill>
              </a:rPr>
              <a:t>Cytometry</a:t>
            </a:r>
          </a:p>
          <a:p>
            <a:pPr>
              <a:lnSpc>
                <a:spcPct val="90000"/>
              </a:lnSpc>
            </a:pPr>
            <a:r>
              <a:rPr lang="en-US" sz="2000" b="1" dirty="0">
                <a:solidFill>
                  <a:schemeClr val="accent6"/>
                </a:solidFill>
              </a:rPr>
              <a:t>(Flow, Mass, FACS)</a:t>
            </a:r>
          </a:p>
        </p:txBody>
      </p:sp>
      <p:sp>
        <p:nvSpPr>
          <p:cNvPr id="17" name="TextBox 16">
            <a:extLst>
              <a:ext uri="{FF2B5EF4-FFF2-40B4-BE49-F238E27FC236}">
                <a16:creationId xmlns:a16="http://schemas.microsoft.com/office/drawing/2014/main" id="{F85D36D2-541B-44FB-837C-75A41711511F}"/>
              </a:ext>
            </a:extLst>
          </p:cNvPr>
          <p:cNvSpPr txBox="1"/>
          <p:nvPr/>
        </p:nvSpPr>
        <p:spPr bwMode="gray">
          <a:xfrm>
            <a:off x="6938876" y="3036076"/>
            <a:ext cx="3077615" cy="425529"/>
          </a:xfrm>
          <a:prstGeom prst="rect">
            <a:avLst/>
          </a:prstGeom>
        </p:spPr>
        <p:txBody>
          <a:bodyPr vert="horz" wrap="square" lIns="91440" tIns="91440" rIns="91440" bIns="91440" rtlCol="0">
            <a:noAutofit/>
          </a:bodyPr>
          <a:lstStyle/>
          <a:p>
            <a:pPr>
              <a:lnSpc>
                <a:spcPct val="90000"/>
              </a:lnSpc>
              <a:spcBef>
                <a:spcPts val="1200"/>
              </a:spcBef>
            </a:pPr>
            <a:r>
              <a:rPr lang="en-US" b="1" dirty="0" err="1">
                <a:solidFill>
                  <a:schemeClr val="accent6"/>
                </a:solidFill>
              </a:rPr>
              <a:t>scRNA</a:t>
            </a:r>
            <a:r>
              <a:rPr lang="en-US" b="1" dirty="0">
                <a:solidFill>
                  <a:schemeClr val="accent6"/>
                </a:solidFill>
              </a:rPr>
              <a:t> transcriptomics</a:t>
            </a:r>
          </a:p>
        </p:txBody>
      </p:sp>
      <p:grpSp>
        <p:nvGrpSpPr>
          <p:cNvPr id="37" name="Group 36">
            <a:extLst>
              <a:ext uri="{FF2B5EF4-FFF2-40B4-BE49-F238E27FC236}">
                <a16:creationId xmlns:a16="http://schemas.microsoft.com/office/drawing/2014/main" id="{FB911F93-F420-4975-9AB7-87FD494145C0}"/>
              </a:ext>
            </a:extLst>
          </p:cNvPr>
          <p:cNvGrpSpPr/>
          <p:nvPr/>
        </p:nvGrpSpPr>
        <p:grpSpPr>
          <a:xfrm>
            <a:off x="3777701" y="3451864"/>
            <a:ext cx="5429250" cy="3265515"/>
            <a:chOff x="2253701" y="3379945"/>
            <a:chExt cx="5429250" cy="3265515"/>
          </a:xfrm>
        </p:grpSpPr>
        <p:sp>
          <p:nvSpPr>
            <p:cNvPr id="38" name="TextBox 37">
              <a:extLst>
                <a:ext uri="{FF2B5EF4-FFF2-40B4-BE49-F238E27FC236}">
                  <a16:creationId xmlns:a16="http://schemas.microsoft.com/office/drawing/2014/main" id="{6507AE81-AB50-46F7-AE7C-1335C1DC4202}"/>
                </a:ext>
              </a:extLst>
            </p:cNvPr>
            <p:cNvSpPr txBox="1"/>
            <p:nvPr/>
          </p:nvSpPr>
          <p:spPr bwMode="gray">
            <a:xfrm>
              <a:off x="2875023" y="3852992"/>
              <a:ext cx="2811780" cy="388620"/>
            </a:xfrm>
            <a:prstGeom prst="rect">
              <a:avLst/>
            </a:prstGeom>
          </p:spPr>
          <p:txBody>
            <a:bodyPr vert="horz" wrap="square" lIns="91440" tIns="91440" rIns="91440" bIns="91440" rtlCol="0">
              <a:noAutofit/>
            </a:bodyPr>
            <a:lstStyle/>
            <a:p>
              <a:pPr>
                <a:lnSpc>
                  <a:spcPct val="90000"/>
                </a:lnSpc>
                <a:spcBef>
                  <a:spcPts val="1200"/>
                </a:spcBef>
              </a:pPr>
              <a:r>
                <a:rPr lang="en-US" sz="2800" b="1" dirty="0">
                  <a:solidFill>
                    <a:schemeClr val="accent6"/>
                  </a:solidFill>
                </a:rPr>
                <a:t>ADT</a:t>
              </a:r>
              <a:endParaRPr lang="en-US" sz="1800" b="1" dirty="0">
                <a:solidFill>
                  <a:schemeClr val="accent6"/>
                </a:solidFill>
              </a:endParaRPr>
            </a:p>
          </p:txBody>
        </p:sp>
        <p:sp>
          <p:nvSpPr>
            <p:cNvPr id="39" name="TextBox 38">
              <a:extLst>
                <a:ext uri="{FF2B5EF4-FFF2-40B4-BE49-F238E27FC236}">
                  <a16:creationId xmlns:a16="http://schemas.microsoft.com/office/drawing/2014/main" id="{6D56D107-B04A-4D7C-B0F2-CC76A89693B5}"/>
                </a:ext>
              </a:extLst>
            </p:cNvPr>
            <p:cNvSpPr txBox="1"/>
            <p:nvPr/>
          </p:nvSpPr>
          <p:spPr bwMode="gray">
            <a:xfrm>
              <a:off x="2253701" y="5880342"/>
              <a:ext cx="5429250" cy="765118"/>
            </a:xfrm>
            <a:prstGeom prst="rect">
              <a:avLst/>
            </a:prstGeom>
          </p:spPr>
          <p:txBody>
            <a:bodyPr vert="horz" wrap="square" lIns="91440" tIns="91440" rIns="91440" bIns="91440" rtlCol="0">
              <a:noAutofit/>
            </a:bodyPr>
            <a:lstStyle/>
            <a:p>
              <a:pPr>
                <a:lnSpc>
                  <a:spcPct val="90000"/>
                </a:lnSpc>
                <a:spcBef>
                  <a:spcPts val="1200"/>
                </a:spcBef>
              </a:pPr>
              <a:r>
                <a:rPr lang="en-US" sz="2000" b="1" dirty="0">
                  <a:solidFill>
                    <a:schemeClr val="accent6"/>
                  </a:solidFill>
                </a:rPr>
                <a:t>Single Cell Protein and Expression Analysis</a:t>
              </a:r>
            </a:p>
          </p:txBody>
        </p:sp>
        <p:pic>
          <p:nvPicPr>
            <p:cNvPr id="40" name="Picture 39">
              <a:extLst>
                <a:ext uri="{FF2B5EF4-FFF2-40B4-BE49-F238E27FC236}">
                  <a16:creationId xmlns:a16="http://schemas.microsoft.com/office/drawing/2014/main" id="{76F7709F-D8F9-4C90-A7CB-AF0D2B5E3B64}"/>
                </a:ext>
              </a:extLst>
            </p:cNvPr>
            <p:cNvPicPr>
              <a:picLocks noChangeAspect="1"/>
            </p:cNvPicPr>
            <p:nvPr/>
          </p:nvPicPr>
          <p:blipFill>
            <a:blip r:embed="rId5"/>
            <a:stretch>
              <a:fillRect/>
            </a:stretch>
          </p:blipFill>
          <p:spPr>
            <a:xfrm>
              <a:off x="2875023" y="4286765"/>
              <a:ext cx="3268222" cy="1640163"/>
            </a:xfrm>
            <a:prstGeom prst="rect">
              <a:avLst/>
            </a:prstGeom>
          </p:spPr>
        </p:pic>
        <p:grpSp>
          <p:nvGrpSpPr>
            <p:cNvPr id="41" name="Group 40">
              <a:extLst>
                <a:ext uri="{FF2B5EF4-FFF2-40B4-BE49-F238E27FC236}">
                  <a16:creationId xmlns:a16="http://schemas.microsoft.com/office/drawing/2014/main" id="{1CDF571C-CBB6-4043-A4AF-08F4E85BE096}"/>
                </a:ext>
              </a:extLst>
            </p:cNvPr>
            <p:cNvGrpSpPr/>
            <p:nvPr/>
          </p:nvGrpSpPr>
          <p:grpSpPr>
            <a:xfrm>
              <a:off x="2427923" y="3379945"/>
              <a:ext cx="4525760" cy="906819"/>
              <a:chOff x="2427923" y="3379945"/>
              <a:chExt cx="4525760" cy="906819"/>
            </a:xfrm>
          </p:grpSpPr>
          <p:cxnSp>
            <p:nvCxnSpPr>
              <p:cNvPr id="42" name="Connector: Elbow 41">
                <a:extLst>
                  <a:ext uri="{FF2B5EF4-FFF2-40B4-BE49-F238E27FC236}">
                    <a16:creationId xmlns:a16="http://schemas.microsoft.com/office/drawing/2014/main" id="{373FCA46-4059-49D7-A0AA-D75BCEE09A70}"/>
                  </a:ext>
                </a:extLst>
              </p:cNvPr>
              <p:cNvCxnSpPr>
                <a:cxnSpLocks/>
                <a:endCxn id="40" idx="0"/>
              </p:cNvCxnSpPr>
              <p:nvPr/>
            </p:nvCxnSpPr>
            <p:spPr>
              <a:xfrm rot="16200000" flipH="1">
                <a:off x="3015119" y="2792749"/>
                <a:ext cx="906819" cy="2081212"/>
              </a:xfrm>
              <a:prstGeom prst="bentConnector3">
                <a:avLst>
                  <a:gd name="adj1" fmla="val 50000"/>
                </a:avLst>
              </a:prstGeom>
              <a:ln w="3492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4DDB6A5A-B9DA-4652-B534-95E44BDABE4B}"/>
                  </a:ext>
                </a:extLst>
              </p:cNvPr>
              <p:cNvCxnSpPr>
                <a:cxnSpLocks/>
              </p:cNvCxnSpPr>
              <p:nvPr/>
            </p:nvCxnSpPr>
            <p:spPr>
              <a:xfrm flipV="1">
                <a:off x="4509134" y="3446557"/>
                <a:ext cx="2444549" cy="391552"/>
              </a:xfrm>
              <a:prstGeom prst="bentConnector2">
                <a:avLst/>
              </a:prstGeom>
              <a:ln w="34925">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5819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3254316" y="4765510"/>
            <a:ext cx="5036404" cy="1530113"/>
          </a:xfrm>
          <a:prstGeom prst="rect">
            <a:avLst/>
          </a:prstGeom>
        </p:spPr>
      </p:pic>
      <p:pic>
        <p:nvPicPr>
          <p:cNvPr id="29" name="Picture 28"/>
          <p:cNvPicPr>
            <a:picLocks noChangeAspect="1"/>
          </p:cNvPicPr>
          <p:nvPr>
            <p:custDataLst>
              <p:tags r:id="rId2"/>
            </p:custDataLst>
          </p:nvPr>
        </p:nvPicPr>
        <p:blipFill>
          <a:blip r:embed="rId19"/>
          <a:stretch>
            <a:fillRect/>
          </a:stretch>
        </p:blipFill>
        <p:spPr>
          <a:xfrm>
            <a:off x="2995939" y="2892254"/>
            <a:ext cx="5323731" cy="1764985"/>
          </a:xfrm>
          <a:prstGeom prst="rect">
            <a:avLst/>
          </a:prstGeom>
        </p:spPr>
      </p:pic>
      <p:sp>
        <p:nvSpPr>
          <p:cNvPr id="30" name="TextBox 29"/>
          <p:cNvSpPr txBox="1"/>
          <p:nvPr>
            <p:custDataLst>
              <p:tags r:id="rId3"/>
            </p:custDataLst>
          </p:nvPr>
        </p:nvSpPr>
        <p:spPr>
          <a:xfrm>
            <a:off x="414526" y="3482360"/>
            <a:ext cx="2236495" cy="584775"/>
          </a:xfrm>
          <a:prstGeom prst="rect">
            <a:avLst/>
          </a:prstGeom>
          <a:noFill/>
        </p:spPr>
        <p:txBody>
          <a:bodyPr wrap="square" rtlCol="0">
            <a:spAutoFit/>
          </a:bodyPr>
          <a:lstStyle/>
          <a:p>
            <a:pPr algn="ctr"/>
            <a:r>
              <a:rPr lang="en-US" sz="1600" err="1">
                <a:solidFill>
                  <a:srgbClr val="003F68"/>
                </a:solidFill>
                <a:latin typeface="Calibri"/>
                <a:ea typeface="Calibri"/>
                <a:cs typeface="Calibri"/>
              </a:rPr>
              <a:t>CyTOF </a:t>
            </a:r>
          </a:p>
          <a:p>
            <a:pPr algn="ctr"/>
            <a:r>
              <a:rPr lang="en-US" sz="1600">
                <a:solidFill>
                  <a:srgbClr val="003F68"/>
                </a:solidFill>
                <a:latin typeface="Calibri"/>
                <a:ea typeface="Calibri"/>
                <a:cs typeface="Calibri"/>
              </a:rPr>
              <a:t>(Distinct Mass Isotopes)</a:t>
            </a:r>
          </a:p>
        </p:txBody>
      </p:sp>
      <p:sp>
        <p:nvSpPr>
          <p:cNvPr id="31" name="TextBox 30"/>
          <p:cNvSpPr txBox="1"/>
          <p:nvPr>
            <p:custDataLst>
              <p:tags r:id="rId4"/>
            </p:custDataLst>
          </p:nvPr>
        </p:nvSpPr>
        <p:spPr>
          <a:xfrm>
            <a:off x="155049" y="1991827"/>
            <a:ext cx="2755451" cy="584775"/>
          </a:xfrm>
          <a:prstGeom prst="rect">
            <a:avLst/>
          </a:prstGeom>
          <a:noFill/>
        </p:spPr>
        <p:txBody>
          <a:bodyPr wrap="square" rtlCol="0">
            <a:spAutoFit/>
          </a:bodyPr>
          <a:lstStyle/>
          <a:p>
            <a:pPr algn="ctr"/>
            <a:r>
              <a:rPr lang="en-US" sz="1600">
                <a:solidFill>
                  <a:srgbClr val="003F68"/>
                </a:solidFill>
                <a:latin typeface="Calibri"/>
                <a:ea typeface="Calibri"/>
                <a:cs typeface="Calibri"/>
              </a:rPr>
              <a:t>Feature Barcoding Technology</a:t>
            </a:r>
          </a:p>
          <a:p>
            <a:pPr algn="ctr"/>
            <a:r>
              <a:rPr lang="en-US" sz="1600">
                <a:solidFill>
                  <a:srgbClr val="003F68"/>
                </a:solidFill>
                <a:latin typeface="Calibri"/>
                <a:ea typeface="Calibri"/>
                <a:cs typeface="Calibri"/>
              </a:rPr>
              <a:t>(Distinct 15nt Barcodes)</a:t>
            </a:r>
          </a:p>
        </p:txBody>
      </p:sp>
      <p:sp>
        <p:nvSpPr>
          <p:cNvPr id="34" name="TextBox 33"/>
          <p:cNvSpPr txBox="1"/>
          <p:nvPr>
            <p:custDataLst>
              <p:tags r:id="rId5"/>
            </p:custDataLst>
          </p:nvPr>
        </p:nvSpPr>
        <p:spPr>
          <a:xfrm>
            <a:off x="560397" y="5045858"/>
            <a:ext cx="1944751" cy="584775"/>
          </a:xfrm>
          <a:prstGeom prst="rect">
            <a:avLst/>
          </a:prstGeom>
          <a:noFill/>
        </p:spPr>
        <p:txBody>
          <a:bodyPr wrap="square" rtlCol="0">
            <a:spAutoFit/>
          </a:bodyPr>
          <a:lstStyle/>
          <a:p>
            <a:pPr algn="ctr"/>
            <a:r>
              <a:rPr lang="en-US" sz="1600">
                <a:solidFill>
                  <a:srgbClr val="003F68"/>
                </a:solidFill>
                <a:latin typeface="Calibri"/>
                <a:ea typeface="Calibri"/>
                <a:cs typeface="Calibri"/>
              </a:rPr>
              <a:t>Flow </a:t>
            </a:r>
          </a:p>
          <a:p>
            <a:pPr algn="ctr"/>
            <a:r>
              <a:rPr lang="en-US" sz="1600">
                <a:solidFill>
                  <a:srgbClr val="003F68"/>
                </a:solidFill>
                <a:latin typeface="Calibri"/>
                <a:ea typeface="Calibri"/>
                <a:cs typeface="Calibri"/>
              </a:rPr>
              <a:t>(Distinct Emissions)</a:t>
            </a:r>
          </a:p>
        </p:txBody>
      </p:sp>
      <p:grpSp>
        <p:nvGrpSpPr>
          <p:cNvPr id="4" name="Group 3"/>
          <p:cNvGrpSpPr/>
          <p:nvPr>
            <p:custDataLst>
              <p:tags r:id="rId6"/>
            </p:custDataLst>
          </p:nvPr>
        </p:nvGrpSpPr>
        <p:grpSpPr>
          <a:xfrm>
            <a:off x="3392372" y="1838647"/>
            <a:ext cx="4927298" cy="850546"/>
            <a:chOff x="6406556" y="3119661"/>
            <a:chExt cx="5325069" cy="919209"/>
          </a:xfrm>
        </p:grpSpPr>
        <p:pic>
          <p:nvPicPr>
            <p:cNvPr id="33" name="Picture 32"/>
            <p:cNvPicPr>
              <a:picLocks noChangeAspect="1"/>
            </p:cNvPicPr>
            <p:nvPr>
              <p:custDataLst>
                <p:tags r:id="rId14"/>
              </p:custDataLst>
            </p:nvPr>
          </p:nvPicPr>
          <p:blipFill>
            <a:blip r:embed="rId20">
              <a:extLst>
                <a:ext uri="{28A0092B-C50C-407E-A947-70E740481C1C}">
                  <a14:useLocalDpi xmlns:a14="http://schemas.microsoft.com/office/drawing/2010/main" val="0"/>
                </a:ext>
              </a:extLst>
            </a:blip>
            <a:srcRect l="31340" t="52940"/>
            <a:stretch>
              <a:fillRect/>
            </a:stretch>
          </p:blipFill>
          <p:spPr>
            <a:xfrm>
              <a:off x="6406556" y="3119661"/>
              <a:ext cx="5325069" cy="919209"/>
            </a:xfrm>
            <a:prstGeom prst="rect">
              <a:avLst/>
            </a:prstGeom>
            <a:ln>
              <a:solidFill>
                <a:schemeClr val="bg1">
                  <a:lumMod val="75000"/>
                </a:schemeClr>
              </a:solidFill>
            </a:ln>
          </p:spPr>
        </p:pic>
        <p:sp>
          <p:nvSpPr>
            <p:cNvPr id="2" name="Rectangle 1"/>
            <p:cNvSpPr/>
            <p:nvPr>
              <p:custDataLst>
                <p:tags r:id="rId15"/>
              </p:custDataLst>
            </p:nvPr>
          </p:nvSpPr>
          <p:spPr>
            <a:xfrm>
              <a:off x="6406556" y="3119661"/>
              <a:ext cx="2005924" cy="165546"/>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grpSp>
      <p:sp>
        <p:nvSpPr>
          <p:cNvPr id="5" name="TextBox 4"/>
          <p:cNvSpPr txBox="1"/>
          <p:nvPr>
            <p:custDataLst>
              <p:tags r:id="rId7"/>
            </p:custDataLst>
          </p:nvPr>
        </p:nvSpPr>
        <p:spPr bwMode="gray">
          <a:xfrm>
            <a:off x="9829210" y="5338245"/>
            <a:ext cx="914400" cy="914400"/>
          </a:xfrm>
          <a:prstGeom prst="rect">
            <a:avLst/>
          </a:prstGeom>
        </p:spPr>
        <p:txBody>
          <a:bodyPr vert="horz" wrap="none" lIns="91440" tIns="91440" rIns="91440" bIns="91440" rtlCol="0">
            <a:noAutofit/>
          </a:bodyPr>
          <a:lstStyle/>
          <a:p>
            <a:pPr algn="ctr">
              <a:lnSpc>
                <a:spcPct val="90000"/>
              </a:lnSpc>
              <a:spcBef>
                <a:spcPts val="1200"/>
              </a:spcBef>
            </a:pPr>
            <a:r>
              <a:rPr lang="en-US" sz="1200">
                <a:solidFill>
                  <a:schemeClr val="accent6"/>
                </a:solidFill>
              </a:rPr>
              <a:t>15-20 parameters</a:t>
            </a:r>
          </a:p>
        </p:txBody>
      </p:sp>
      <p:sp>
        <p:nvSpPr>
          <p:cNvPr id="35" name="TextBox 34"/>
          <p:cNvSpPr txBox="1"/>
          <p:nvPr>
            <p:custDataLst>
              <p:tags r:id="rId8"/>
            </p:custDataLst>
          </p:nvPr>
        </p:nvSpPr>
        <p:spPr bwMode="gray">
          <a:xfrm>
            <a:off x="9829210" y="3501062"/>
            <a:ext cx="914400" cy="914400"/>
          </a:xfrm>
          <a:prstGeom prst="rect">
            <a:avLst/>
          </a:prstGeom>
        </p:spPr>
        <p:txBody>
          <a:bodyPr vert="horz" wrap="none" lIns="91440" tIns="91440" rIns="91440" bIns="91440" rtlCol="0">
            <a:noAutofit/>
          </a:bodyPr>
          <a:lstStyle/>
          <a:p>
            <a:pPr algn="ctr">
              <a:lnSpc>
                <a:spcPct val="90000"/>
              </a:lnSpc>
              <a:spcBef>
                <a:spcPts val="1200"/>
              </a:spcBef>
            </a:pPr>
            <a:r>
              <a:rPr lang="en-US" sz="1200" dirty="0">
                <a:solidFill>
                  <a:schemeClr val="accent6"/>
                </a:solidFill>
              </a:rPr>
              <a:t>~70 parameters</a:t>
            </a:r>
          </a:p>
        </p:txBody>
      </p:sp>
      <p:sp>
        <p:nvSpPr>
          <p:cNvPr id="36" name="TextBox 35"/>
          <p:cNvSpPr txBox="1"/>
          <p:nvPr>
            <p:custDataLst>
              <p:tags r:id="rId9"/>
            </p:custDataLst>
          </p:nvPr>
        </p:nvSpPr>
        <p:spPr bwMode="gray">
          <a:xfrm>
            <a:off x="9665149" y="1907192"/>
            <a:ext cx="1898666" cy="914400"/>
          </a:xfrm>
          <a:prstGeom prst="rect">
            <a:avLst/>
          </a:prstGeom>
        </p:spPr>
        <p:txBody>
          <a:bodyPr vert="horz" wrap="none" lIns="91440" tIns="91440" rIns="91440" bIns="91440" rtlCol="0">
            <a:noAutofit/>
          </a:bodyPr>
          <a:lstStyle/>
          <a:p>
            <a:pPr algn="ctr">
              <a:lnSpc>
                <a:spcPct val="90000"/>
              </a:lnSpc>
              <a:spcBef>
                <a:spcPts val="1200"/>
              </a:spcBef>
            </a:pPr>
            <a:r>
              <a:rPr lang="en-US" sz="1800" b="1" dirty="0">
                <a:solidFill>
                  <a:schemeClr val="accent6"/>
                </a:solidFill>
              </a:rPr>
              <a:t>&gt; 1 billion parameters (4</a:t>
            </a:r>
            <a:r>
              <a:rPr lang="en-US" sz="1800" b="1" baseline="30000" dirty="0">
                <a:solidFill>
                  <a:schemeClr val="accent6"/>
                </a:solidFill>
              </a:rPr>
              <a:t>15</a:t>
            </a:r>
            <a:r>
              <a:rPr lang="en-US" sz="1800" b="1" dirty="0">
                <a:solidFill>
                  <a:schemeClr val="accent6"/>
                </a:solidFill>
              </a:rPr>
              <a:t>)</a:t>
            </a:r>
          </a:p>
        </p:txBody>
      </p:sp>
      <p:sp>
        <p:nvSpPr>
          <p:cNvPr id="6" name="TextBox 5"/>
          <p:cNvSpPr txBox="1"/>
          <p:nvPr>
            <p:custDataLst>
              <p:tags r:id="rId10"/>
            </p:custDataLst>
          </p:nvPr>
        </p:nvSpPr>
        <p:spPr bwMode="gray">
          <a:xfrm>
            <a:off x="8472761" y="1193516"/>
            <a:ext cx="930319" cy="572464"/>
          </a:xfrm>
          <a:prstGeom prst="rect">
            <a:avLst/>
          </a:prstGeom>
        </p:spPr>
        <p:txBody>
          <a:bodyPr vert="horz" wrap="none" lIns="91440" tIns="91440" rIns="91440" bIns="91440" rtlCol="0">
            <a:spAutoFit/>
          </a:bodyPr>
          <a:lstStyle/>
          <a:p>
            <a:pPr>
              <a:lnSpc>
                <a:spcPct val="90000"/>
              </a:lnSpc>
              <a:spcBef>
                <a:spcPts val="1200"/>
              </a:spcBef>
            </a:pPr>
            <a:r>
              <a:rPr lang="en-US" sz="2800" dirty="0">
                <a:solidFill>
                  <a:schemeClr val="accent4"/>
                </a:solidFill>
              </a:rPr>
              <a:t>Scale</a:t>
            </a:r>
          </a:p>
        </p:txBody>
      </p:sp>
      <p:sp>
        <p:nvSpPr>
          <p:cNvPr id="7" name="Triangle 6"/>
          <p:cNvSpPr/>
          <p:nvPr>
            <p:custDataLst>
              <p:tags r:id="rId11"/>
            </p:custDataLst>
          </p:nvPr>
        </p:nvSpPr>
        <p:spPr>
          <a:xfrm rot="10800000">
            <a:off x="8659754" y="1838647"/>
            <a:ext cx="556334" cy="4456976"/>
          </a:xfrm>
          <a:prstGeom prst="triangle">
            <a:avLst/>
          </a:prstGeom>
          <a:solidFill>
            <a:schemeClr val="accent4"/>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sp>
        <p:nvSpPr>
          <p:cNvPr id="17" name="Title 3"/>
          <p:cNvSpPr>
            <a:spLocks noGrp="1"/>
          </p:cNvSpPr>
          <p:nvPr>
            <p:ph type="title"/>
            <p:custDataLst>
              <p:tags r:id="rId12"/>
            </p:custDataLst>
          </p:nvPr>
        </p:nvSpPr>
        <p:spPr>
          <a:xfrm>
            <a:off x="457200" y="91440"/>
            <a:ext cx="11274552" cy="914400"/>
          </a:xfrm>
        </p:spPr>
        <p:txBody>
          <a:bodyPr/>
          <a:lstStyle/>
          <a:p>
            <a:r>
              <a:rPr lang="en-US" dirty="0">
                <a:latin typeface="+mj-lt"/>
              </a:rPr>
              <a:t>Potential to Tag Thousands of Proteins per Cell and Combine with Gene Expression</a:t>
            </a:r>
          </a:p>
        </p:txBody>
      </p:sp>
      <p:sp>
        <p:nvSpPr>
          <p:cNvPr id="3" name="Rectangle 2"/>
          <p:cNvSpPr/>
          <p:nvPr>
            <p:custDataLst>
              <p:tags r:id="rId13"/>
            </p:custDataLst>
          </p:nvPr>
        </p:nvSpPr>
        <p:spPr>
          <a:xfrm>
            <a:off x="3596640" y="2218088"/>
            <a:ext cx="1998053" cy="146304"/>
          </a:xfrm>
          <a:prstGeom prst="rect">
            <a:avLst/>
          </a:prstGeom>
          <a:solidFill>
            <a:schemeClr val="accent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sp>
        <p:nvSpPr>
          <p:cNvPr id="18" name="Rectangle 17">
            <a:extLst>
              <a:ext uri="{FF2B5EF4-FFF2-40B4-BE49-F238E27FC236}">
                <a16:creationId xmlns:a16="http://schemas.microsoft.com/office/drawing/2014/main" id="{E2BB19C0-7E87-40E6-B29A-598DA108893E}"/>
              </a:ext>
            </a:extLst>
          </p:cNvPr>
          <p:cNvSpPr/>
          <p:nvPr/>
        </p:nvSpPr>
        <p:spPr bwMode="gray">
          <a:xfrm>
            <a:off x="267629" y="1005840"/>
            <a:ext cx="11635108" cy="5289783"/>
          </a:xfrm>
          <a:prstGeom prst="rect">
            <a:avLst/>
          </a:prstGeom>
          <a:solidFill>
            <a:schemeClr val="bg1"/>
          </a:solidFill>
          <a:ln w="28575" cap="flat" cmpd="sng" algn="ctr">
            <a:no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bg2"/>
              </a:solidFill>
              <a:latin typeface="+mj-lt"/>
            </a:endParaRPr>
          </a:p>
        </p:txBody>
      </p:sp>
      <p:sp>
        <p:nvSpPr>
          <p:cNvPr id="19" name="TextBox 18">
            <a:extLst>
              <a:ext uri="{FF2B5EF4-FFF2-40B4-BE49-F238E27FC236}">
                <a16:creationId xmlns:a16="http://schemas.microsoft.com/office/drawing/2014/main" id="{538A37A3-C1FE-4382-93D6-38A095BB5AA2}"/>
              </a:ext>
            </a:extLst>
          </p:cNvPr>
          <p:cNvSpPr txBox="1"/>
          <p:nvPr/>
        </p:nvSpPr>
        <p:spPr bwMode="gray">
          <a:xfrm>
            <a:off x="1537748" y="2545807"/>
            <a:ext cx="9404484" cy="1532379"/>
          </a:xfrm>
          <a:prstGeom prst="rect">
            <a:avLst/>
          </a:prstGeom>
        </p:spPr>
        <p:txBody>
          <a:bodyPr vert="horz" wrap="square" lIns="0" tIns="0" rIns="0" bIns="0" rtlCol="0">
            <a:noAutofit/>
          </a:bodyPr>
          <a:lstStyle/>
          <a:p>
            <a:pPr algn="ctr"/>
            <a:r>
              <a:rPr lang="en-US" sz="3600" i="1" dirty="0">
                <a:solidFill>
                  <a:srgbClr val="0070C0"/>
                </a:solidFill>
              </a:rPr>
              <a:t>What would you do in cytometry with</a:t>
            </a:r>
          </a:p>
          <a:p>
            <a:pPr algn="ctr"/>
            <a:r>
              <a:rPr lang="en-US" sz="3600" i="1" dirty="0">
                <a:solidFill>
                  <a:srgbClr val="0070C0"/>
                </a:solidFill>
              </a:rPr>
              <a:t>1,073,741,824 dyes?</a:t>
            </a:r>
          </a:p>
        </p:txBody>
      </p:sp>
    </p:spTree>
    <p:extLst>
      <p:ext uri="{BB962C8B-B14F-4D97-AF65-F5344CB8AC3E}">
        <p14:creationId xmlns:p14="http://schemas.microsoft.com/office/powerpoint/2010/main" val="11740922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9CCB59-5E7D-4174-BA4B-6E5407C122EA}"/>
              </a:ext>
            </a:extLst>
          </p:cNvPr>
          <p:cNvPicPr>
            <a:picLocks noChangeAspect="1"/>
          </p:cNvPicPr>
          <p:nvPr/>
        </p:nvPicPr>
        <p:blipFill>
          <a:blip r:embed="rId2"/>
          <a:stretch>
            <a:fillRect/>
          </a:stretch>
        </p:blipFill>
        <p:spPr>
          <a:xfrm>
            <a:off x="548967" y="742950"/>
            <a:ext cx="10379065" cy="5053965"/>
          </a:xfrm>
          <a:prstGeom prst="rect">
            <a:avLst/>
          </a:prstGeom>
        </p:spPr>
      </p:pic>
      <p:sp>
        <p:nvSpPr>
          <p:cNvPr id="2" name="Rectangle 1">
            <a:extLst>
              <a:ext uri="{FF2B5EF4-FFF2-40B4-BE49-F238E27FC236}">
                <a16:creationId xmlns:a16="http://schemas.microsoft.com/office/drawing/2014/main" id="{42D6D5B7-927B-4783-81EC-21E8A63A13C4}"/>
              </a:ext>
            </a:extLst>
          </p:cNvPr>
          <p:cNvSpPr/>
          <p:nvPr/>
        </p:nvSpPr>
        <p:spPr>
          <a:xfrm>
            <a:off x="4427034" y="1817649"/>
            <a:ext cx="6835698" cy="3979266"/>
          </a:xfrm>
          <a:prstGeom prst="rect">
            <a:avLst/>
          </a:prstGeom>
          <a:solidFill>
            <a:schemeClr val="bg1">
              <a:alpha val="71000"/>
            </a:scheme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Tree>
    <p:extLst>
      <p:ext uri="{BB962C8B-B14F-4D97-AF65-F5344CB8AC3E}">
        <p14:creationId xmlns:p14="http://schemas.microsoft.com/office/powerpoint/2010/main" val="1146267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custDataLst>
              <p:tags r:id="rId1"/>
            </p:custDataLst>
          </p:nvPr>
        </p:nvSpPr>
        <p:spPr>
          <a:xfrm rot="16200000">
            <a:off x="-1226149" y="1667127"/>
            <a:ext cx="3155407" cy="396947"/>
          </a:xfrm>
        </p:spPr>
        <p:txBody>
          <a:bodyPr/>
          <a:lstStyle/>
          <a:p>
            <a:r>
              <a:rPr lang="en-US" sz="2600" b="1">
                <a:solidFill>
                  <a:srgbClr val="3179B2"/>
                </a:solidFill>
              </a:rPr>
              <a:t>Feature Barcode</a:t>
            </a:r>
          </a:p>
        </p:txBody>
      </p:sp>
      <p:pic>
        <p:nvPicPr>
          <p:cNvPr id="5" name="Picture 4"/>
          <p:cNvPicPr>
            <a:picLocks noChangeAspect="1"/>
          </p:cNvPicPr>
          <p:nvPr>
            <p:custDataLst>
              <p:tags r:id="rId2"/>
            </p:custDataLst>
          </p:nvPr>
        </p:nvPicPr>
        <p:blipFill>
          <a:blip r:embed="rId23"/>
          <a:stretch>
            <a:fillRect/>
          </a:stretch>
        </p:blipFill>
        <p:spPr>
          <a:xfrm>
            <a:off x="6353716" y="3819578"/>
            <a:ext cx="2682026" cy="2615184"/>
          </a:xfrm>
          <a:prstGeom prst="rect">
            <a:avLst/>
          </a:prstGeom>
        </p:spPr>
      </p:pic>
      <p:pic>
        <p:nvPicPr>
          <p:cNvPr id="6" name="Picture 5"/>
          <p:cNvPicPr>
            <a:picLocks noChangeAspect="1"/>
          </p:cNvPicPr>
          <p:nvPr>
            <p:custDataLst>
              <p:tags r:id="rId3"/>
            </p:custDataLst>
          </p:nvPr>
        </p:nvPicPr>
        <p:blipFill>
          <a:blip r:embed="rId24"/>
          <a:stretch>
            <a:fillRect/>
          </a:stretch>
        </p:blipFill>
        <p:spPr>
          <a:xfrm>
            <a:off x="9164157" y="3881046"/>
            <a:ext cx="2682026" cy="2615184"/>
          </a:xfrm>
          <a:prstGeom prst="rect">
            <a:avLst/>
          </a:prstGeom>
        </p:spPr>
      </p:pic>
      <p:pic>
        <p:nvPicPr>
          <p:cNvPr id="10" name="Picture 9"/>
          <p:cNvPicPr>
            <a:picLocks noChangeAspect="1"/>
          </p:cNvPicPr>
          <p:nvPr>
            <p:custDataLst>
              <p:tags r:id="rId4"/>
            </p:custDataLst>
          </p:nvPr>
        </p:nvPicPr>
        <p:blipFill>
          <a:blip r:embed="rId25"/>
          <a:stretch>
            <a:fillRect/>
          </a:stretch>
        </p:blipFill>
        <p:spPr>
          <a:xfrm>
            <a:off x="701731" y="3757354"/>
            <a:ext cx="2653893" cy="2587752"/>
          </a:xfrm>
          <a:prstGeom prst="rect">
            <a:avLst/>
          </a:prstGeom>
        </p:spPr>
      </p:pic>
      <p:pic>
        <p:nvPicPr>
          <p:cNvPr id="11" name="Picture 10"/>
          <p:cNvPicPr>
            <a:picLocks noChangeAspect="1"/>
          </p:cNvPicPr>
          <p:nvPr>
            <p:custDataLst>
              <p:tags r:id="rId5"/>
            </p:custDataLst>
          </p:nvPr>
        </p:nvPicPr>
        <p:blipFill>
          <a:blip r:embed="rId26"/>
          <a:stretch>
            <a:fillRect/>
          </a:stretch>
        </p:blipFill>
        <p:spPr>
          <a:xfrm>
            <a:off x="3496077" y="3784433"/>
            <a:ext cx="2682026" cy="2615184"/>
          </a:xfrm>
          <a:prstGeom prst="rect">
            <a:avLst/>
          </a:prstGeom>
        </p:spPr>
      </p:pic>
      <p:pic>
        <p:nvPicPr>
          <p:cNvPr id="15" name="Picture 14"/>
          <p:cNvPicPr>
            <a:picLocks noChangeAspect="1"/>
          </p:cNvPicPr>
          <p:nvPr>
            <p:custDataLst>
              <p:tags r:id="rId6"/>
            </p:custDataLst>
          </p:nvPr>
        </p:nvPicPr>
        <p:blipFill>
          <a:blip r:embed="rId27"/>
          <a:srcRect t="11318"/>
          <a:stretch>
            <a:fillRect/>
          </a:stretch>
        </p:blipFill>
        <p:spPr>
          <a:xfrm>
            <a:off x="3515507" y="1065726"/>
            <a:ext cx="3093929" cy="2743758"/>
          </a:xfrm>
          <a:prstGeom prst="rect">
            <a:avLst/>
          </a:prstGeom>
        </p:spPr>
      </p:pic>
      <p:pic>
        <p:nvPicPr>
          <p:cNvPr id="16" name="Picture 15"/>
          <p:cNvPicPr>
            <a:picLocks noChangeAspect="1"/>
          </p:cNvPicPr>
          <p:nvPr>
            <p:custDataLst>
              <p:tags r:id="rId7"/>
            </p:custDataLst>
          </p:nvPr>
        </p:nvPicPr>
        <p:blipFill>
          <a:blip r:embed="rId28"/>
          <a:srcRect t="11255"/>
          <a:stretch>
            <a:fillRect/>
          </a:stretch>
        </p:blipFill>
        <p:spPr>
          <a:xfrm>
            <a:off x="6371430" y="1072363"/>
            <a:ext cx="3111356" cy="2761185"/>
          </a:xfrm>
          <a:prstGeom prst="rect">
            <a:avLst/>
          </a:prstGeom>
        </p:spPr>
      </p:pic>
      <p:pic>
        <p:nvPicPr>
          <p:cNvPr id="17" name="Picture 16"/>
          <p:cNvPicPr>
            <a:picLocks noChangeAspect="1"/>
          </p:cNvPicPr>
          <p:nvPr>
            <p:custDataLst>
              <p:tags r:id="rId8"/>
            </p:custDataLst>
          </p:nvPr>
        </p:nvPicPr>
        <p:blipFill>
          <a:blip r:embed="rId29"/>
          <a:srcRect t="11392"/>
          <a:stretch>
            <a:fillRect/>
          </a:stretch>
        </p:blipFill>
        <p:spPr>
          <a:xfrm>
            <a:off x="9199818" y="1080026"/>
            <a:ext cx="3093929" cy="2741490"/>
          </a:xfrm>
          <a:prstGeom prst="rect">
            <a:avLst/>
          </a:prstGeom>
        </p:spPr>
      </p:pic>
      <p:pic>
        <p:nvPicPr>
          <p:cNvPr id="18" name="Picture 17"/>
          <p:cNvPicPr>
            <a:picLocks noChangeAspect="1"/>
          </p:cNvPicPr>
          <p:nvPr>
            <p:custDataLst>
              <p:tags r:id="rId9"/>
            </p:custDataLst>
          </p:nvPr>
        </p:nvPicPr>
        <p:blipFill>
          <a:blip r:embed="rId30"/>
          <a:srcRect t="11625"/>
          <a:stretch>
            <a:fillRect/>
          </a:stretch>
        </p:blipFill>
        <p:spPr>
          <a:xfrm>
            <a:off x="601578" y="1077915"/>
            <a:ext cx="3124363" cy="2761185"/>
          </a:xfrm>
          <a:prstGeom prst="rect">
            <a:avLst/>
          </a:prstGeom>
        </p:spPr>
      </p:pic>
      <p:sp>
        <p:nvSpPr>
          <p:cNvPr id="2" name="Title 1"/>
          <p:cNvSpPr>
            <a:spLocks noGrp="1"/>
          </p:cNvSpPr>
          <p:nvPr>
            <p:ph type="title"/>
            <p:custDataLst>
              <p:tags r:id="rId10"/>
            </p:custDataLst>
          </p:nvPr>
        </p:nvSpPr>
        <p:spPr>
          <a:xfrm>
            <a:off x="457200" y="285967"/>
            <a:ext cx="11277600" cy="596897"/>
          </a:xfrm>
        </p:spPr>
        <p:txBody>
          <a:bodyPr>
            <a:noAutofit/>
          </a:bodyPr>
          <a:lstStyle/>
          <a:p>
            <a:r>
              <a:rPr lang="en-US" sz="3600"/>
              <a:t>Feature Barcode UMI Counts Confirmed By Flow Cytometry</a:t>
            </a:r>
          </a:p>
        </p:txBody>
      </p:sp>
      <p:sp>
        <p:nvSpPr>
          <p:cNvPr id="19" name="TextBox 18"/>
          <p:cNvSpPr txBox="1"/>
          <p:nvPr>
            <p:custDataLst>
              <p:tags r:id="rId11"/>
            </p:custDataLst>
          </p:nvPr>
        </p:nvSpPr>
        <p:spPr bwMode="gray">
          <a:xfrm>
            <a:off x="1108621" y="1112457"/>
            <a:ext cx="1196720" cy="914400"/>
          </a:xfrm>
          <a:prstGeom prst="rect">
            <a:avLst/>
          </a:prstGeom>
        </p:spPr>
        <p:txBody>
          <a:bodyPr vert="horz" wrap="none" lIns="0" tIns="0" rIns="0" bIns="0" rtlCol="0">
            <a:noAutofit/>
          </a:bodyPr>
          <a:lstStyle/>
          <a:p>
            <a:pPr algn="l"/>
            <a:r>
              <a:rPr lang="en-US" sz="2000" dirty="0"/>
              <a:t>CD4 / RPAT4</a:t>
            </a:r>
          </a:p>
        </p:txBody>
      </p:sp>
      <p:sp>
        <p:nvSpPr>
          <p:cNvPr id="20" name="TextBox 19"/>
          <p:cNvSpPr txBox="1"/>
          <p:nvPr>
            <p:custDataLst>
              <p:tags r:id="rId12"/>
            </p:custDataLst>
          </p:nvPr>
        </p:nvSpPr>
        <p:spPr bwMode="gray">
          <a:xfrm>
            <a:off x="4841781" y="1136234"/>
            <a:ext cx="1318688" cy="914400"/>
          </a:xfrm>
          <a:prstGeom prst="rect">
            <a:avLst/>
          </a:prstGeom>
        </p:spPr>
        <p:txBody>
          <a:bodyPr vert="horz" wrap="none" lIns="0" tIns="0" rIns="0" bIns="0" rtlCol="0">
            <a:noAutofit/>
          </a:bodyPr>
          <a:lstStyle/>
          <a:p>
            <a:pPr algn="l"/>
            <a:r>
              <a:rPr lang="en-US" sz="2000" dirty="0"/>
              <a:t>CD8a / RPAT8</a:t>
            </a:r>
          </a:p>
        </p:txBody>
      </p:sp>
      <p:sp>
        <p:nvSpPr>
          <p:cNvPr id="21" name="TextBox 20"/>
          <p:cNvSpPr txBox="1"/>
          <p:nvPr>
            <p:custDataLst>
              <p:tags r:id="rId13"/>
            </p:custDataLst>
          </p:nvPr>
        </p:nvSpPr>
        <p:spPr bwMode="gray">
          <a:xfrm>
            <a:off x="7601369" y="1080026"/>
            <a:ext cx="1562788" cy="914400"/>
          </a:xfrm>
          <a:prstGeom prst="rect">
            <a:avLst/>
          </a:prstGeom>
        </p:spPr>
        <p:txBody>
          <a:bodyPr vert="horz" wrap="none" lIns="0" tIns="0" rIns="0" bIns="0" rtlCol="0">
            <a:noAutofit/>
          </a:bodyPr>
          <a:lstStyle/>
          <a:p>
            <a:pPr algn="l"/>
            <a:r>
              <a:rPr lang="en-US" sz="2000" dirty="0"/>
              <a:t>CD45RA/ I100</a:t>
            </a:r>
          </a:p>
        </p:txBody>
      </p:sp>
      <p:sp>
        <p:nvSpPr>
          <p:cNvPr id="23" name="TextBox 22"/>
          <p:cNvSpPr txBox="1"/>
          <p:nvPr>
            <p:custDataLst>
              <p:tags r:id="rId14"/>
            </p:custDataLst>
          </p:nvPr>
        </p:nvSpPr>
        <p:spPr bwMode="gray">
          <a:xfrm>
            <a:off x="10289582" y="1060506"/>
            <a:ext cx="914400" cy="914400"/>
          </a:xfrm>
          <a:prstGeom prst="rect">
            <a:avLst/>
          </a:prstGeom>
        </p:spPr>
        <p:txBody>
          <a:bodyPr vert="horz" wrap="none" lIns="0" tIns="0" rIns="0" bIns="0" rtlCol="0">
            <a:noAutofit/>
          </a:bodyPr>
          <a:lstStyle/>
          <a:p>
            <a:pPr algn="l"/>
            <a:r>
              <a:rPr lang="en-US" sz="2000" dirty="0"/>
              <a:t>CD45RO/UCHL1</a:t>
            </a:r>
          </a:p>
        </p:txBody>
      </p:sp>
      <p:sp>
        <p:nvSpPr>
          <p:cNvPr id="25" name="Text Placeholder 2"/>
          <p:cNvSpPr>
            <a:spLocks noGrp="1"/>
          </p:cNvSpPr>
          <p:nvPr>
            <p:ph type="body" sz="quarter" idx="15"/>
            <p:custDataLst>
              <p:tags r:id="rId15"/>
            </p:custDataLst>
          </p:nvPr>
        </p:nvSpPr>
        <p:spPr>
          <a:xfrm rot="16200000">
            <a:off x="-1244826" y="4213815"/>
            <a:ext cx="3155407" cy="396947"/>
          </a:xfrm>
          <a:ln>
            <a:noFill/>
          </a:ln>
        </p:spPr>
        <p:txBody>
          <a:bodyPr/>
          <a:lstStyle/>
          <a:p>
            <a:r>
              <a:rPr lang="en-US" sz="2600" b="1">
                <a:solidFill>
                  <a:srgbClr val="999999"/>
                </a:solidFill>
              </a:rPr>
              <a:t>Flow Cytometry</a:t>
            </a:r>
          </a:p>
        </p:txBody>
      </p:sp>
      <p:sp>
        <p:nvSpPr>
          <p:cNvPr id="26" name="Rectangle 25"/>
          <p:cNvSpPr/>
          <p:nvPr>
            <p:custDataLst>
              <p:tags r:id="rId16"/>
            </p:custDataLst>
          </p:nvPr>
        </p:nvSpPr>
        <p:spPr>
          <a:xfrm>
            <a:off x="1561480" y="3485446"/>
            <a:ext cx="1192955" cy="307777"/>
          </a:xfrm>
          <a:prstGeom prst="rect">
            <a:avLst/>
          </a:prstGeom>
        </p:spPr>
        <p:txBody>
          <a:bodyPr wrap="none">
            <a:spAutoFit/>
          </a:bodyPr>
          <a:lstStyle/>
          <a:p>
            <a:r>
              <a:rPr lang="en-US" sz="1400"/>
              <a:t>log10(UMI+1)</a:t>
            </a:r>
          </a:p>
        </p:txBody>
      </p:sp>
      <p:sp>
        <p:nvSpPr>
          <p:cNvPr id="27" name="Rectangle 26"/>
          <p:cNvSpPr/>
          <p:nvPr>
            <p:custDataLst>
              <p:tags r:id="rId17"/>
            </p:custDataLst>
          </p:nvPr>
        </p:nvSpPr>
        <p:spPr>
          <a:xfrm>
            <a:off x="4474334" y="3448065"/>
            <a:ext cx="1192955" cy="307777"/>
          </a:xfrm>
          <a:prstGeom prst="rect">
            <a:avLst/>
          </a:prstGeom>
        </p:spPr>
        <p:txBody>
          <a:bodyPr wrap="none">
            <a:spAutoFit/>
          </a:bodyPr>
          <a:lstStyle/>
          <a:p>
            <a:r>
              <a:rPr lang="en-US" sz="1400"/>
              <a:t>log10(UMI+1)</a:t>
            </a:r>
          </a:p>
        </p:txBody>
      </p:sp>
      <p:sp>
        <p:nvSpPr>
          <p:cNvPr id="28" name="Rectangle 27"/>
          <p:cNvSpPr/>
          <p:nvPr>
            <p:custDataLst>
              <p:tags r:id="rId18"/>
            </p:custDataLst>
          </p:nvPr>
        </p:nvSpPr>
        <p:spPr>
          <a:xfrm>
            <a:off x="7406705" y="3449948"/>
            <a:ext cx="1192955" cy="307777"/>
          </a:xfrm>
          <a:prstGeom prst="rect">
            <a:avLst/>
          </a:prstGeom>
        </p:spPr>
        <p:txBody>
          <a:bodyPr wrap="none">
            <a:spAutoFit/>
          </a:bodyPr>
          <a:lstStyle/>
          <a:p>
            <a:r>
              <a:rPr lang="en-US" sz="1400"/>
              <a:t>log10(UMI+1)</a:t>
            </a:r>
          </a:p>
        </p:txBody>
      </p:sp>
      <p:sp>
        <p:nvSpPr>
          <p:cNvPr id="29" name="Rectangle 28"/>
          <p:cNvSpPr/>
          <p:nvPr>
            <p:custDataLst>
              <p:tags r:id="rId19"/>
            </p:custDataLst>
          </p:nvPr>
        </p:nvSpPr>
        <p:spPr>
          <a:xfrm>
            <a:off x="10207790" y="3485445"/>
            <a:ext cx="1192955" cy="307777"/>
          </a:xfrm>
          <a:prstGeom prst="rect">
            <a:avLst/>
          </a:prstGeom>
        </p:spPr>
        <p:txBody>
          <a:bodyPr wrap="none">
            <a:spAutoFit/>
          </a:bodyPr>
          <a:lstStyle/>
          <a:p>
            <a:r>
              <a:rPr lang="en-US" sz="1400"/>
              <a:t>log10(UMI+1)</a:t>
            </a:r>
          </a:p>
        </p:txBody>
      </p:sp>
      <p:sp>
        <p:nvSpPr>
          <p:cNvPr id="30" name="TextBox 29"/>
          <p:cNvSpPr txBox="1"/>
          <p:nvPr>
            <p:custDataLst>
              <p:tags r:id="rId20"/>
            </p:custDataLst>
          </p:nvPr>
        </p:nvSpPr>
        <p:spPr bwMode="gray">
          <a:xfrm>
            <a:off x="12277898" y="864524"/>
            <a:ext cx="914400" cy="914400"/>
          </a:xfrm>
          <a:prstGeom prst="rect">
            <a:avLst/>
          </a:prstGeom>
        </p:spPr>
        <p:txBody>
          <a:bodyPr vert="horz" wrap="none" lIns="0" tIns="0" rIns="0" bIns="0" rtlCol="0">
            <a:noAutofit/>
          </a:bodyPr>
          <a:lstStyle/>
          <a:p>
            <a:pPr algn="l"/>
            <a:endParaRPr lang="en-US"/>
          </a:p>
        </p:txBody>
      </p:sp>
    </p:spTree>
    <p:extLst>
      <p:ext uri="{BB962C8B-B14F-4D97-AF65-F5344CB8AC3E}">
        <p14:creationId xmlns:p14="http://schemas.microsoft.com/office/powerpoint/2010/main" val="15532863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05E754B-D2D7-304C-82E3-5B6582849059}"/>
              </a:ext>
            </a:extLst>
          </p:cNvPr>
          <p:cNvGrpSpPr/>
          <p:nvPr>
            <p:custDataLst>
              <p:tags r:id="rId1"/>
            </p:custDataLst>
          </p:nvPr>
        </p:nvGrpSpPr>
        <p:grpSpPr>
          <a:xfrm>
            <a:off x="912572" y="1180166"/>
            <a:ext cx="10029014" cy="5346758"/>
            <a:chOff x="-533103" y="381380"/>
            <a:chExt cx="5714498" cy="3138189"/>
          </a:xfrm>
        </p:grpSpPr>
        <p:pic>
          <p:nvPicPr>
            <p:cNvPr id="14" name="Picture 13">
              <a:extLst>
                <a:ext uri="{FF2B5EF4-FFF2-40B4-BE49-F238E27FC236}">
                  <a16:creationId xmlns:a16="http://schemas.microsoft.com/office/drawing/2014/main" id="{D07CB5BA-7B9F-5D40-9B8F-0D43821BB871}"/>
                </a:ext>
              </a:extLst>
            </p:cNvPr>
            <p:cNvPicPr>
              <a:picLocks noChangeAspect="1"/>
            </p:cNvPicPr>
            <p:nvPr>
              <p:custDataLst>
                <p:tags r:id="rId4"/>
              </p:custDataLst>
            </p:nvPr>
          </p:nvPicPr>
          <p:blipFill>
            <a:blip r:embed="rId19"/>
            <a:srcRect t="1" b="2099"/>
            <a:stretch>
              <a:fillRect/>
            </a:stretch>
          </p:blipFill>
          <p:spPr>
            <a:xfrm>
              <a:off x="-533103" y="689135"/>
              <a:ext cx="4436231" cy="2766375"/>
            </a:xfrm>
            <a:prstGeom prst="rect">
              <a:avLst/>
            </a:prstGeom>
          </p:spPr>
        </p:pic>
        <p:pic>
          <p:nvPicPr>
            <p:cNvPr id="15" name="Picture 14">
              <a:extLst>
                <a:ext uri="{FF2B5EF4-FFF2-40B4-BE49-F238E27FC236}">
                  <a16:creationId xmlns:a16="http://schemas.microsoft.com/office/drawing/2014/main" id="{6D5C2260-10A4-7F40-821B-AD1A2B758B34}"/>
                </a:ext>
              </a:extLst>
            </p:cNvPr>
            <p:cNvPicPr>
              <a:picLocks noChangeAspect="1"/>
            </p:cNvPicPr>
            <p:nvPr>
              <p:custDataLst>
                <p:tags r:id="rId5"/>
              </p:custDataLst>
            </p:nvPr>
          </p:nvPicPr>
          <p:blipFill>
            <a:blip r:embed="rId20"/>
            <a:srcRect l="26684" t="17729" r="31155" b="34950"/>
            <a:stretch>
              <a:fillRect/>
            </a:stretch>
          </p:blipFill>
          <p:spPr>
            <a:xfrm>
              <a:off x="3918930" y="412912"/>
              <a:ext cx="1262464" cy="902549"/>
            </a:xfrm>
            <a:prstGeom prst="rect">
              <a:avLst/>
            </a:prstGeom>
            <a:ln>
              <a:solidFill>
                <a:schemeClr val="bg1">
                  <a:lumMod val="65000"/>
                </a:schemeClr>
              </a:solidFill>
            </a:ln>
          </p:spPr>
        </p:pic>
        <p:sp>
          <p:nvSpPr>
            <p:cNvPr id="16" name="Rectangle 15">
              <a:extLst>
                <a:ext uri="{FF2B5EF4-FFF2-40B4-BE49-F238E27FC236}">
                  <a16:creationId xmlns:a16="http://schemas.microsoft.com/office/drawing/2014/main" id="{6EEEFA6A-70E4-B949-B17E-BD2E7B5A5710}"/>
                </a:ext>
              </a:extLst>
            </p:cNvPr>
            <p:cNvSpPr/>
            <p:nvPr>
              <p:custDataLst>
                <p:tags r:id="rId6"/>
              </p:custDataLst>
            </p:nvPr>
          </p:nvSpPr>
          <p:spPr>
            <a:xfrm>
              <a:off x="1270552" y="1315462"/>
              <a:ext cx="1311012" cy="1011240"/>
            </a:xfrm>
            <a:prstGeom prst="rect">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B70E219-80CA-E64B-9E8D-5DA4E8DB3C8F}"/>
                </a:ext>
              </a:extLst>
            </p:cNvPr>
            <p:cNvSpPr txBox="1"/>
            <p:nvPr>
              <p:custDataLst>
                <p:tags r:id="rId7"/>
              </p:custDataLst>
            </p:nvPr>
          </p:nvSpPr>
          <p:spPr>
            <a:xfrm>
              <a:off x="4092700" y="381380"/>
              <a:ext cx="916930" cy="180644"/>
            </a:xfrm>
            <a:prstGeom prst="rect">
              <a:avLst/>
            </a:prstGeom>
            <a:noFill/>
          </p:spPr>
          <p:txBody>
            <a:bodyPr wrap="none" rtlCol="0">
              <a:spAutoFit/>
            </a:bodyPr>
            <a:lstStyle/>
            <a:p>
              <a:r>
                <a:rPr lang="en-US" sz="1400"/>
                <a:t>PTPRC/CD45 mRNA</a:t>
              </a:r>
            </a:p>
          </p:txBody>
        </p:sp>
        <p:cxnSp>
          <p:nvCxnSpPr>
            <p:cNvPr id="18" name="Straight Connector 17">
              <a:extLst>
                <a:ext uri="{FF2B5EF4-FFF2-40B4-BE49-F238E27FC236}">
                  <a16:creationId xmlns:a16="http://schemas.microsoft.com/office/drawing/2014/main" id="{DA3BA55B-4B71-A640-9A41-435C99EAE696}"/>
                </a:ext>
              </a:extLst>
            </p:cNvPr>
            <p:cNvCxnSpPr>
              <a:stCxn id="19" idx="0"/>
            </p:cNvCxnSpPr>
            <p:nvPr>
              <p:custDataLst>
                <p:tags r:id="rId8"/>
              </p:custDataLst>
            </p:nvPr>
          </p:nvCxnSpPr>
          <p:spPr>
            <a:xfrm flipV="1">
              <a:off x="2341496" y="864187"/>
              <a:ext cx="1577434" cy="6290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8A82029C-A7D0-8149-BB08-E6450B8B56A1}"/>
                </a:ext>
              </a:extLst>
            </p:cNvPr>
            <p:cNvPicPr>
              <a:picLocks noChangeAspect="1"/>
            </p:cNvPicPr>
            <p:nvPr>
              <p:custDataLst>
                <p:tags r:id="rId9"/>
              </p:custDataLst>
            </p:nvPr>
          </p:nvPicPr>
          <p:blipFill>
            <a:blip r:embed="rId21"/>
            <a:srcRect l="26682" t="13597" r="32027" b="35293"/>
            <a:stretch>
              <a:fillRect/>
            </a:stretch>
          </p:blipFill>
          <p:spPr>
            <a:xfrm>
              <a:off x="3934733" y="1493262"/>
              <a:ext cx="1246661" cy="931653"/>
            </a:xfrm>
            <a:prstGeom prst="rect">
              <a:avLst/>
            </a:prstGeom>
            <a:ln>
              <a:solidFill>
                <a:schemeClr val="bg1">
                  <a:lumMod val="65000"/>
                </a:schemeClr>
              </a:solidFill>
            </a:ln>
          </p:spPr>
        </p:pic>
        <p:sp>
          <p:nvSpPr>
            <p:cNvPr id="20" name="TextBox 19">
              <a:extLst>
                <a:ext uri="{FF2B5EF4-FFF2-40B4-BE49-F238E27FC236}">
                  <a16:creationId xmlns:a16="http://schemas.microsoft.com/office/drawing/2014/main" id="{BA765EC8-2DB9-B24B-9F7C-CD721DB69B83}"/>
                </a:ext>
              </a:extLst>
            </p:cNvPr>
            <p:cNvSpPr txBox="1"/>
            <p:nvPr>
              <p:custDataLst>
                <p:tags r:id="rId10"/>
              </p:custDataLst>
            </p:nvPr>
          </p:nvSpPr>
          <p:spPr>
            <a:xfrm>
              <a:off x="4185213" y="1465210"/>
              <a:ext cx="905165" cy="180644"/>
            </a:xfrm>
            <a:prstGeom prst="rect">
              <a:avLst/>
            </a:prstGeom>
            <a:noFill/>
          </p:spPr>
          <p:txBody>
            <a:bodyPr wrap="none" rtlCol="0">
              <a:spAutoFit/>
            </a:bodyPr>
            <a:lstStyle/>
            <a:p>
              <a:r>
                <a:rPr lang="en-US" sz="1400"/>
                <a:t>CD45RA </a:t>
              </a:r>
              <a:r>
                <a:rPr lang="en-US" sz="1400" err="1"/>
                <a:t>TotalSeq-B</a:t>
              </a:r>
              <a:endParaRPr lang="en-US" sz="1400"/>
            </a:p>
          </p:txBody>
        </p:sp>
        <p:pic>
          <p:nvPicPr>
            <p:cNvPr id="21" name="Picture 20">
              <a:extLst>
                <a:ext uri="{FF2B5EF4-FFF2-40B4-BE49-F238E27FC236}">
                  <a16:creationId xmlns:a16="http://schemas.microsoft.com/office/drawing/2014/main" id="{2CA305CD-2869-3F47-95F8-F404825D9035}"/>
                </a:ext>
              </a:extLst>
            </p:cNvPr>
            <p:cNvPicPr>
              <a:picLocks noChangeAspect="1"/>
            </p:cNvPicPr>
            <p:nvPr>
              <p:custDataLst>
                <p:tags r:id="rId11"/>
              </p:custDataLst>
            </p:nvPr>
          </p:nvPicPr>
          <p:blipFill>
            <a:blip r:embed="rId22"/>
            <a:srcRect l="25888" t="15998" r="31663" b="35740"/>
            <a:stretch>
              <a:fillRect/>
            </a:stretch>
          </p:blipFill>
          <p:spPr>
            <a:xfrm>
              <a:off x="3918930" y="2605334"/>
              <a:ext cx="1262465" cy="914235"/>
            </a:xfrm>
            <a:prstGeom prst="rect">
              <a:avLst/>
            </a:prstGeom>
            <a:ln>
              <a:solidFill>
                <a:schemeClr val="bg1">
                  <a:lumMod val="65000"/>
                </a:schemeClr>
              </a:solidFill>
            </a:ln>
          </p:spPr>
        </p:pic>
        <p:cxnSp>
          <p:nvCxnSpPr>
            <p:cNvPr id="22" name="Straight Connector 21">
              <a:extLst>
                <a:ext uri="{FF2B5EF4-FFF2-40B4-BE49-F238E27FC236}">
                  <a16:creationId xmlns:a16="http://schemas.microsoft.com/office/drawing/2014/main" id="{C8A9AA5F-D3ED-244E-A7B4-21B4C043D185}"/>
                </a:ext>
              </a:extLst>
            </p:cNvPr>
            <p:cNvCxnSpPr>
              <a:stCxn id="16" idx="3"/>
            </p:cNvCxnSpPr>
            <p:nvPr>
              <p:custDataLst>
                <p:tags r:id="rId12"/>
              </p:custDataLst>
            </p:nvPr>
          </p:nvCxnSpPr>
          <p:spPr>
            <a:xfrm>
              <a:off x="2581564" y="1821082"/>
              <a:ext cx="1353169" cy="13800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3EB9D37-7C3F-1542-A3B7-CF476A622E52}"/>
                </a:ext>
              </a:extLst>
            </p:cNvPr>
            <p:cNvCxnSpPr>
              <a:stCxn id="16" idx="2"/>
            </p:cNvCxnSpPr>
            <p:nvPr>
              <p:custDataLst>
                <p:tags r:id="rId13"/>
              </p:custDataLst>
            </p:nvPr>
          </p:nvCxnSpPr>
          <p:spPr>
            <a:xfrm>
              <a:off x="1926058" y="2326702"/>
              <a:ext cx="1992872" cy="7357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BE9842C-D5FE-784C-991A-27C8D88DDCBA}"/>
                </a:ext>
              </a:extLst>
            </p:cNvPr>
            <p:cNvSpPr txBox="1"/>
            <p:nvPr>
              <p:custDataLst>
                <p:tags r:id="rId14"/>
              </p:custDataLst>
            </p:nvPr>
          </p:nvSpPr>
          <p:spPr>
            <a:xfrm>
              <a:off x="4191866" y="2559766"/>
              <a:ext cx="912472" cy="180644"/>
            </a:xfrm>
            <a:prstGeom prst="rect">
              <a:avLst/>
            </a:prstGeom>
            <a:noFill/>
          </p:spPr>
          <p:txBody>
            <a:bodyPr wrap="none" rtlCol="0">
              <a:spAutoFit/>
            </a:bodyPr>
            <a:lstStyle/>
            <a:p>
              <a:r>
                <a:rPr lang="en-US" sz="1400"/>
                <a:t>CD45RO </a:t>
              </a:r>
              <a:r>
                <a:rPr lang="en-US" sz="1400" err="1"/>
                <a:t>TotalSeq-B</a:t>
              </a:r>
              <a:endParaRPr lang="en-US" sz="1400"/>
            </a:p>
          </p:txBody>
        </p:sp>
        <p:sp>
          <p:nvSpPr>
            <p:cNvPr id="25" name="Rounded Rectangle 24">
              <a:extLst>
                <a:ext uri="{FF2B5EF4-FFF2-40B4-BE49-F238E27FC236}">
                  <a16:creationId xmlns:a16="http://schemas.microsoft.com/office/drawing/2014/main" id="{6AAE95A8-1977-D54A-BC5A-4C4DAD554D7F}"/>
                </a:ext>
              </a:extLst>
            </p:cNvPr>
            <p:cNvSpPr/>
            <p:nvPr>
              <p:custDataLst>
                <p:tags r:id="rId15"/>
              </p:custDataLst>
            </p:nvPr>
          </p:nvSpPr>
          <p:spPr>
            <a:xfrm>
              <a:off x="4558063" y="2247437"/>
              <a:ext cx="348438" cy="79264"/>
            </a:xfrm>
            <a:prstGeom prst="roundRect">
              <a:avLst/>
            </a:prstGeom>
            <a:solidFill>
              <a:srgbClr val="00206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t>Naïve</a:t>
              </a:r>
            </a:p>
          </p:txBody>
        </p:sp>
        <p:sp>
          <p:nvSpPr>
            <p:cNvPr id="26" name="Rounded Rectangle 25">
              <a:extLst>
                <a:ext uri="{FF2B5EF4-FFF2-40B4-BE49-F238E27FC236}">
                  <a16:creationId xmlns:a16="http://schemas.microsoft.com/office/drawing/2014/main" id="{A7A739B6-B39E-714D-B01C-955A74F74DE5}"/>
                </a:ext>
              </a:extLst>
            </p:cNvPr>
            <p:cNvSpPr/>
            <p:nvPr>
              <p:custDataLst>
                <p:tags r:id="rId16"/>
              </p:custDataLst>
            </p:nvPr>
          </p:nvSpPr>
          <p:spPr>
            <a:xfrm>
              <a:off x="4724542" y="3056919"/>
              <a:ext cx="382025" cy="64664"/>
            </a:xfrm>
            <a:prstGeom prst="roundRect">
              <a:avLst/>
            </a:prstGeom>
            <a:solidFill>
              <a:srgbClr val="00206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t>Memory</a:t>
              </a:r>
            </a:p>
          </p:txBody>
        </p:sp>
      </p:grpSp>
      <p:sp>
        <p:nvSpPr>
          <p:cNvPr id="440" name="Rectangle 439"/>
          <p:cNvSpPr/>
          <p:nvPr>
            <p:custDataLst>
              <p:tags r:id="rId2"/>
            </p:custDataLst>
          </p:nvPr>
        </p:nvSpPr>
        <p:spPr>
          <a:xfrm>
            <a:off x="488493" y="1042946"/>
            <a:ext cx="7936001" cy="646331"/>
          </a:xfrm>
          <a:prstGeom prst="rect">
            <a:avLst/>
          </a:prstGeom>
        </p:spPr>
        <p:txBody>
          <a:bodyPr wrap="square">
            <a:spAutoFit/>
          </a:bodyPr>
          <a:lstStyle/>
          <a:p>
            <a:r>
              <a:rPr lang="en" sz="1800">
                <a:solidFill>
                  <a:srgbClr val="003F68"/>
                </a:solidFill>
              </a:rPr>
              <a:t>Detect protein isoforms </a:t>
            </a:r>
            <a:r>
              <a:rPr lang="en-US" sz="1800">
                <a:solidFill>
                  <a:srgbClr val="003F68"/>
                </a:solidFill>
              </a:rPr>
              <a:t>that are indistinguishable at the transcript level</a:t>
            </a:r>
          </a:p>
          <a:p>
            <a:r>
              <a:rPr lang="en" sz="1800">
                <a:solidFill>
                  <a:srgbClr val="003F68"/>
                </a:solidFill>
              </a:rPr>
              <a:t>(CD45RA and CD45RO) </a:t>
            </a:r>
            <a:endParaRPr lang="en-US" sz="1800">
              <a:solidFill>
                <a:srgbClr val="003F68"/>
              </a:solidFill>
            </a:endParaRPr>
          </a:p>
        </p:txBody>
      </p:sp>
      <p:sp>
        <p:nvSpPr>
          <p:cNvPr id="27" name="Title 3"/>
          <p:cNvSpPr>
            <a:spLocks noGrp="1"/>
          </p:cNvSpPr>
          <p:nvPr>
            <p:ph type="title"/>
            <p:custDataLst>
              <p:tags r:id="rId3"/>
            </p:custDataLst>
          </p:nvPr>
        </p:nvSpPr>
        <p:spPr>
          <a:xfrm>
            <a:off x="488493" y="-126592"/>
            <a:ext cx="11274552" cy="914400"/>
          </a:xfrm>
        </p:spPr>
        <p:txBody>
          <a:bodyPr/>
          <a:lstStyle/>
          <a:p>
            <a:r>
              <a:rPr lang="en-US">
                <a:latin typeface="+mj-lt"/>
              </a:rPr>
              <a:t>Refine Resolution of Sub-Populations with Protein Information</a:t>
            </a:r>
          </a:p>
        </p:txBody>
      </p:sp>
    </p:spTree>
    <p:extLst>
      <p:ext uri="{BB962C8B-B14F-4D97-AF65-F5344CB8AC3E}">
        <p14:creationId xmlns:p14="http://schemas.microsoft.com/office/powerpoint/2010/main" val="39778815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84599"/>
            <a:ext cx="11277600" cy="596897"/>
          </a:xfrm>
        </p:spPr>
        <p:txBody>
          <a:bodyPr/>
          <a:lstStyle/>
          <a:p>
            <a:r>
              <a:rPr lang="en-US" err="1"/>
              <a:t>BioLegend: </a:t>
            </a:r>
            <a:r>
              <a:rPr lang="en-US" sz="3200"/>
              <a:t>Compatible Partner &amp; TotalSeq Co-Development</a:t>
            </a:r>
            <a:endParaRPr lang="en-US"/>
          </a:p>
        </p:txBody>
      </p:sp>
      <p:sp>
        <p:nvSpPr>
          <p:cNvPr id="4" name="Text Placeholder 3"/>
          <p:cNvSpPr>
            <a:spLocks noGrp="1"/>
          </p:cNvSpPr>
          <p:nvPr>
            <p:ph type="body" sz="quarter" idx="18"/>
            <p:custDataLst>
              <p:tags r:id="rId2"/>
            </p:custDataLst>
          </p:nvPr>
        </p:nvSpPr>
        <p:spPr>
          <a:xfrm>
            <a:off x="923220" y="3023083"/>
            <a:ext cx="9696734" cy="2604593"/>
          </a:xfrm>
        </p:spPr>
        <p:txBody>
          <a:bodyPr/>
          <a:lstStyle/>
          <a:p>
            <a:pPr>
              <a:spcBef>
                <a:spcPts val="1200"/>
              </a:spcBef>
            </a:pPr>
            <a:r>
              <a:rPr lang="en-US" sz="2400" dirty="0"/>
              <a:t>Hundreds of tagged antibodies commercially available</a:t>
            </a:r>
          </a:p>
          <a:p>
            <a:pPr>
              <a:spcBef>
                <a:spcPts val="1200"/>
              </a:spcBef>
            </a:pPr>
            <a:r>
              <a:rPr lang="en-US" sz="2400" dirty="0" err="1"/>
              <a:t>TotalSeq</a:t>
            </a:r>
            <a:r>
              <a:rPr lang="en-US" sz="2400" dirty="0"/>
              <a:t>-</a:t>
            </a:r>
            <a:r>
              <a:rPr lang="en-US" sz="2400" b="1" dirty="0"/>
              <a:t>B</a:t>
            </a:r>
            <a:r>
              <a:rPr lang="en-US" sz="2400" dirty="0"/>
              <a:t> antibodies compatible with Chromium Feature Barcoding technology (3’ RNA Assay)</a:t>
            </a:r>
          </a:p>
          <a:p>
            <a:pPr>
              <a:spcBef>
                <a:spcPts val="1200"/>
              </a:spcBef>
            </a:pPr>
            <a:r>
              <a:rPr lang="en-US" sz="2400" dirty="0" err="1"/>
              <a:t>TotalSeq</a:t>
            </a:r>
            <a:r>
              <a:rPr lang="en-US" sz="2400" dirty="0"/>
              <a:t>-</a:t>
            </a:r>
            <a:r>
              <a:rPr lang="en-US" sz="2400" b="1" dirty="0"/>
              <a:t>C </a:t>
            </a:r>
            <a:r>
              <a:rPr lang="en-US" sz="2400" dirty="0"/>
              <a:t>antibodies compatible with Chromium Feature Barcoding technology (5’ RNA Assay)</a:t>
            </a:r>
          </a:p>
          <a:p>
            <a:pPr>
              <a:spcBef>
                <a:spcPts val="1200"/>
              </a:spcBef>
            </a:pPr>
            <a:r>
              <a:rPr lang="en-US" sz="2400" dirty="0"/>
              <a:t>Initial antibody release will focus on immune profiling</a:t>
            </a:r>
          </a:p>
        </p:txBody>
      </p:sp>
      <p:pic>
        <p:nvPicPr>
          <p:cNvPr id="3" name="Picture 2"/>
          <p:cNvPicPr>
            <a:picLocks noChangeAspect="1"/>
          </p:cNvPicPr>
          <p:nvPr>
            <p:custDataLst>
              <p:tags r:id="rId3"/>
            </p:custDataLst>
          </p:nvPr>
        </p:nvPicPr>
        <p:blipFill>
          <a:blip r:embed="rId6"/>
          <a:stretch>
            <a:fillRect/>
          </a:stretch>
        </p:blipFill>
        <p:spPr>
          <a:xfrm>
            <a:off x="566382" y="1216052"/>
            <a:ext cx="4619897" cy="1316569"/>
          </a:xfrm>
          <a:prstGeom prst="rect">
            <a:avLst/>
          </a:prstGeom>
        </p:spPr>
      </p:pic>
      <p:sp>
        <p:nvSpPr>
          <p:cNvPr id="5" name="Rectangle 4">
            <a:extLst>
              <a:ext uri="{FF2B5EF4-FFF2-40B4-BE49-F238E27FC236}">
                <a16:creationId xmlns:a16="http://schemas.microsoft.com/office/drawing/2014/main" id="{71C0E0FC-EF72-4831-9324-278FDFDB4AAD}"/>
              </a:ext>
            </a:extLst>
          </p:cNvPr>
          <p:cNvSpPr/>
          <p:nvPr/>
        </p:nvSpPr>
        <p:spPr>
          <a:xfrm>
            <a:off x="341106" y="5887305"/>
            <a:ext cx="4845173" cy="461665"/>
          </a:xfrm>
          <a:prstGeom prst="rect">
            <a:avLst/>
          </a:prstGeom>
        </p:spPr>
        <p:txBody>
          <a:bodyPr wrap="none">
            <a:spAutoFit/>
          </a:bodyPr>
          <a:lstStyle/>
          <a:p>
            <a:r>
              <a:rPr lang="en-US" dirty="0"/>
              <a:t>https://www.biolegend.com/totalseq</a:t>
            </a:r>
          </a:p>
        </p:txBody>
      </p:sp>
    </p:spTree>
    <p:extLst>
      <p:ext uri="{BB962C8B-B14F-4D97-AF65-F5344CB8AC3E}">
        <p14:creationId xmlns:p14="http://schemas.microsoft.com/office/powerpoint/2010/main" val="330957095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B9AD2-F698-425F-A07E-950284F8214F}"/>
              </a:ext>
            </a:extLst>
          </p:cNvPr>
          <p:cNvSpPr>
            <a:spLocks noGrp="1"/>
          </p:cNvSpPr>
          <p:nvPr>
            <p:ph type="title"/>
          </p:nvPr>
        </p:nvSpPr>
        <p:spPr>
          <a:xfrm>
            <a:off x="457200" y="-34684"/>
            <a:ext cx="11274552" cy="914400"/>
          </a:xfrm>
        </p:spPr>
        <p:txBody>
          <a:bodyPr/>
          <a:lstStyle/>
          <a:p>
            <a:r>
              <a:rPr lang="en-US" dirty="0"/>
              <a:t>Do you remember?</a:t>
            </a:r>
          </a:p>
        </p:txBody>
      </p:sp>
      <p:pic>
        <p:nvPicPr>
          <p:cNvPr id="5" name="Picture 4">
            <a:extLst>
              <a:ext uri="{FF2B5EF4-FFF2-40B4-BE49-F238E27FC236}">
                <a16:creationId xmlns:a16="http://schemas.microsoft.com/office/drawing/2014/main" id="{3E3ABFE0-1D05-46D8-8838-D19730E0AC05}"/>
              </a:ext>
            </a:extLst>
          </p:cNvPr>
          <p:cNvPicPr>
            <a:picLocks noChangeAspect="1"/>
          </p:cNvPicPr>
          <p:nvPr/>
        </p:nvPicPr>
        <p:blipFill>
          <a:blip r:embed="rId2"/>
          <a:stretch>
            <a:fillRect/>
          </a:stretch>
        </p:blipFill>
        <p:spPr>
          <a:xfrm>
            <a:off x="3396155" y="998647"/>
            <a:ext cx="5715000" cy="5133975"/>
          </a:xfrm>
          <a:prstGeom prst="rect">
            <a:avLst/>
          </a:prstGeom>
        </p:spPr>
      </p:pic>
      <p:pic>
        <p:nvPicPr>
          <p:cNvPr id="3" name="Picture 2">
            <a:extLst>
              <a:ext uri="{FF2B5EF4-FFF2-40B4-BE49-F238E27FC236}">
                <a16:creationId xmlns:a16="http://schemas.microsoft.com/office/drawing/2014/main" id="{A5BBA454-26B2-4AA8-8332-CE09FD919199}"/>
              </a:ext>
            </a:extLst>
          </p:cNvPr>
          <p:cNvPicPr>
            <a:picLocks noChangeAspect="1"/>
          </p:cNvPicPr>
          <p:nvPr/>
        </p:nvPicPr>
        <p:blipFill>
          <a:blip r:embed="rId3"/>
          <a:stretch>
            <a:fillRect/>
          </a:stretch>
        </p:blipFill>
        <p:spPr>
          <a:xfrm>
            <a:off x="3396155" y="1469312"/>
            <a:ext cx="6362700" cy="3819525"/>
          </a:xfrm>
          <a:prstGeom prst="rect">
            <a:avLst/>
          </a:prstGeom>
        </p:spPr>
      </p:pic>
      <p:pic>
        <p:nvPicPr>
          <p:cNvPr id="1026" name="Picture 2" descr="Ãhnliches Foto">
            <a:extLst>
              <a:ext uri="{FF2B5EF4-FFF2-40B4-BE49-F238E27FC236}">
                <a16:creationId xmlns:a16="http://schemas.microsoft.com/office/drawing/2014/main" id="{270A4603-C8F0-4D01-AAEC-1652447F8F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2789" y="725378"/>
            <a:ext cx="6348062" cy="555471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F98ADDA-17E1-44C2-8FD0-FB96F4B977FF}"/>
              </a:ext>
            </a:extLst>
          </p:cNvPr>
          <p:cNvSpPr txBox="1"/>
          <p:nvPr/>
        </p:nvSpPr>
        <p:spPr bwMode="gray">
          <a:xfrm>
            <a:off x="1387365" y="2661743"/>
            <a:ext cx="9616966" cy="717331"/>
          </a:xfrm>
          <a:prstGeom prst="rect">
            <a:avLst/>
          </a:prstGeom>
          <a:solidFill>
            <a:schemeClr val="bg1">
              <a:alpha val="91000"/>
            </a:schemeClr>
          </a:solidFill>
        </p:spPr>
        <p:txBody>
          <a:bodyPr vert="horz" wrap="square" lIns="91440" tIns="45720" rIns="91440" bIns="45720" rtlCol="0">
            <a:noAutofit/>
          </a:bodyPr>
          <a:lstStyle/>
          <a:p>
            <a:pPr algn="l">
              <a:lnSpc>
                <a:spcPct val="90000"/>
              </a:lnSpc>
              <a:spcBef>
                <a:spcPts val="1200"/>
              </a:spcBef>
            </a:pPr>
            <a:r>
              <a:rPr lang="en-US" sz="3600" i="1" dirty="0">
                <a:solidFill>
                  <a:srgbClr val="343536"/>
                </a:solidFill>
              </a:rPr>
              <a:t>Does one still mention NGS in the title or abstract?</a:t>
            </a:r>
          </a:p>
        </p:txBody>
      </p:sp>
    </p:spTree>
    <p:extLst>
      <p:ext uri="{BB962C8B-B14F-4D97-AF65-F5344CB8AC3E}">
        <p14:creationId xmlns:p14="http://schemas.microsoft.com/office/powerpoint/2010/main" val="28325561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9CCB59-5E7D-4174-BA4B-6E5407C122EA}"/>
              </a:ext>
            </a:extLst>
          </p:cNvPr>
          <p:cNvPicPr>
            <a:picLocks noChangeAspect="1"/>
          </p:cNvPicPr>
          <p:nvPr/>
        </p:nvPicPr>
        <p:blipFill>
          <a:blip r:embed="rId2"/>
          <a:stretch>
            <a:fillRect/>
          </a:stretch>
        </p:blipFill>
        <p:spPr>
          <a:xfrm>
            <a:off x="548967" y="742950"/>
            <a:ext cx="10379065" cy="5053965"/>
          </a:xfrm>
          <a:prstGeom prst="rect">
            <a:avLst/>
          </a:prstGeom>
        </p:spPr>
      </p:pic>
      <p:sp>
        <p:nvSpPr>
          <p:cNvPr id="2" name="Rectangle 1">
            <a:extLst>
              <a:ext uri="{FF2B5EF4-FFF2-40B4-BE49-F238E27FC236}">
                <a16:creationId xmlns:a16="http://schemas.microsoft.com/office/drawing/2014/main" id="{42D6D5B7-927B-4783-81EC-21E8A63A13C4}"/>
              </a:ext>
            </a:extLst>
          </p:cNvPr>
          <p:cNvSpPr/>
          <p:nvPr/>
        </p:nvSpPr>
        <p:spPr>
          <a:xfrm>
            <a:off x="836341" y="1951462"/>
            <a:ext cx="3144644" cy="3936382"/>
          </a:xfrm>
          <a:prstGeom prst="rect">
            <a:avLst/>
          </a:prstGeom>
          <a:solidFill>
            <a:schemeClr val="bg1">
              <a:alpha val="71000"/>
            </a:scheme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4" name="Rectangle 3">
            <a:extLst>
              <a:ext uri="{FF2B5EF4-FFF2-40B4-BE49-F238E27FC236}">
                <a16:creationId xmlns:a16="http://schemas.microsoft.com/office/drawing/2014/main" id="{742CE27F-3DB6-4A00-B491-087326F12BFB}"/>
              </a:ext>
            </a:extLst>
          </p:cNvPr>
          <p:cNvSpPr/>
          <p:nvPr/>
        </p:nvSpPr>
        <p:spPr>
          <a:xfrm>
            <a:off x="8605024" y="1951462"/>
            <a:ext cx="3144644" cy="3936382"/>
          </a:xfrm>
          <a:prstGeom prst="rect">
            <a:avLst/>
          </a:prstGeom>
          <a:solidFill>
            <a:schemeClr val="bg1">
              <a:alpha val="71000"/>
            </a:scheme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Tree>
    <p:extLst>
      <p:ext uri="{BB962C8B-B14F-4D97-AF65-F5344CB8AC3E}">
        <p14:creationId xmlns:p14="http://schemas.microsoft.com/office/powerpoint/2010/main" val="25234050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a:xfrm>
            <a:off x="438021" y="202893"/>
            <a:ext cx="11277600" cy="596897"/>
          </a:xfrm>
        </p:spPr>
        <p:txBody>
          <a:bodyPr/>
          <a:lstStyle/>
          <a:p>
            <a:r>
              <a:rPr lang="en-US" dirty="0"/>
              <a:t>Reveal Heterogeneity at Scale</a:t>
            </a:r>
          </a:p>
        </p:txBody>
      </p:sp>
      <p:sp>
        <p:nvSpPr>
          <p:cNvPr id="7" name="Text Placeholder 6">
            <a:extLst>
              <a:ext uri="{FF2B5EF4-FFF2-40B4-BE49-F238E27FC236}">
                <a16:creationId xmlns:a16="http://schemas.microsoft.com/office/drawing/2014/main" id="{8607A9CD-1A7D-514D-9F28-54AC4E17B53C}"/>
              </a:ext>
            </a:extLst>
          </p:cNvPr>
          <p:cNvSpPr>
            <a:spLocks noGrp="1"/>
          </p:cNvSpPr>
          <p:nvPr>
            <p:ph type="body" sz="quarter" idx="15"/>
            <p:custDataLst>
              <p:tags r:id="rId2"/>
            </p:custDataLst>
          </p:nvPr>
        </p:nvSpPr>
        <p:spPr>
          <a:xfrm>
            <a:off x="457200" y="894520"/>
            <a:ext cx="11277600" cy="396947"/>
          </a:xfrm>
        </p:spPr>
        <p:txBody>
          <a:bodyPr/>
          <a:lstStyle/>
          <a:p>
            <a:r>
              <a:rPr lang="en-US" dirty="0"/>
              <a:t>Simultaneously Assess Gene Expression Heterogeneity and the Immune Repertoire</a:t>
            </a:r>
          </a:p>
        </p:txBody>
      </p:sp>
      <p:sp>
        <p:nvSpPr>
          <p:cNvPr id="15" name="TextBox 14"/>
          <p:cNvSpPr txBox="1"/>
          <p:nvPr>
            <p:custDataLst>
              <p:tags r:id="rId3"/>
            </p:custDataLst>
          </p:nvPr>
        </p:nvSpPr>
        <p:spPr bwMode="gray">
          <a:xfrm>
            <a:off x="608171" y="3992451"/>
            <a:ext cx="10975825" cy="2459864"/>
          </a:xfrm>
          <a:prstGeom prst="rect">
            <a:avLst/>
          </a:prstGeom>
        </p:spPr>
        <p:txBody>
          <a:bodyPr vert="horz" wrap="square" lIns="91440" tIns="91440" rIns="91440" bIns="91440" rtlCol="0">
            <a:noAutofit/>
          </a:bodyPr>
          <a:lstStyle/>
          <a:p>
            <a:pPr marL="174625" indent="-174625">
              <a:lnSpc>
                <a:spcPct val="90000"/>
              </a:lnSpc>
              <a:spcBef>
                <a:spcPts val="1200"/>
              </a:spcBef>
              <a:buFont typeface="Arial" pitchFamily="34" charset="0"/>
              <a:buChar char="•"/>
            </a:pPr>
            <a:endParaRPr lang="en-US">
              <a:solidFill>
                <a:srgbClr val="003F68"/>
              </a:solidFill>
            </a:endParaRPr>
          </a:p>
        </p:txBody>
      </p:sp>
      <p:pic>
        <p:nvPicPr>
          <p:cNvPr id="20" name="Shape 820">
            <a:extLst>
              <a:ext uri="{FF2B5EF4-FFF2-40B4-BE49-F238E27FC236}">
                <a16:creationId xmlns:a16="http://schemas.microsoft.com/office/drawing/2014/main" id="{1A2DA7B1-607E-4F47-BBFF-30862D4B2D84}"/>
              </a:ext>
            </a:extLst>
          </p:cNvPr>
          <p:cNvPicPr preferRelativeResize="0"/>
          <p:nvPr>
            <p:custDataLst>
              <p:tags r:id="rId4"/>
            </p:custDataLst>
          </p:nvPr>
        </p:nvPicPr>
        <p:blipFill>
          <a:blip r:embed="rId32">
            <a:alphaModFix/>
          </a:blip>
          <a:stretch>
            <a:fillRect/>
          </a:stretch>
        </p:blipFill>
        <p:spPr>
          <a:xfrm>
            <a:off x="9441361" y="1716862"/>
            <a:ext cx="2302626" cy="1642918"/>
          </a:xfrm>
          <a:prstGeom prst="rect">
            <a:avLst/>
          </a:prstGeom>
          <a:noFill/>
          <a:ln>
            <a:noFill/>
          </a:ln>
        </p:spPr>
      </p:pic>
      <p:pic>
        <p:nvPicPr>
          <p:cNvPr id="21" name="Shape 821">
            <a:extLst>
              <a:ext uri="{FF2B5EF4-FFF2-40B4-BE49-F238E27FC236}">
                <a16:creationId xmlns:a16="http://schemas.microsoft.com/office/drawing/2014/main" id="{02E544D4-DBDE-0646-971C-20F457F816E0}"/>
              </a:ext>
            </a:extLst>
          </p:cNvPr>
          <p:cNvPicPr preferRelativeResize="0"/>
          <p:nvPr>
            <p:custDataLst>
              <p:tags r:id="rId5"/>
            </p:custDataLst>
          </p:nvPr>
        </p:nvPicPr>
        <p:blipFill>
          <a:blip r:embed="rId33">
            <a:alphaModFix/>
          </a:blip>
          <a:stretch>
            <a:fillRect/>
          </a:stretch>
        </p:blipFill>
        <p:spPr>
          <a:xfrm>
            <a:off x="6183092" y="1891675"/>
            <a:ext cx="2885986" cy="2259904"/>
          </a:xfrm>
          <a:prstGeom prst="rect">
            <a:avLst/>
          </a:prstGeom>
          <a:noFill/>
          <a:ln>
            <a:noFill/>
          </a:ln>
        </p:spPr>
      </p:pic>
      <p:sp>
        <p:nvSpPr>
          <p:cNvPr id="22" name="Shape 822">
            <a:extLst>
              <a:ext uri="{FF2B5EF4-FFF2-40B4-BE49-F238E27FC236}">
                <a16:creationId xmlns:a16="http://schemas.microsoft.com/office/drawing/2014/main" id="{20E35101-C411-9F42-A0F3-146486CD4C6D}"/>
              </a:ext>
            </a:extLst>
          </p:cNvPr>
          <p:cNvSpPr/>
          <p:nvPr>
            <p:custDataLst>
              <p:tags r:id="rId6"/>
            </p:custDataLst>
          </p:nvPr>
        </p:nvSpPr>
        <p:spPr>
          <a:xfrm>
            <a:off x="6179691" y="1883433"/>
            <a:ext cx="2885316" cy="2290163"/>
          </a:xfrm>
          <a:prstGeom prst="rect">
            <a:avLst/>
          </a:prstGeom>
          <a:noFill/>
          <a:ln w="9525" cap="flat" cmpd="sng">
            <a:solidFill>
              <a:srgbClr val="003E67"/>
            </a:solidFill>
            <a:prstDash val="solid"/>
            <a:round/>
            <a:headEnd type="none" w="sm" len="sm"/>
            <a:tailEnd type="none" w="sm" len="sm"/>
          </a:ln>
        </p:spPr>
        <p:txBody>
          <a:bodyPr spcFirstLastPara="1" wrap="square" lIns="91425" tIns="91425" rIns="91425" bIns="91425" anchor="ctr" anchorCtr="0">
            <a:noAutofit/>
          </a:bodyPr>
          <a:lstStyle/>
          <a:p>
            <a:pPr algn="ctr">
              <a:lnSpc>
                <a:spcPct val="90000"/>
              </a:lnSpc>
            </a:pPr>
            <a:endParaRPr sz="2000" b="1">
              <a:solidFill>
                <a:schemeClr val="lt1"/>
              </a:solidFill>
              <a:latin typeface="Calibri"/>
              <a:ea typeface="Calibri"/>
              <a:cs typeface="Calibri"/>
              <a:sym typeface="Calibri"/>
            </a:endParaRPr>
          </a:p>
        </p:txBody>
      </p:sp>
      <p:pic>
        <p:nvPicPr>
          <p:cNvPr id="23" name="Shape 823">
            <a:extLst>
              <a:ext uri="{FF2B5EF4-FFF2-40B4-BE49-F238E27FC236}">
                <a16:creationId xmlns:a16="http://schemas.microsoft.com/office/drawing/2014/main" id="{EFC4B416-8B8B-424D-A5DF-AC35DD272A8F}"/>
              </a:ext>
            </a:extLst>
          </p:cNvPr>
          <p:cNvPicPr preferRelativeResize="0"/>
          <p:nvPr>
            <p:custDataLst>
              <p:tags r:id="rId7"/>
            </p:custDataLst>
          </p:nvPr>
        </p:nvPicPr>
        <p:blipFill>
          <a:blip r:embed="rId34">
            <a:alphaModFix/>
          </a:blip>
          <a:stretch>
            <a:fillRect/>
          </a:stretch>
        </p:blipFill>
        <p:spPr>
          <a:xfrm>
            <a:off x="742950" y="1921831"/>
            <a:ext cx="5172254" cy="3018300"/>
          </a:xfrm>
          <a:prstGeom prst="rect">
            <a:avLst/>
          </a:prstGeom>
          <a:noFill/>
          <a:ln>
            <a:noFill/>
          </a:ln>
        </p:spPr>
      </p:pic>
      <p:sp>
        <p:nvSpPr>
          <p:cNvPr id="24" name="Shape 825">
            <a:extLst>
              <a:ext uri="{FF2B5EF4-FFF2-40B4-BE49-F238E27FC236}">
                <a16:creationId xmlns:a16="http://schemas.microsoft.com/office/drawing/2014/main" id="{B9AE518A-6866-F842-8627-98B16973F55B}"/>
              </a:ext>
            </a:extLst>
          </p:cNvPr>
          <p:cNvSpPr txBox="1"/>
          <p:nvPr>
            <p:custDataLst>
              <p:tags r:id="rId8"/>
            </p:custDataLst>
          </p:nvPr>
        </p:nvSpPr>
        <p:spPr>
          <a:xfrm>
            <a:off x="1975530" y="1410627"/>
            <a:ext cx="2333700" cy="495300"/>
          </a:xfrm>
          <a:prstGeom prst="rect">
            <a:avLst/>
          </a:prstGeom>
          <a:noFill/>
          <a:ln>
            <a:noFill/>
          </a:ln>
        </p:spPr>
        <p:txBody>
          <a:bodyPr spcFirstLastPara="1" wrap="square" lIns="91425" tIns="91425" rIns="91425" bIns="91425" anchor="t" anchorCtr="0">
            <a:noAutofit/>
          </a:bodyPr>
          <a:lstStyle/>
          <a:p>
            <a:pPr algn="ctr">
              <a:lnSpc>
                <a:spcPct val="90000"/>
              </a:lnSpc>
            </a:pPr>
            <a:r>
              <a:rPr lang="en-US" sz="2000">
                <a:solidFill>
                  <a:srgbClr val="003E67"/>
                </a:solidFill>
                <a:latin typeface="Calibri"/>
                <a:ea typeface="Calibri"/>
                <a:cs typeface="Calibri"/>
                <a:sym typeface="Calibri"/>
              </a:rPr>
              <a:t>5’ Gene Expression</a:t>
            </a:r>
            <a:endParaRPr/>
          </a:p>
        </p:txBody>
      </p:sp>
      <p:sp>
        <p:nvSpPr>
          <p:cNvPr id="25" name="Shape 826">
            <a:extLst>
              <a:ext uri="{FF2B5EF4-FFF2-40B4-BE49-F238E27FC236}">
                <a16:creationId xmlns:a16="http://schemas.microsoft.com/office/drawing/2014/main" id="{424B4607-EF69-734C-968A-CB4391F8EA75}"/>
              </a:ext>
            </a:extLst>
          </p:cNvPr>
          <p:cNvSpPr txBox="1"/>
          <p:nvPr>
            <p:custDataLst>
              <p:tags r:id="rId9"/>
            </p:custDataLst>
          </p:nvPr>
        </p:nvSpPr>
        <p:spPr>
          <a:xfrm>
            <a:off x="6909070" y="1395140"/>
            <a:ext cx="4155000" cy="495300"/>
          </a:xfrm>
          <a:prstGeom prst="rect">
            <a:avLst/>
          </a:prstGeom>
          <a:noFill/>
          <a:ln>
            <a:noFill/>
          </a:ln>
        </p:spPr>
        <p:txBody>
          <a:bodyPr spcFirstLastPara="1" wrap="square" lIns="91425" tIns="91425" rIns="91425" bIns="91425" anchor="t" anchorCtr="0">
            <a:noAutofit/>
          </a:bodyPr>
          <a:lstStyle/>
          <a:p>
            <a:pPr algn="ctr">
              <a:lnSpc>
                <a:spcPct val="90000"/>
              </a:lnSpc>
            </a:pPr>
            <a:r>
              <a:rPr lang="en-US" sz="2000">
                <a:solidFill>
                  <a:srgbClr val="003E67"/>
                </a:solidFill>
                <a:latin typeface="Calibri"/>
                <a:ea typeface="Calibri"/>
                <a:cs typeface="Calibri"/>
                <a:sym typeface="Calibri"/>
              </a:rPr>
              <a:t>V(D)J clonotypes overlapped with GEX</a:t>
            </a:r>
            <a:endParaRPr/>
          </a:p>
        </p:txBody>
      </p:sp>
      <p:sp>
        <p:nvSpPr>
          <p:cNvPr id="26" name="Shape 827">
            <a:extLst>
              <a:ext uri="{FF2B5EF4-FFF2-40B4-BE49-F238E27FC236}">
                <a16:creationId xmlns:a16="http://schemas.microsoft.com/office/drawing/2014/main" id="{184A5944-BB63-584E-AB1C-553D306A3B5A}"/>
              </a:ext>
            </a:extLst>
          </p:cNvPr>
          <p:cNvSpPr txBox="1"/>
          <p:nvPr>
            <p:custDataLst>
              <p:tags r:id="rId10"/>
            </p:custDataLst>
          </p:nvPr>
        </p:nvSpPr>
        <p:spPr>
          <a:xfrm>
            <a:off x="3980099" y="4199447"/>
            <a:ext cx="914400" cy="529500"/>
          </a:xfrm>
          <a:prstGeom prst="rect">
            <a:avLst/>
          </a:prstGeom>
          <a:noFill/>
          <a:ln>
            <a:noFill/>
          </a:ln>
        </p:spPr>
        <p:txBody>
          <a:bodyPr spcFirstLastPara="1" wrap="square" lIns="91425" tIns="91425" rIns="91425" bIns="91425" anchor="t" anchorCtr="0">
            <a:noAutofit/>
          </a:bodyPr>
          <a:lstStyle/>
          <a:p>
            <a:pPr>
              <a:lnSpc>
                <a:spcPct val="90000"/>
              </a:lnSpc>
            </a:pPr>
            <a:r>
              <a:rPr lang="en-US" sz="1600">
                <a:solidFill>
                  <a:srgbClr val="7C6008"/>
                </a:solidFill>
                <a:latin typeface="Calibri"/>
                <a:ea typeface="Calibri"/>
                <a:cs typeface="Calibri"/>
                <a:sym typeface="Calibri"/>
              </a:rPr>
              <a:t>B cells</a:t>
            </a:r>
            <a:endParaRPr/>
          </a:p>
          <a:p>
            <a:pPr>
              <a:lnSpc>
                <a:spcPct val="90000"/>
              </a:lnSpc>
            </a:pPr>
            <a:r>
              <a:rPr lang="en-US" sz="1100">
                <a:solidFill>
                  <a:srgbClr val="7C6008"/>
                </a:solidFill>
                <a:latin typeface="Calibri"/>
                <a:ea typeface="Calibri"/>
                <a:cs typeface="Calibri"/>
                <a:sym typeface="Calibri"/>
              </a:rPr>
              <a:t>Cd19</a:t>
            </a:r>
            <a:endParaRPr sz="1200">
              <a:solidFill>
                <a:srgbClr val="7C6008"/>
              </a:solidFill>
              <a:latin typeface="Calibri"/>
              <a:ea typeface="Calibri"/>
              <a:cs typeface="Calibri"/>
              <a:sym typeface="Calibri"/>
            </a:endParaRPr>
          </a:p>
        </p:txBody>
      </p:sp>
      <p:sp>
        <p:nvSpPr>
          <p:cNvPr id="27" name="Shape 828">
            <a:extLst>
              <a:ext uri="{FF2B5EF4-FFF2-40B4-BE49-F238E27FC236}">
                <a16:creationId xmlns:a16="http://schemas.microsoft.com/office/drawing/2014/main" id="{5C44304C-B0B6-EB46-935A-564B05C2CA67}"/>
              </a:ext>
            </a:extLst>
          </p:cNvPr>
          <p:cNvSpPr txBox="1"/>
          <p:nvPr>
            <p:custDataLst>
              <p:tags r:id="rId11"/>
            </p:custDataLst>
          </p:nvPr>
        </p:nvSpPr>
        <p:spPr>
          <a:xfrm>
            <a:off x="1317082" y="4367860"/>
            <a:ext cx="782700" cy="537300"/>
          </a:xfrm>
          <a:prstGeom prst="rect">
            <a:avLst/>
          </a:prstGeom>
          <a:noFill/>
          <a:ln>
            <a:noFill/>
          </a:ln>
        </p:spPr>
        <p:txBody>
          <a:bodyPr spcFirstLastPara="1" wrap="square" lIns="91425" tIns="91425" rIns="91425" bIns="91425" anchor="t" anchorCtr="0">
            <a:noAutofit/>
          </a:bodyPr>
          <a:lstStyle/>
          <a:p>
            <a:pPr>
              <a:lnSpc>
                <a:spcPct val="90000"/>
              </a:lnSpc>
            </a:pPr>
            <a:r>
              <a:rPr lang="en-US" sz="1600">
                <a:solidFill>
                  <a:srgbClr val="FF9900"/>
                </a:solidFill>
                <a:latin typeface="Calibri"/>
                <a:ea typeface="Calibri"/>
                <a:cs typeface="Calibri"/>
                <a:sym typeface="Calibri"/>
              </a:rPr>
              <a:t>T cells</a:t>
            </a:r>
            <a:endParaRPr/>
          </a:p>
          <a:p>
            <a:pPr>
              <a:lnSpc>
                <a:spcPct val="90000"/>
              </a:lnSpc>
            </a:pPr>
            <a:r>
              <a:rPr lang="en-US" sz="1100">
                <a:solidFill>
                  <a:srgbClr val="FF9900"/>
                </a:solidFill>
                <a:latin typeface="Calibri"/>
                <a:ea typeface="Calibri"/>
                <a:cs typeface="Calibri"/>
                <a:sym typeface="Calibri"/>
              </a:rPr>
              <a:t>Cd3e</a:t>
            </a:r>
            <a:endParaRPr sz="1200">
              <a:solidFill>
                <a:srgbClr val="FF9900"/>
              </a:solidFill>
              <a:latin typeface="Calibri"/>
              <a:ea typeface="Calibri"/>
              <a:cs typeface="Calibri"/>
              <a:sym typeface="Calibri"/>
            </a:endParaRPr>
          </a:p>
        </p:txBody>
      </p:sp>
      <p:sp>
        <p:nvSpPr>
          <p:cNvPr id="28" name="Shape 829">
            <a:extLst>
              <a:ext uri="{FF2B5EF4-FFF2-40B4-BE49-F238E27FC236}">
                <a16:creationId xmlns:a16="http://schemas.microsoft.com/office/drawing/2014/main" id="{62B8A62E-DDE5-8E46-9957-DD8E2CD9925E}"/>
              </a:ext>
            </a:extLst>
          </p:cNvPr>
          <p:cNvSpPr txBox="1"/>
          <p:nvPr>
            <p:custDataLst>
              <p:tags r:id="rId12"/>
            </p:custDataLst>
          </p:nvPr>
        </p:nvSpPr>
        <p:spPr>
          <a:xfrm>
            <a:off x="4603441" y="1857104"/>
            <a:ext cx="1528800" cy="575400"/>
          </a:xfrm>
          <a:prstGeom prst="rect">
            <a:avLst/>
          </a:prstGeom>
          <a:noFill/>
          <a:ln>
            <a:noFill/>
          </a:ln>
        </p:spPr>
        <p:txBody>
          <a:bodyPr spcFirstLastPara="1" wrap="square" lIns="91425" tIns="91425" rIns="91425" bIns="91425" anchor="t" anchorCtr="0">
            <a:noAutofit/>
          </a:bodyPr>
          <a:lstStyle/>
          <a:p>
            <a:pPr>
              <a:lnSpc>
                <a:spcPct val="90000"/>
              </a:lnSpc>
            </a:pPr>
            <a:r>
              <a:rPr lang="en-US" sz="1600">
                <a:solidFill>
                  <a:srgbClr val="7138A4"/>
                </a:solidFill>
                <a:latin typeface="Calibri"/>
                <a:ea typeface="Calibri"/>
                <a:cs typeface="Calibri"/>
                <a:sym typeface="Calibri"/>
              </a:rPr>
              <a:t>Macrophages</a:t>
            </a:r>
            <a:endParaRPr/>
          </a:p>
          <a:p>
            <a:pPr>
              <a:lnSpc>
                <a:spcPct val="90000"/>
              </a:lnSpc>
            </a:pPr>
            <a:r>
              <a:rPr lang="en-US" sz="1100">
                <a:solidFill>
                  <a:srgbClr val="7138A4"/>
                </a:solidFill>
                <a:latin typeface="Calibri"/>
                <a:ea typeface="Calibri"/>
                <a:cs typeface="Calibri"/>
                <a:sym typeface="Calibri"/>
              </a:rPr>
              <a:t>Cd14+/Clec4d</a:t>
            </a:r>
            <a:endParaRPr/>
          </a:p>
        </p:txBody>
      </p:sp>
      <p:sp>
        <p:nvSpPr>
          <p:cNvPr id="29" name="Shape 830">
            <a:extLst>
              <a:ext uri="{FF2B5EF4-FFF2-40B4-BE49-F238E27FC236}">
                <a16:creationId xmlns:a16="http://schemas.microsoft.com/office/drawing/2014/main" id="{2BB24661-5AC4-7B47-B61D-F7727875FF69}"/>
              </a:ext>
            </a:extLst>
          </p:cNvPr>
          <p:cNvSpPr txBox="1"/>
          <p:nvPr>
            <p:custDataLst>
              <p:tags r:id="rId13"/>
            </p:custDataLst>
          </p:nvPr>
        </p:nvSpPr>
        <p:spPr>
          <a:xfrm>
            <a:off x="737278" y="2783411"/>
            <a:ext cx="914400" cy="556800"/>
          </a:xfrm>
          <a:prstGeom prst="rect">
            <a:avLst/>
          </a:prstGeom>
          <a:noFill/>
          <a:ln>
            <a:noFill/>
          </a:ln>
        </p:spPr>
        <p:txBody>
          <a:bodyPr spcFirstLastPara="1" wrap="square" lIns="91425" tIns="91425" rIns="91425" bIns="91425" anchor="t" anchorCtr="0">
            <a:noAutofit/>
          </a:bodyPr>
          <a:lstStyle/>
          <a:p>
            <a:pPr>
              <a:lnSpc>
                <a:spcPct val="90000"/>
              </a:lnSpc>
            </a:pPr>
            <a:r>
              <a:rPr lang="en-US" sz="1100">
                <a:solidFill>
                  <a:srgbClr val="C00000"/>
                </a:solidFill>
                <a:latin typeface="Calibri"/>
                <a:ea typeface="Calibri"/>
                <a:cs typeface="Calibri"/>
                <a:sym typeface="Calibri"/>
              </a:rPr>
              <a:t>Prf1</a:t>
            </a:r>
            <a:br>
              <a:rPr lang="en-US" sz="1100">
                <a:solidFill>
                  <a:srgbClr val="C00000"/>
                </a:solidFill>
                <a:latin typeface="Calibri"/>
                <a:ea typeface="Calibri"/>
                <a:cs typeface="Calibri"/>
                <a:sym typeface="Calibri"/>
              </a:rPr>
            </a:br>
            <a:r>
              <a:rPr lang="en-US" sz="1600">
                <a:solidFill>
                  <a:srgbClr val="C00000"/>
                </a:solidFill>
                <a:latin typeface="Calibri"/>
                <a:ea typeface="Calibri"/>
                <a:cs typeface="Calibri"/>
                <a:sym typeface="Calibri"/>
              </a:rPr>
              <a:t>NK cells</a:t>
            </a:r>
            <a:endParaRPr/>
          </a:p>
        </p:txBody>
      </p:sp>
      <p:sp>
        <p:nvSpPr>
          <p:cNvPr id="30" name="Shape 831">
            <a:extLst>
              <a:ext uri="{FF2B5EF4-FFF2-40B4-BE49-F238E27FC236}">
                <a16:creationId xmlns:a16="http://schemas.microsoft.com/office/drawing/2014/main" id="{BD199686-575A-C941-9CF8-956190379A59}"/>
              </a:ext>
            </a:extLst>
          </p:cNvPr>
          <p:cNvSpPr txBox="1"/>
          <p:nvPr>
            <p:custDataLst>
              <p:tags r:id="rId14"/>
            </p:custDataLst>
          </p:nvPr>
        </p:nvSpPr>
        <p:spPr>
          <a:xfrm>
            <a:off x="4803775" y="4199448"/>
            <a:ext cx="1148700" cy="529500"/>
          </a:xfrm>
          <a:prstGeom prst="rect">
            <a:avLst/>
          </a:prstGeom>
          <a:noFill/>
          <a:ln>
            <a:noFill/>
          </a:ln>
        </p:spPr>
        <p:txBody>
          <a:bodyPr spcFirstLastPara="1" wrap="square" lIns="91425" tIns="91425" rIns="91425" bIns="91425" anchor="t" anchorCtr="0">
            <a:noAutofit/>
          </a:bodyPr>
          <a:lstStyle/>
          <a:p>
            <a:pPr algn="ctr">
              <a:lnSpc>
                <a:spcPct val="90000"/>
              </a:lnSpc>
            </a:pPr>
            <a:r>
              <a:rPr lang="en-US" sz="1600">
                <a:solidFill>
                  <a:srgbClr val="539234"/>
                </a:solidFill>
                <a:latin typeface="Calibri"/>
                <a:ea typeface="Calibri"/>
                <a:cs typeface="Calibri"/>
                <a:sym typeface="Calibri"/>
              </a:rPr>
              <a:t>Monocytes</a:t>
            </a:r>
            <a:endParaRPr/>
          </a:p>
          <a:p>
            <a:pPr algn="ctr">
              <a:lnSpc>
                <a:spcPct val="90000"/>
              </a:lnSpc>
            </a:pPr>
            <a:r>
              <a:rPr lang="en-US" sz="1100">
                <a:solidFill>
                  <a:srgbClr val="539234"/>
                </a:solidFill>
                <a:latin typeface="Calibri"/>
                <a:ea typeface="Calibri"/>
                <a:cs typeface="Calibri"/>
                <a:sym typeface="Calibri"/>
              </a:rPr>
              <a:t>Cd14</a:t>
            </a:r>
            <a:endParaRPr sz="1200">
              <a:solidFill>
                <a:srgbClr val="539234"/>
              </a:solidFill>
              <a:latin typeface="Calibri"/>
              <a:ea typeface="Calibri"/>
              <a:cs typeface="Calibri"/>
              <a:sym typeface="Calibri"/>
            </a:endParaRPr>
          </a:p>
        </p:txBody>
      </p:sp>
      <p:sp>
        <p:nvSpPr>
          <p:cNvPr id="31" name="Shape 832">
            <a:extLst>
              <a:ext uri="{FF2B5EF4-FFF2-40B4-BE49-F238E27FC236}">
                <a16:creationId xmlns:a16="http://schemas.microsoft.com/office/drawing/2014/main" id="{C5AC61E7-1B2F-BF45-B404-CF46DF98B88D}"/>
              </a:ext>
            </a:extLst>
          </p:cNvPr>
          <p:cNvSpPr/>
          <p:nvPr>
            <p:custDataLst>
              <p:tags r:id="rId15"/>
            </p:custDataLst>
          </p:nvPr>
        </p:nvSpPr>
        <p:spPr>
          <a:xfrm>
            <a:off x="608171" y="1832148"/>
            <a:ext cx="5312705" cy="3092079"/>
          </a:xfrm>
          <a:prstGeom prst="rect">
            <a:avLst/>
          </a:prstGeom>
          <a:noFill/>
          <a:ln w="9525" cap="flat" cmpd="sng">
            <a:solidFill>
              <a:srgbClr val="003E67"/>
            </a:solidFill>
            <a:prstDash val="solid"/>
            <a:round/>
            <a:headEnd type="none" w="sm" len="sm"/>
            <a:tailEnd type="none" w="sm" len="sm"/>
          </a:ln>
        </p:spPr>
        <p:txBody>
          <a:bodyPr spcFirstLastPara="1" wrap="square" lIns="91425" tIns="91425" rIns="91425" bIns="91425" anchor="ctr" anchorCtr="0">
            <a:noAutofit/>
          </a:bodyPr>
          <a:lstStyle/>
          <a:p>
            <a:pPr algn="ctr">
              <a:lnSpc>
                <a:spcPct val="90000"/>
              </a:lnSpc>
            </a:pPr>
            <a:endParaRPr sz="2000" b="1">
              <a:solidFill>
                <a:schemeClr val="lt1"/>
              </a:solidFill>
              <a:latin typeface="Calibri"/>
              <a:ea typeface="Calibri"/>
              <a:cs typeface="Calibri"/>
              <a:sym typeface="Calibri"/>
            </a:endParaRPr>
          </a:p>
        </p:txBody>
      </p:sp>
      <p:sp>
        <p:nvSpPr>
          <p:cNvPr id="32" name="Shape 833">
            <a:extLst>
              <a:ext uri="{FF2B5EF4-FFF2-40B4-BE49-F238E27FC236}">
                <a16:creationId xmlns:a16="http://schemas.microsoft.com/office/drawing/2014/main" id="{E5DE9114-3D22-A243-8F5F-092090AE81DD}"/>
              </a:ext>
            </a:extLst>
          </p:cNvPr>
          <p:cNvSpPr txBox="1"/>
          <p:nvPr>
            <p:custDataLst>
              <p:tags r:id="rId16"/>
            </p:custDataLst>
          </p:nvPr>
        </p:nvSpPr>
        <p:spPr>
          <a:xfrm>
            <a:off x="6076821" y="5595282"/>
            <a:ext cx="2984010" cy="683400"/>
          </a:xfrm>
          <a:prstGeom prst="rect">
            <a:avLst/>
          </a:prstGeom>
          <a:noFill/>
          <a:ln>
            <a:noFill/>
          </a:ln>
        </p:spPr>
        <p:txBody>
          <a:bodyPr spcFirstLastPara="1" wrap="square" lIns="91425" tIns="91425" rIns="91425" bIns="91425" anchor="t" anchorCtr="0">
            <a:noAutofit/>
          </a:bodyPr>
          <a:lstStyle/>
          <a:p>
            <a:pPr>
              <a:lnSpc>
                <a:spcPct val="90000"/>
              </a:lnSpc>
            </a:pPr>
            <a:r>
              <a:rPr lang="en-US" i="1">
                <a:solidFill>
                  <a:srgbClr val="003E67"/>
                </a:solidFill>
                <a:latin typeface="Calibri"/>
                <a:ea typeface="Calibri"/>
                <a:cs typeface="Calibri"/>
                <a:sym typeface="Calibri"/>
              </a:rPr>
              <a:t>Public data sets coming soon! </a:t>
            </a:r>
            <a:endParaRPr i="1"/>
          </a:p>
        </p:txBody>
      </p:sp>
      <p:cxnSp>
        <p:nvCxnSpPr>
          <p:cNvPr id="33" name="Shape 834">
            <a:extLst>
              <a:ext uri="{FF2B5EF4-FFF2-40B4-BE49-F238E27FC236}">
                <a16:creationId xmlns:a16="http://schemas.microsoft.com/office/drawing/2014/main" id="{17A4641C-168A-5249-B834-A598A404B4DA}"/>
              </a:ext>
            </a:extLst>
          </p:cNvPr>
          <p:cNvCxnSpPr/>
          <p:nvPr>
            <p:custDataLst>
              <p:tags r:id="rId17"/>
            </p:custDataLst>
          </p:nvPr>
        </p:nvCxnSpPr>
        <p:spPr>
          <a:xfrm>
            <a:off x="7873014" y="3389150"/>
            <a:ext cx="1568347" cy="592737"/>
          </a:xfrm>
          <a:prstGeom prst="straightConnector1">
            <a:avLst/>
          </a:prstGeom>
          <a:noFill/>
          <a:ln w="9525" cap="flat" cmpd="sng">
            <a:solidFill>
              <a:srgbClr val="003E67"/>
            </a:solidFill>
            <a:prstDash val="solid"/>
            <a:round/>
            <a:headEnd type="none" w="sm" len="sm"/>
            <a:tailEnd type="none" w="sm" len="sm"/>
          </a:ln>
        </p:spPr>
      </p:cxnSp>
      <p:pic>
        <p:nvPicPr>
          <p:cNvPr id="34" name="Shape 835">
            <a:extLst>
              <a:ext uri="{FF2B5EF4-FFF2-40B4-BE49-F238E27FC236}">
                <a16:creationId xmlns:a16="http://schemas.microsoft.com/office/drawing/2014/main" id="{714DE834-179C-C845-8F7F-7A69ED71248E}"/>
              </a:ext>
            </a:extLst>
          </p:cNvPr>
          <p:cNvPicPr preferRelativeResize="0"/>
          <p:nvPr>
            <p:custDataLst>
              <p:tags r:id="rId18"/>
            </p:custDataLst>
          </p:nvPr>
        </p:nvPicPr>
        <p:blipFill>
          <a:blip r:embed="rId35">
            <a:alphaModFix/>
          </a:blip>
          <a:stretch>
            <a:fillRect/>
          </a:stretch>
        </p:blipFill>
        <p:spPr>
          <a:xfrm>
            <a:off x="608056" y="5043530"/>
            <a:ext cx="5304691" cy="1038144"/>
          </a:xfrm>
          <a:prstGeom prst="rect">
            <a:avLst/>
          </a:prstGeom>
          <a:noFill/>
          <a:ln>
            <a:noFill/>
          </a:ln>
        </p:spPr>
      </p:pic>
      <p:sp>
        <p:nvSpPr>
          <p:cNvPr id="35" name="Shape 836">
            <a:extLst>
              <a:ext uri="{FF2B5EF4-FFF2-40B4-BE49-F238E27FC236}">
                <a16:creationId xmlns:a16="http://schemas.microsoft.com/office/drawing/2014/main" id="{96B0B3B7-10F8-044E-903C-63827BC74718}"/>
              </a:ext>
            </a:extLst>
          </p:cNvPr>
          <p:cNvSpPr/>
          <p:nvPr>
            <p:custDataLst>
              <p:tags r:id="rId19"/>
            </p:custDataLst>
          </p:nvPr>
        </p:nvSpPr>
        <p:spPr>
          <a:xfrm>
            <a:off x="9116235" y="4198785"/>
            <a:ext cx="2901335" cy="2196349"/>
          </a:xfrm>
          <a:prstGeom prst="rect">
            <a:avLst/>
          </a:prstGeom>
          <a:noFill/>
          <a:ln w="9525" cap="flat" cmpd="sng">
            <a:solidFill>
              <a:srgbClr val="003E67"/>
            </a:solidFill>
            <a:prstDash val="solid"/>
            <a:round/>
            <a:headEnd type="none" w="sm" len="sm"/>
            <a:tailEnd type="none" w="sm" len="sm"/>
          </a:ln>
        </p:spPr>
        <p:txBody>
          <a:bodyPr spcFirstLastPara="1" wrap="square" lIns="91425" tIns="91425" rIns="91425" bIns="91425" anchor="ctr" anchorCtr="0">
            <a:noAutofit/>
          </a:bodyPr>
          <a:lstStyle/>
          <a:p>
            <a:pPr algn="ctr">
              <a:lnSpc>
                <a:spcPct val="90000"/>
              </a:lnSpc>
            </a:pPr>
            <a:endParaRPr sz="2000" b="1">
              <a:solidFill>
                <a:schemeClr val="lt1"/>
              </a:solidFill>
              <a:latin typeface="Calibri"/>
              <a:ea typeface="Calibri"/>
              <a:cs typeface="Calibri"/>
              <a:sym typeface="Calibri"/>
            </a:endParaRPr>
          </a:p>
        </p:txBody>
      </p:sp>
      <p:sp>
        <p:nvSpPr>
          <p:cNvPr id="36" name="Shape 837">
            <a:extLst>
              <a:ext uri="{FF2B5EF4-FFF2-40B4-BE49-F238E27FC236}">
                <a16:creationId xmlns:a16="http://schemas.microsoft.com/office/drawing/2014/main" id="{43536881-59A0-B34D-B4C5-EE9226862A6F}"/>
              </a:ext>
            </a:extLst>
          </p:cNvPr>
          <p:cNvSpPr/>
          <p:nvPr>
            <p:custDataLst>
              <p:tags r:id="rId20"/>
            </p:custDataLst>
          </p:nvPr>
        </p:nvSpPr>
        <p:spPr>
          <a:xfrm>
            <a:off x="7871281" y="3264317"/>
            <a:ext cx="107879" cy="113623"/>
          </a:xfrm>
          <a:prstGeom prst="rect">
            <a:avLst/>
          </a:prstGeom>
          <a:noFill/>
          <a:ln w="28575" cap="flat" cmpd="sng">
            <a:solidFill>
              <a:srgbClr val="003E67"/>
            </a:solidFill>
            <a:prstDash val="solid"/>
            <a:round/>
            <a:headEnd type="none" w="sm" len="sm"/>
            <a:tailEnd type="none" w="sm" len="sm"/>
          </a:ln>
        </p:spPr>
        <p:txBody>
          <a:bodyPr spcFirstLastPara="1" wrap="square" lIns="91425" tIns="91425" rIns="91425" bIns="91425" anchor="ctr" anchorCtr="0">
            <a:noAutofit/>
          </a:bodyPr>
          <a:lstStyle/>
          <a:p>
            <a:pPr algn="ctr">
              <a:lnSpc>
                <a:spcPct val="90000"/>
              </a:lnSpc>
            </a:pPr>
            <a:endParaRPr sz="2000" b="1">
              <a:solidFill>
                <a:schemeClr val="lt1"/>
              </a:solidFill>
              <a:latin typeface="Calibri"/>
              <a:ea typeface="Calibri"/>
              <a:cs typeface="Calibri"/>
              <a:sym typeface="Calibri"/>
            </a:endParaRPr>
          </a:p>
        </p:txBody>
      </p:sp>
      <p:pic>
        <p:nvPicPr>
          <p:cNvPr id="38" name="Shape 839">
            <a:extLst>
              <a:ext uri="{FF2B5EF4-FFF2-40B4-BE49-F238E27FC236}">
                <a16:creationId xmlns:a16="http://schemas.microsoft.com/office/drawing/2014/main" id="{8D91E175-47F9-4C49-975E-F5D63F4DC1B7}"/>
              </a:ext>
            </a:extLst>
          </p:cNvPr>
          <p:cNvPicPr preferRelativeResize="0"/>
          <p:nvPr>
            <p:custDataLst>
              <p:tags r:id="rId21"/>
            </p:custDataLst>
          </p:nvPr>
        </p:nvPicPr>
        <p:blipFill>
          <a:blip r:embed="rId36">
            <a:alphaModFix/>
          </a:blip>
          <a:stretch>
            <a:fillRect/>
          </a:stretch>
        </p:blipFill>
        <p:spPr>
          <a:xfrm>
            <a:off x="9196543" y="4243692"/>
            <a:ext cx="2784411" cy="2108872"/>
          </a:xfrm>
          <a:prstGeom prst="rect">
            <a:avLst/>
          </a:prstGeom>
          <a:noFill/>
          <a:ln>
            <a:noFill/>
          </a:ln>
        </p:spPr>
      </p:pic>
      <p:sp>
        <p:nvSpPr>
          <p:cNvPr id="39" name="Shape 840">
            <a:extLst>
              <a:ext uri="{FF2B5EF4-FFF2-40B4-BE49-F238E27FC236}">
                <a16:creationId xmlns:a16="http://schemas.microsoft.com/office/drawing/2014/main" id="{55D7015B-919D-094A-8467-E3867424EF24}"/>
              </a:ext>
            </a:extLst>
          </p:cNvPr>
          <p:cNvSpPr/>
          <p:nvPr>
            <p:custDataLst>
              <p:tags r:id="rId22"/>
            </p:custDataLst>
          </p:nvPr>
        </p:nvSpPr>
        <p:spPr>
          <a:xfrm>
            <a:off x="10080172" y="5859227"/>
            <a:ext cx="108478" cy="108969"/>
          </a:xfrm>
          <a:prstGeom prst="rect">
            <a:avLst/>
          </a:prstGeom>
          <a:noFill/>
          <a:ln w="28575" cap="flat" cmpd="sng">
            <a:solidFill>
              <a:srgbClr val="003E67"/>
            </a:solidFill>
            <a:prstDash val="solid"/>
            <a:round/>
            <a:headEnd type="none" w="sm" len="sm"/>
            <a:tailEnd type="none" w="sm" len="sm"/>
          </a:ln>
        </p:spPr>
        <p:txBody>
          <a:bodyPr spcFirstLastPara="1" wrap="square" lIns="91425" tIns="91425" rIns="91425" bIns="91425" anchor="ctr" anchorCtr="0">
            <a:noAutofit/>
          </a:bodyPr>
          <a:lstStyle/>
          <a:p>
            <a:pPr algn="ctr">
              <a:lnSpc>
                <a:spcPct val="90000"/>
              </a:lnSpc>
            </a:pPr>
            <a:endParaRPr sz="2000" b="1">
              <a:solidFill>
                <a:schemeClr val="lt1"/>
              </a:solidFill>
              <a:latin typeface="Calibri"/>
              <a:ea typeface="Calibri"/>
              <a:cs typeface="Calibri"/>
              <a:sym typeface="Calibri"/>
            </a:endParaRPr>
          </a:p>
        </p:txBody>
      </p:sp>
      <p:cxnSp>
        <p:nvCxnSpPr>
          <p:cNvPr id="40" name="Shape 841">
            <a:extLst>
              <a:ext uri="{FF2B5EF4-FFF2-40B4-BE49-F238E27FC236}">
                <a16:creationId xmlns:a16="http://schemas.microsoft.com/office/drawing/2014/main" id="{5EB5CF6D-00DA-204A-AD56-A8FF434DB98E}"/>
              </a:ext>
            </a:extLst>
          </p:cNvPr>
          <p:cNvCxnSpPr/>
          <p:nvPr>
            <p:custDataLst>
              <p:tags r:id="rId23"/>
            </p:custDataLst>
          </p:nvPr>
        </p:nvCxnSpPr>
        <p:spPr>
          <a:xfrm>
            <a:off x="8730019" y="5251021"/>
            <a:ext cx="1345772" cy="717175"/>
          </a:xfrm>
          <a:prstGeom prst="straightConnector1">
            <a:avLst/>
          </a:prstGeom>
          <a:noFill/>
          <a:ln w="9525" cap="flat" cmpd="sng">
            <a:solidFill>
              <a:srgbClr val="003E67"/>
            </a:solidFill>
            <a:prstDash val="solid"/>
            <a:round/>
            <a:headEnd type="none" w="sm" len="sm"/>
            <a:tailEnd type="none" w="sm" len="sm"/>
          </a:ln>
        </p:spPr>
      </p:cxnSp>
      <p:cxnSp>
        <p:nvCxnSpPr>
          <p:cNvPr id="41" name="Shape 842">
            <a:extLst>
              <a:ext uri="{FF2B5EF4-FFF2-40B4-BE49-F238E27FC236}">
                <a16:creationId xmlns:a16="http://schemas.microsoft.com/office/drawing/2014/main" id="{E722D593-D226-E947-A200-464FF1105F45}"/>
              </a:ext>
            </a:extLst>
          </p:cNvPr>
          <p:cNvCxnSpPr/>
          <p:nvPr>
            <p:custDataLst>
              <p:tags r:id="rId24"/>
            </p:custDataLst>
          </p:nvPr>
        </p:nvCxnSpPr>
        <p:spPr>
          <a:xfrm>
            <a:off x="8711569" y="4706727"/>
            <a:ext cx="1472700" cy="1146264"/>
          </a:xfrm>
          <a:prstGeom prst="straightConnector1">
            <a:avLst/>
          </a:prstGeom>
          <a:noFill/>
          <a:ln w="9525" cap="flat" cmpd="sng">
            <a:solidFill>
              <a:srgbClr val="003E67"/>
            </a:solidFill>
            <a:prstDash val="solid"/>
            <a:round/>
            <a:headEnd type="none" w="sm" len="sm"/>
            <a:tailEnd type="none" w="sm" len="sm"/>
          </a:ln>
        </p:spPr>
      </p:cxnSp>
      <p:sp>
        <p:nvSpPr>
          <p:cNvPr id="42" name="Shape 843">
            <a:extLst>
              <a:ext uri="{FF2B5EF4-FFF2-40B4-BE49-F238E27FC236}">
                <a16:creationId xmlns:a16="http://schemas.microsoft.com/office/drawing/2014/main" id="{1ADDC97A-9533-584A-941C-F10ACA7FBC82}"/>
              </a:ext>
            </a:extLst>
          </p:cNvPr>
          <p:cNvSpPr txBox="1"/>
          <p:nvPr>
            <p:custDataLst>
              <p:tags r:id="rId25"/>
            </p:custDataLst>
          </p:nvPr>
        </p:nvSpPr>
        <p:spPr>
          <a:xfrm>
            <a:off x="7527903" y="1834585"/>
            <a:ext cx="1761064" cy="441750"/>
          </a:xfrm>
          <a:prstGeom prst="rect">
            <a:avLst/>
          </a:prstGeom>
          <a:noFill/>
          <a:ln>
            <a:noFill/>
          </a:ln>
        </p:spPr>
        <p:txBody>
          <a:bodyPr spcFirstLastPara="1" wrap="square" lIns="91425" tIns="91425" rIns="91425" bIns="91425" anchor="t" anchorCtr="0">
            <a:noAutofit/>
          </a:bodyPr>
          <a:lstStyle/>
          <a:p>
            <a:pPr algn="ctr">
              <a:lnSpc>
                <a:spcPct val="90000"/>
              </a:lnSpc>
            </a:pPr>
            <a:r>
              <a:rPr lang="en-US" sz="1600">
                <a:solidFill>
                  <a:srgbClr val="7C6008"/>
                </a:solidFill>
                <a:latin typeface="Calibri"/>
                <a:ea typeface="Calibri"/>
                <a:cs typeface="Calibri"/>
                <a:sym typeface="Calibri"/>
              </a:rPr>
              <a:t>Ig Clonotypes</a:t>
            </a:r>
            <a:endParaRPr sz="1200">
              <a:solidFill>
                <a:srgbClr val="7C6008"/>
              </a:solidFill>
              <a:latin typeface="Calibri"/>
              <a:ea typeface="Calibri"/>
              <a:cs typeface="Calibri"/>
              <a:sym typeface="Calibri"/>
            </a:endParaRPr>
          </a:p>
        </p:txBody>
      </p:sp>
      <p:sp>
        <p:nvSpPr>
          <p:cNvPr id="43" name="Shape 844">
            <a:extLst>
              <a:ext uri="{FF2B5EF4-FFF2-40B4-BE49-F238E27FC236}">
                <a16:creationId xmlns:a16="http://schemas.microsoft.com/office/drawing/2014/main" id="{9CBE30AE-AAAA-684F-8EA3-8B780690206B}"/>
              </a:ext>
            </a:extLst>
          </p:cNvPr>
          <p:cNvSpPr txBox="1"/>
          <p:nvPr>
            <p:custDataLst>
              <p:tags r:id="rId26"/>
            </p:custDataLst>
          </p:nvPr>
        </p:nvSpPr>
        <p:spPr>
          <a:xfrm>
            <a:off x="8866025" y="4212855"/>
            <a:ext cx="1977639" cy="423655"/>
          </a:xfrm>
          <a:prstGeom prst="rect">
            <a:avLst/>
          </a:prstGeom>
          <a:noFill/>
          <a:ln>
            <a:noFill/>
          </a:ln>
        </p:spPr>
        <p:txBody>
          <a:bodyPr spcFirstLastPara="1" wrap="square" lIns="91425" tIns="91425" rIns="91425" bIns="91425" anchor="t" anchorCtr="0">
            <a:noAutofit/>
          </a:bodyPr>
          <a:lstStyle/>
          <a:p>
            <a:pPr algn="ctr">
              <a:lnSpc>
                <a:spcPct val="90000"/>
              </a:lnSpc>
            </a:pPr>
            <a:r>
              <a:rPr lang="en-US" sz="1600">
                <a:solidFill>
                  <a:srgbClr val="FF9900"/>
                </a:solidFill>
                <a:latin typeface="Calibri"/>
                <a:ea typeface="Calibri"/>
                <a:cs typeface="Calibri"/>
                <a:sym typeface="Calibri"/>
              </a:rPr>
              <a:t>TCR Clonotypes</a:t>
            </a:r>
            <a:endParaRPr sz="1200">
              <a:solidFill>
                <a:srgbClr val="FF9900"/>
              </a:solidFill>
              <a:latin typeface="Calibri"/>
              <a:ea typeface="Calibri"/>
              <a:cs typeface="Calibri"/>
              <a:sym typeface="Calibri"/>
            </a:endParaRPr>
          </a:p>
        </p:txBody>
      </p:sp>
      <p:pic>
        <p:nvPicPr>
          <p:cNvPr id="44" name="Shape 845">
            <a:extLst>
              <a:ext uri="{FF2B5EF4-FFF2-40B4-BE49-F238E27FC236}">
                <a16:creationId xmlns:a16="http://schemas.microsoft.com/office/drawing/2014/main" id="{5917F849-69D7-F145-8E88-9F305AD747EE}"/>
              </a:ext>
            </a:extLst>
          </p:cNvPr>
          <p:cNvPicPr preferRelativeResize="0"/>
          <p:nvPr>
            <p:custDataLst>
              <p:tags r:id="rId27"/>
            </p:custDataLst>
          </p:nvPr>
        </p:nvPicPr>
        <p:blipFill>
          <a:blip r:embed="rId37">
            <a:alphaModFix/>
          </a:blip>
          <a:stretch>
            <a:fillRect/>
          </a:stretch>
        </p:blipFill>
        <p:spPr>
          <a:xfrm>
            <a:off x="9445432" y="3383383"/>
            <a:ext cx="2105946" cy="603568"/>
          </a:xfrm>
          <a:prstGeom prst="rect">
            <a:avLst/>
          </a:prstGeom>
          <a:noFill/>
          <a:ln>
            <a:noFill/>
          </a:ln>
        </p:spPr>
      </p:pic>
      <p:pic>
        <p:nvPicPr>
          <p:cNvPr id="45" name="Shape 846">
            <a:extLst>
              <a:ext uri="{FF2B5EF4-FFF2-40B4-BE49-F238E27FC236}">
                <a16:creationId xmlns:a16="http://schemas.microsoft.com/office/drawing/2014/main" id="{2D42C8CF-FE87-CA49-A472-A608B75759B9}"/>
              </a:ext>
            </a:extLst>
          </p:cNvPr>
          <p:cNvPicPr preferRelativeResize="0"/>
          <p:nvPr>
            <p:custDataLst>
              <p:tags r:id="rId28"/>
            </p:custDataLst>
          </p:nvPr>
        </p:nvPicPr>
        <p:blipFill>
          <a:blip r:embed="rId38">
            <a:alphaModFix/>
          </a:blip>
          <a:stretch>
            <a:fillRect/>
          </a:stretch>
        </p:blipFill>
        <p:spPr>
          <a:xfrm>
            <a:off x="6715976" y="4714681"/>
            <a:ext cx="2014043" cy="541875"/>
          </a:xfrm>
          <a:prstGeom prst="rect">
            <a:avLst/>
          </a:prstGeom>
          <a:noFill/>
          <a:ln>
            <a:noFill/>
          </a:ln>
        </p:spPr>
      </p:pic>
      <p:cxnSp>
        <p:nvCxnSpPr>
          <p:cNvPr id="37" name="Shape 838">
            <a:extLst>
              <a:ext uri="{FF2B5EF4-FFF2-40B4-BE49-F238E27FC236}">
                <a16:creationId xmlns:a16="http://schemas.microsoft.com/office/drawing/2014/main" id="{8FD3C001-42FC-9F45-9806-0B2F93E3397E}"/>
              </a:ext>
            </a:extLst>
          </p:cNvPr>
          <p:cNvCxnSpPr>
            <a:stCxn id="36" idx="0"/>
          </p:cNvCxnSpPr>
          <p:nvPr>
            <p:custDataLst>
              <p:tags r:id="rId29"/>
            </p:custDataLst>
          </p:nvPr>
        </p:nvCxnSpPr>
        <p:spPr>
          <a:xfrm>
            <a:off x="7925221" y="3264317"/>
            <a:ext cx="1524411" cy="116458"/>
          </a:xfrm>
          <a:prstGeom prst="straightConnector1">
            <a:avLst/>
          </a:prstGeom>
          <a:noFill/>
          <a:ln w="9525" cap="flat" cmpd="sng">
            <a:solidFill>
              <a:srgbClr val="003E67"/>
            </a:solidFill>
            <a:prstDash val="solid"/>
            <a:round/>
            <a:headEnd type="none" w="sm" len="sm"/>
            <a:tailEnd type="none" w="sm" len="sm"/>
          </a:ln>
        </p:spPr>
      </p:cxnSp>
    </p:spTree>
    <p:extLst>
      <p:ext uri="{BB962C8B-B14F-4D97-AF65-F5344CB8AC3E}">
        <p14:creationId xmlns:p14="http://schemas.microsoft.com/office/powerpoint/2010/main" val="37288340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childTnLst>
                                </p:cTn>
                              </p:par>
                              <p:par>
                                <p:cTn id="26" presetID="10" presetClass="entr" presetSubtype="0"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1000"/>
                                        <p:tgtEl>
                                          <p:spTgt spid="43"/>
                                        </p:tgtEl>
                                      </p:cBhvr>
                                    </p:animEffect>
                                  </p:childTnLst>
                                </p:cTn>
                              </p:par>
                              <p:par>
                                <p:cTn id="40" presetID="10"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childTnLst>
                                </p:cTn>
                              </p:par>
                              <p:par>
                                <p:cTn id="43" presetID="10" presetClass="entr" presetSubtype="0"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childTnLst>
                                </p:cTn>
                              </p:par>
                              <p:par>
                                <p:cTn id="46" presetID="10" presetClass="entr" presetSubtype="0"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1000"/>
                                        <p:tgtEl>
                                          <p:spTgt spid="39"/>
                                        </p:tgtEl>
                                      </p:cBhvr>
                                    </p:animEffect>
                                  </p:childTnLst>
                                </p:cTn>
                              </p:par>
                              <p:par>
                                <p:cTn id="49" presetID="10"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childTnLst>
                                </p:cTn>
                              </p:par>
                              <p:par>
                                <p:cTn id="52" presetID="10" presetClass="entr" presetSubtype="0"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childTnLst>
                                </p:cTn>
                              </p:par>
                              <p:par>
                                <p:cTn id="55" presetID="10" presetClass="entr" presetSubtype="0"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childTnLst>
                                </p:cTn>
                              </p:par>
                              <p:par>
                                <p:cTn id="58" presetID="10" presetClass="entr" presetSubtype="0"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Shape 360"/>
          <p:cNvSpPr txBox="1">
            <a:spLocks noGrp="1"/>
          </p:cNvSpPr>
          <p:nvPr>
            <p:ph type="title"/>
          </p:nvPr>
        </p:nvSpPr>
        <p:spPr>
          <a:xfrm>
            <a:off x="456814" y="307535"/>
            <a:ext cx="11278372" cy="720052"/>
          </a:xfrm>
          <a:prstGeom prst="rect">
            <a:avLst/>
          </a:prstGeom>
        </p:spPr>
        <p:txBody>
          <a:bodyPr vert="horz" wrap="square" lIns="45720" tIns="22860" rIns="45720" bIns="22860" rtlCol="0" anchor="t">
            <a:normAutofit/>
          </a:bodyPr>
          <a:lstStyle/>
          <a:p>
            <a:r>
              <a:rPr lang="en-US" dirty="0"/>
              <a:t>New Feature Barcode Application: Mapping TCRs to Antigens</a:t>
            </a:r>
            <a:endParaRPr dirty="0"/>
          </a:p>
        </p:txBody>
      </p:sp>
      <p:pic>
        <p:nvPicPr>
          <p:cNvPr id="20" name="Picture 19" descr="GettyImages-639548595.jpg">
            <a:extLst>
              <a:ext uri="{FF2B5EF4-FFF2-40B4-BE49-F238E27FC236}">
                <a16:creationId xmlns:a16="http://schemas.microsoft.com/office/drawing/2014/main" id="{FC69A723-C5A2-6D40-A687-26E31C9BDAC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0945" y="2152756"/>
            <a:ext cx="4338850" cy="3677655"/>
          </a:xfrm>
          <a:prstGeom prst="rect">
            <a:avLst/>
          </a:prstGeom>
        </p:spPr>
      </p:pic>
      <p:grpSp>
        <p:nvGrpSpPr>
          <p:cNvPr id="49" name="Group 48">
            <a:extLst>
              <a:ext uri="{FF2B5EF4-FFF2-40B4-BE49-F238E27FC236}">
                <a16:creationId xmlns:a16="http://schemas.microsoft.com/office/drawing/2014/main" id="{00642D4D-7216-B746-893A-DC2E5DDF69D0}"/>
              </a:ext>
            </a:extLst>
          </p:cNvPr>
          <p:cNvGrpSpPr/>
          <p:nvPr/>
        </p:nvGrpSpPr>
        <p:grpSpPr>
          <a:xfrm>
            <a:off x="9474796" y="3276518"/>
            <a:ext cx="2090223" cy="1583374"/>
            <a:chOff x="6390382" y="6705164"/>
            <a:chExt cx="4180445" cy="3166747"/>
          </a:xfrm>
        </p:grpSpPr>
        <p:cxnSp>
          <p:nvCxnSpPr>
            <p:cNvPr id="50" name="Straight Connector 49">
              <a:extLst>
                <a:ext uri="{FF2B5EF4-FFF2-40B4-BE49-F238E27FC236}">
                  <a16:creationId xmlns:a16="http://schemas.microsoft.com/office/drawing/2014/main" id="{6C00403E-6242-2047-B81E-7AC4D20C7595}"/>
                </a:ext>
              </a:extLst>
            </p:cNvPr>
            <p:cNvCxnSpPr>
              <a:cxnSpLocks/>
            </p:cNvCxnSpPr>
            <p:nvPr/>
          </p:nvCxnSpPr>
          <p:spPr>
            <a:xfrm rot="16200000">
              <a:off x="7390507" y="8262159"/>
              <a:ext cx="0" cy="552450"/>
            </a:xfrm>
            <a:prstGeom prst="line">
              <a:avLst/>
            </a:prstGeom>
            <a:noFill/>
            <a:ln w="9525" cap="flat" cmpd="sng" algn="ctr">
              <a:solidFill>
                <a:srgbClr val="00A1DF">
                  <a:shade val="95000"/>
                  <a:satMod val="105000"/>
                </a:srgbClr>
              </a:solidFill>
              <a:prstDash val="solid"/>
            </a:ln>
            <a:effectLst/>
          </p:spPr>
        </p:cxnSp>
        <p:cxnSp>
          <p:nvCxnSpPr>
            <p:cNvPr id="51" name="Straight Connector 50">
              <a:extLst>
                <a:ext uri="{FF2B5EF4-FFF2-40B4-BE49-F238E27FC236}">
                  <a16:creationId xmlns:a16="http://schemas.microsoft.com/office/drawing/2014/main" id="{7E52AF52-9555-424C-A62C-5C5206489D52}"/>
                </a:ext>
              </a:extLst>
            </p:cNvPr>
            <p:cNvCxnSpPr>
              <a:cxnSpLocks/>
            </p:cNvCxnSpPr>
            <p:nvPr/>
          </p:nvCxnSpPr>
          <p:spPr>
            <a:xfrm rot="16200000">
              <a:off x="7390507" y="7728759"/>
              <a:ext cx="0" cy="552450"/>
            </a:xfrm>
            <a:prstGeom prst="line">
              <a:avLst/>
            </a:prstGeom>
            <a:noFill/>
            <a:ln w="9525" cap="flat" cmpd="sng" algn="ctr">
              <a:solidFill>
                <a:srgbClr val="00A1DF">
                  <a:shade val="95000"/>
                  <a:satMod val="105000"/>
                </a:srgbClr>
              </a:solidFill>
              <a:prstDash val="solid"/>
            </a:ln>
            <a:effectLst/>
          </p:spPr>
        </p:cxnSp>
        <p:sp>
          <p:nvSpPr>
            <p:cNvPr id="52" name="Oval 51">
              <a:extLst>
                <a:ext uri="{FF2B5EF4-FFF2-40B4-BE49-F238E27FC236}">
                  <a16:creationId xmlns:a16="http://schemas.microsoft.com/office/drawing/2014/main" id="{6AAD4F44-317F-4D4A-AE94-05220DF49098}"/>
                </a:ext>
              </a:extLst>
            </p:cNvPr>
            <p:cNvSpPr/>
            <p:nvPr/>
          </p:nvSpPr>
          <p:spPr>
            <a:xfrm>
              <a:off x="7349516" y="6705164"/>
              <a:ext cx="3221311" cy="3166747"/>
            </a:xfrm>
            <a:prstGeom prst="ellipse">
              <a:avLst/>
            </a:prstGeom>
            <a:solidFill>
              <a:srgbClr val="003F68"/>
            </a:solidFill>
            <a:ln>
              <a:noFill/>
            </a:ln>
            <a:extLst/>
          </p:spPr>
          <p:txBody>
            <a:bodyPr vert="horz" wrap="square" lIns="45720" tIns="22860" rIns="45720" bIns="22860" numCol="1" rtlCol="0" anchor="ctr" anchorCtr="0" compatLnSpc="1">
              <a:prstTxWarp prst="textNoShape">
                <a:avLst/>
              </a:prstTxWarp>
              <a:norm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rPr>
                <a:t>T cell</a:t>
              </a:r>
            </a:p>
          </p:txBody>
        </p:sp>
        <p:sp>
          <p:nvSpPr>
            <p:cNvPr id="53" name="Freeform 52">
              <a:extLst>
                <a:ext uri="{FF2B5EF4-FFF2-40B4-BE49-F238E27FC236}">
                  <a16:creationId xmlns:a16="http://schemas.microsoft.com/office/drawing/2014/main" id="{CC2ADF76-6EED-EF47-A1CD-B1D06AF6516D}"/>
                </a:ext>
              </a:extLst>
            </p:cNvPr>
            <p:cNvSpPr/>
            <p:nvPr/>
          </p:nvSpPr>
          <p:spPr>
            <a:xfrm rot="16200000">
              <a:off x="6620839" y="8046768"/>
              <a:ext cx="468351" cy="929266"/>
            </a:xfrm>
            <a:custGeom>
              <a:avLst/>
              <a:gdLst>
                <a:gd name="connsiteX0" fmla="*/ 0 w 468351"/>
                <a:gd name="connsiteY0" fmla="*/ 0 h 1338146"/>
                <a:gd name="connsiteX1" fmla="*/ 0 w 468351"/>
                <a:gd name="connsiteY1" fmla="*/ 1338146 h 1338146"/>
                <a:gd name="connsiteX2" fmla="*/ 468351 w 468351"/>
                <a:gd name="connsiteY2" fmla="*/ 1338146 h 1338146"/>
                <a:gd name="connsiteX3" fmla="*/ 468351 w 468351"/>
                <a:gd name="connsiteY3" fmla="*/ 22302 h 1338146"/>
                <a:gd name="connsiteX4" fmla="*/ 223024 w 468351"/>
                <a:gd name="connsiteY4" fmla="*/ 156117 h 1338146"/>
                <a:gd name="connsiteX5" fmla="*/ 0 w 468351"/>
                <a:gd name="connsiteY5" fmla="*/ 0 h 133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 h="1338146">
                  <a:moveTo>
                    <a:pt x="0" y="0"/>
                  </a:moveTo>
                  <a:lnTo>
                    <a:pt x="0" y="1338146"/>
                  </a:lnTo>
                  <a:lnTo>
                    <a:pt x="468351" y="1338146"/>
                  </a:lnTo>
                  <a:lnTo>
                    <a:pt x="468351" y="22302"/>
                  </a:lnTo>
                  <a:lnTo>
                    <a:pt x="223024" y="156117"/>
                  </a:lnTo>
                  <a:lnTo>
                    <a:pt x="0" y="0"/>
                  </a:lnTo>
                  <a:close/>
                </a:path>
              </a:pathLst>
            </a:cu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 lastClr="FFFFFF"/>
                  </a:solidFill>
                  <a:effectLst/>
                  <a:uLnTx/>
                  <a:uFillTx/>
                  <a:latin typeface="Calibri" panose="020F0502020204030204"/>
                  <a:ea typeface="+mn-ea"/>
                  <a:cs typeface="+mn-cs"/>
                </a:rPr>
                <a:t>α</a:t>
              </a:r>
            </a:p>
          </p:txBody>
        </p:sp>
        <p:sp>
          <p:nvSpPr>
            <p:cNvPr id="54" name="Freeform 53">
              <a:extLst>
                <a:ext uri="{FF2B5EF4-FFF2-40B4-BE49-F238E27FC236}">
                  <a16:creationId xmlns:a16="http://schemas.microsoft.com/office/drawing/2014/main" id="{B1FD3C47-F2A2-624B-B154-C74789B00E1C}"/>
                </a:ext>
              </a:extLst>
            </p:cNvPr>
            <p:cNvSpPr/>
            <p:nvPr/>
          </p:nvSpPr>
          <p:spPr>
            <a:xfrm rot="16200000">
              <a:off x="6620839" y="7524053"/>
              <a:ext cx="468351" cy="929266"/>
            </a:xfrm>
            <a:custGeom>
              <a:avLst/>
              <a:gdLst>
                <a:gd name="connsiteX0" fmla="*/ 0 w 468351"/>
                <a:gd name="connsiteY0" fmla="*/ 0 h 1338146"/>
                <a:gd name="connsiteX1" fmla="*/ 0 w 468351"/>
                <a:gd name="connsiteY1" fmla="*/ 1338146 h 1338146"/>
                <a:gd name="connsiteX2" fmla="*/ 468351 w 468351"/>
                <a:gd name="connsiteY2" fmla="*/ 1338146 h 1338146"/>
                <a:gd name="connsiteX3" fmla="*/ 468351 w 468351"/>
                <a:gd name="connsiteY3" fmla="*/ 22302 h 1338146"/>
                <a:gd name="connsiteX4" fmla="*/ 223024 w 468351"/>
                <a:gd name="connsiteY4" fmla="*/ 156117 h 1338146"/>
                <a:gd name="connsiteX5" fmla="*/ 0 w 468351"/>
                <a:gd name="connsiteY5" fmla="*/ 0 h 133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 h="1338146">
                  <a:moveTo>
                    <a:pt x="0" y="0"/>
                  </a:moveTo>
                  <a:lnTo>
                    <a:pt x="0" y="1338146"/>
                  </a:lnTo>
                  <a:lnTo>
                    <a:pt x="468351" y="1338146"/>
                  </a:lnTo>
                  <a:lnTo>
                    <a:pt x="468351" y="22302"/>
                  </a:lnTo>
                  <a:lnTo>
                    <a:pt x="223024" y="156117"/>
                  </a:lnTo>
                  <a:lnTo>
                    <a:pt x="0" y="0"/>
                  </a:lnTo>
                  <a:close/>
                </a:path>
              </a:pathLst>
            </a:cu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 lastClr="FFFFFF"/>
                  </a:solidFill>
                  <a:effectLst/>
                  <a:uLnTx/>
                  <a:uFillTx/>
                  <a:latin typeface="Calibri" panose="020F0502020204030204"/>
                  <a:ea typeface="+mn-ea"/>
                  <a:cs typeface="+mn-cs"/>
                </a:rPr>
                <a:t>β</a:t>
              </a:r>
            </a:p>
          </p:txBody>
        </p:sp>
        <p:sp>
          <p:nvSpPr>
            <p:cNvPr id="55" name="TextBox 54">
              <a:extLst>
                <a:ext uri="{FF2B5EF4-FFF2-40B4-BE49-F238E27FC236}">
                  <a16:creationId xmlns:a16="http://schemas.microsoft.com/office/drawing/2014/main" id="{49233A58-9DC0-DC48-9B40-B21A576048A4}"/>
                </a:ext>
              </a:extLst>
            </p:cNvPr>
            <p:cNvSpPr txBox="1"/>
            <p:nvPr/>
          </p:nvSpPr>
          <p:spPr bwMode="gray">
            <a:xfrm>
              <a:off x="6412159" y="8921224"/>
              <a:ext cx="937357" cy="491116"/>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TCR</a:t>
              </a:r>
            </a:p>
          </p:txBody>
        </p:sp>
      </p:grpSp>
      <p:sp>
        <p:nvSpPr>
          <p:cNvPr id="56" name="TextBox 55">
            <a:extLst>
              <a:ext uri="{FF2B5EF4-FFF2-40B4-BE49-F238E27FC236}">
                <a16:creationId xmlns:a16="http://schemas.microsoft.com/office/drawing/2014/main" id="{21D72A00-040E-DE45-B0F5-E8408E858E21}"/>
              </a:ext>
            </a:extLst>
          </p:cNvPr>
          <p:cNvSpPr txBox="1"/>
          <p:nvPr/>
        </p:nvSpPr>
        <p:spPr bwMode="gray">
          <a:xfrm>
            <a:off x="7626261" y="4384548"/>
            <a:ext cx="522290" cy="245558"/>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MHC</a:t>
            </a:r>
          </a:p>
        </p:txBody>
      </p:sp>
      <p:cxnSp>
        <p:nvCxnSpPr>
          <p:cNvPr id="58" name="Straight Connector 57">
            <a:extLst>
              <a:ext uri="{FF2B5EF4-FFF2-40B4-BE49-F238E27FC236}">
                <a16:creationId xmlns:a16="http://schemas.microsoft.com/office/drawing/2014/main" id="{7BA4A335-D9FE-3E4B-B77E-7D5B98E6645B}"/>
              </a:ext>
            </a:extLst>
          </p:cNvPr>
          <p:cNvCxnSpPr>
            <a:cxnSpLocks/>
          </p:cNvCxnSpPr>
          <p:nvPr/>
        </p:nvCxnSpPr>
        <p:spPr>
          <a:xfrm rot="16200000">
            <a:off x="7611728" y="3929592"/>
            <a:ext cx="0" cy="276225"/>
          </a:xfrm>
          <a:prstGeom prst="line">
            <a:avLst/>
          </a:prstGeom>
          <a:noFill/>
          <a:ln w="9525" cap="flat" cmpd="sng" algn="ctr">
            <a:solidFill>
              <a:srgbClr val="7030A0"/>
            </a:solidFill>
            <a:prstDash val="solid"/>
          </a:ln>
          <a:effectLst/>
        </p:spPr>
      </p:cxnSp>
      <p:sp>
        <p:nvSpPr>
          <p:cNvPr id="59" name="Rounded Rectangle 58">
            <a:extLst>
              <a:ext uri="{FF2B5EF4-FFF2-40B4-BE49-F238E27FC236}">
                <a16:creationId xmlns:a16="http://schemas.microsoft.com/office/drawing/2014/main" id="{46270B2E-FF4C-8C4E-BE61-C6BB57D734B8}"/>
              </a:ext>
            </a:extLst>
          </p:cNvPr>
          <p:cNvSpPr/>
          <p:nvPr/>
        </p:nvSpPr>
        <p:spPr>
          <a:xfrm rot="16200000">
            <a:off x="7730745" y="3858341"/>
            <a:ext cx="237057" cy="408414"/>
          </a:xfrm>
          <a:prstGeom prst="roundRect">
            <a:avLst/>
          </a:prstGeom>
          <a:solidFill>
            <a:srgbClr val="965EC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60" name="Oval 59">
            <a:extLst>
              <a:ext uri="{FF2B5EF4-FFF2-40B4-BE49-F238E27FC236}">
                <a16:creationId xmlns:a16="http://schemas.microsoft.com/office/drawing/2014/main" id="{24ECB340-92B5-164D-9936-D373E7A7375B}"/>
              </a:ext>
            </a:extLst>
          </p:cNvPr>
          <p:cNvSpPr/>
          <p:nvPr/>
        </p:nvSpPr>
        <p:spPr>
          <a:xfrm>
            <a:off x="5639228" y="3069382"/>
            <a:ext cx="2001181" cy="1967284"/>
          </a:xfrm>
          <a:prstGeom prst="ellipse">
            <a:avLst/>
          </a:prstGeom>
          <a:solidFill>
            <a:srgbClr val="965EC8"/>
          </a:solidFill>
          <a:ln>
            <a:noFill/>
          </a:ln>
          <a:extLst/>
        </p:spPr>
        <p:txBody>
          <a:bodyPr vert="horz" wrap="square" lIns="45720" tIns="22860" rIns="45720" bIns="22860" numCol="1" rtlCol="0" anchor="ctr" anchorCtr="0" compatLnSpc="1">
            <a:prstTxWarp prst="textNoShape">
              <a:avLst/>
            </a:prstTxWarp>
            <a:norm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rPr>
              <a:t>Antigen-presenting cell</a:t>
            </a:r>
          </a:p>
        </p:txBody>
      </p:sp>
      <p:sp>
        <p:nvSpPr>
          <p:cNvPr id="61" name="TextBox 60">
            <a:extLst>
              <a:ext uri="{FF2B5EF4-FFF2-40B4-BE49-F238E27FC236}">
                <a16:creationId xmlns:a16="http://schemas.microsoft.com/office/drawing/2014/main" id="{07172BF9-6FF3-734E-98BD-9B68F4C7A1EA}"/>
              </a:ext>
            </a:extLst>
          </p:cNvPr>
          <p:cNvSpPr txBox="1"/>
          <p:nvPr/>
        </p:nvSpPr>
        <p:spPr bwMode="gray">
          <a:xfrm>
            <a:off x="7794191" y="3417089"/>
            <a:ext cx="733400" cy="245558"/>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Antigen</a:t>
            </a:r>
          </a:p>
        </p:txBody>
      </p:sp>
      <p:sp>
        <p:nvSpPr>
          <p:cNvPr id="91" name="Rounded Rectangle 90">
            <a:extLst>
              <a:ext uri="{FF2B5EF4-FFF2-40B4-BE49-F238E27FC236}">
                <a16:creationId xmlns:a16="http://schemas.microsoft.com/office/drawing/2014/main" id="{65E8250D-5CB9-D34B-B32D-77FA60D9F101}"/>
              </a:ext>
            </a:extLst>
          </p:cNvPr>
          <p:cNvSpPr/>
          <p:nvPr/>
        </p:nvSpPr>
        <p:spPr>
          <a:xfrm rot="16200000">
            <a:off x="7924775" y="3992296"/>
            <a:ext cx="386686" cy="110227"/>
          </a:xfrm>
          <a:prstGeom prst="roundRect">
            <a:avLst/>
          </a:pr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12349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37015E-6 3.33333E-6 L -0.1068 0.00232 " pathEditMode="relative" rAng="0" ptsTypes="AA">
                                      <p:cBhvr>
                                        <p:cTn id="6" dur="2000" fill="hold"/>
                                        <p:tgtEl>
                                          <p:spTgt spid="49"/>
                                        </p:tgtEl>
                                        <p:attrNameLst>
                                          <p:attrName>ppt_x</p:attrName>
                                          <p:attrName>ppt_y</p:attrName>
                                        </p:attrNameLst>
                                      </p:cBhvr>
                                      <p:rCtr x="-521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20" name="Picture 19" descr="GettyImages-639548595.jpg">
            <a:extLst>
              <a:ext uri="{FF2B5EF4-FFF2-40B4-BE49-F238E27FC236}">
                <a16:creationId xmlns:a16="http://schemas.microsoft.com/office/drawing/2014/main" id="{FC69A723-C5A2-6D40-A687-26E31C9BDAC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0945" y="2152756"/>
            <a:ext cx="4338850" cy="3677655"/>
          </a:xfrm>
          <a:prstGeom prst="rect">
            <a:avLst/>
          </a:prstGeom>
        </p:spPr>
      </p:pic>
      <p:grpSp>
        <p:nvGrpSpPr>
          <p:cNvPr id="49" name="Group 48">
            <a:extLst>
              <a:ext uri="{FF2B5EF4-FFF2-40B4-BE49-F238E27FC236}">
                <a16:creationId xmlns:a16="http://schemas.microsoft.com/office/drawing/2014/main" id="{00642D4D-7216-B746-893A-DC2E5DDF69D0}"/>
              </a:ext>
            </a:extLst>
          </p:cNvPr>
          <p:cNvGrpSpPr/>
          <p:nvPr/>
        </p:nvGrpSpPr>
        <p:grpSpPr>
          <a:xfrm>
            <a:off x="9474796" y="3276518"/>
            <a:ext cx="2090223" cy="1583374"/>
            <a:chOff x="6390382" y="6705164"/>
            <a:chExt cx="4180445" cy="3166747"/>
          </a:xfrm>
        </p:grpSpPr>
        <p:cxnSp>
          <p:nvCxnSpPr>
            <p:cNvPr id="50" name="Straight Connector 49">
              <a:extLst>
                <a:ext uri="{FF2B5EF4-FFF2-40B4-BE49-F238E27FC236}">
                  <a16:creationId xmlns:a16="http://schemas.microsoft.com/office/drawing/2014/main" id="{6C00403E-6242-2047-B81E-7AC4D20C7595}"/>
                </a:ext>
              </a:extLst>
            </p:cNvPr>
            <p:cNvCxnSpPr>
              <a:cxnSpLocks/>
            </p:cNvCxnSpPr>
            <p:nvPr/>
          </p:nvCxnSpPr>
          <p:spPr>
            <a:xfrm rot="16200000">
              <a:off x="7390507" y="8262159"/>
              <a:ext cx="0" cy="552450"/>
            </a:xfrm>
            <a:prstGeom prst="line">
              <a:avLst/>
            </a:prstGeom>
            <a:noFill/>
            <a:ln w="9525" cap="flat" cmpd="sng" algn="ctr">
              <a:solidFill>
                <a:srgbClr val="00A1DF">
                  <a:shade val="95000"/>
                  <a:satMod val="105000"/>
                </a:srgbClr>
              </a:solidFill>
              <a:prstDash val="solid"/>
            </a:ln>
            <a:effectLst/>
          </p:spPr>
        </p:cxnSp>
        <p:cxnSp>
          <p:nvCxnSpPr>
            <p:cNvPr id="51" name="Straight Connector 50">
              <a:extLst>
                <a:ext uri="{FF2B5EF4-FFF2-40B4-BE49-F238E27FC236}">
                  <a16:creationId xmlns:a16="http://schemas.microsoft.com/office/drawing/2014/main" id="{7E52AF52-9555-424C-A62C-5C5206489D52}"/>
                </a:ext>
              </a:extLst>
            </p:cNvPr>
            <p:cNvCxnSpPr>
              <a:cxnSpLocks/>
            </p:cNvCxnSpPr>
            <p:nvPr/>
          </p:nvCxnSpPr>
          <p:spPr>
            <a:xfrm rot="16200000">
              <a:off x="7390507" y="7728759"/>
              <a:ext cx="0" cy="552450"/>
            </a:xfrm>
            <a:prstGeom prst="line">
              <a:avLst/>
            </a:prstGeom>
            <a:noFill/>
            <a:ln w="9525" cap="flat" cmpd="sng" algn="ctr">
              <a:solidFill>
                <a:srgbClr val="00A1DF">
                  <a:shade val="95000"/>
                  <a:satMod val="105000"/>
                </a:srgbClr>
              </a:solidFill>
              <a:prstDash val="solid"/>
            </a:ln>
            <a:effectLst/>
          </p:spPr>
        </p:cxnSp>
        <p:sp>
          <p:nvSpPr>
            <p:cNvPr id="52" name="Oval 51">
              <a:extLst>
                <a:ext uri="{FF2B5EF4-FFF2-40B4-BE49-F238E27FC236}">
                  <a16:creationId xmlns:a16="http://schemas.microsoft.com/office/drawing/2014/main" id="{6AAD4F44-317F-4D4A-AE94-05220DF49098}"/>
                </a:ext>
              </a:extLst>
            </p:cNvPr>
            <p:cNvSpPr/>
            <p:nvPr/>
          </p:nvSpPr>
          <p:spPr>
            <a:xfrm>
              <a:off x="7349516" y="6705164"/>
              <a:ext cx="3221311" cy="3166747"/>
            </a:xfrm>
            <a:prstGeom prst="ellipse">
              <a:avLst/>
            </a:prstGeom>
            <a:solidFill>
              <a:srgbClr val="003F68"/>
            </a:solidFill>
            <a:ln>
              <a:noFill/>
            </a:ln>
            <a:extLst/>
          </p:spPr>
          <p:txBody>
            <a:bodyPr vert="horz" wrap="square" lIns="45720" tIns="22860" rIns="45720" bIns="22860" numCol="1" rtlCol="0" anchor="ctr" anchorCtr="0" compatLnSpc="1">
              <a:prstTxWarp prst="textNoShape">
                <a:avLst/>
              </a:prstTxWarp>
              <a:norm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rPr>
                <a:t>T cell</a:t>
              </a:r>
            </a:p>
          </p:txBody>
        </p:sp>
        <p:sp>
          <p:nvSpPr>
            <p:cNvPr id="53" name="Freeform 52">
              <a:extLst>
                <a:ext uri="{FF2B5EF4-FFF2-40B4-BE49-F238E27FC236}">
                  <a16:creationId xmlns:a16="http://schemas.microsoft.com/office/drawing/2014/main" id="{CC2ADF76-6EED-EF47-A1CD-B1D06AF6516D}"/>
                </a:ext>
              </a:extLst>
            </p:cNvPr>
            <p:cNvSpPr/>
            <p:nvPr/>
          </p:nvSpPr>
          <p:spPr>
            <a:xfrm rot="16200000">
              <a:off x="6620839" y="8046768"/>
              <a:ext cx="468351" cy="929266"/>
            </a:xfrm>
            <a:custGeom>
              <a:avLst/>
              <a:gdLst>
                <a:gd name="connsiteX0" fmla="*/ 0 w 468351"/>
                <a:gd name="connsiteY0" fmla="*/ 0 h 1338146"/>
                <a:gd name="connsiteX1" fmla="*/ 0 w 468351"/>
                <a:gd name="connsiteY1" fmla="*/ 1338146 h 1338146"/>
                <a:gd name="connsiteX2" fmla="*/ 468351 w 468351"/>
                <a:gd name="connsiteY2" fmla="*/ 1338146 h 1338146"/>
                <a:gd name="connsiteX3" fmla="*/ 468351 w 468351"/>
                <a:gd name="connsiteY3" fmla="*/ 22302 h 1338146"/>
                <a:gd name="connsiteX4" fmla="*/ 223024 w 468351"/>
                <a:gd name="connsiteY4" fmla="*/ 156117 h 1338146"/>
                <a:gd name="connsiteX5" fmla="*/ 0 w 468351"/>
                <a:gd name="connsiteY5" fmla="*/ 0 h 133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 h="1338146">
                  <a:moveTo>
                    <a:pt x="0" y="0"/>
                  </a:moveTo>
                  <a:lnTo>
                    <a:pt x="0" y="1338146"/>
                  </a:lnTo>
                  <a:lnTo>
                    <a:pt x="468351" y="1338146"/>
                  </a:lnTo>
                  <a:lnTo>
                    <a:pt x="468351" y="22302"/>
                  </a:lnTo>
                  <a:lnTo>
                    <a:pt x="223024" y="156117"/>
                  </a:lnTo>
                  <a:lnTo>
                    <a:pt x="0" y="0"/>
                  </a:lnTo>
                  <a:close/>
                </a:path>
              </a:pathLst>
            </a:cu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 lastClr="FFFFFF"/>
                  </a:solidFill>
                  <a:effectLst/>
                  <a:uLnTx/>
                  <a:uFillTx/>
                  <a:latin typeface="Calibri" panose="020F0502020204030204"/>
                  <a:ea typeface="+mn-ea"/>
                  <a:cs typeface="+mn-cs"/>
                </a:rPr>
                <a:t>α</a:t>
              </a:r>
            </a:p>
          </p:txBody>
        </p:sp>
        <p:sp>
          <p:nvSpPr>
            <p:cNvPr id="54" name="Freeform 53">
              <a:extLst>
                <a:ext uri="{FF2B5EF4-FFF2-40B4-BE49-F238E27FC236}">
                  <a16:creationId xmlns:a16="http://schemas.microsoft.com/office/drawing/2014/main" id="{B1FD3C47-F2A2-624B-B154-C74789B00E1C}"/>
                </a:ext>
              </a:extLst>
            </p:cNvPr>
            <p:cNvSpPr/>
            <p:nvPr/>
          </p:nvSpPr>
          <p:spPr>
            <a:xfrm rot="16200000">
              <a:off x="6620839" y="7524053"/>
              <a:ext cx="468351" cy="929266"/>
            </a:xfrm>
            <a:custGeom>
              <a:avLst/>
              <a:gdLst>
                <a:gd name="connsiteX0" fmla="*/ 0 w 468351"/>
                <a:gd name="connsiteY0" fmla="*/ 0 h 1338146"/>
                <a:gd name="connsiteX1" fmla="*/ 0 w 468351"/>
                <a:gd name="connsiteY1" fmla="*/ 1338146 h 1338146"/>
                <a:gd name="connsiteX2" fmla="*/ 468351 w 468351"/>
                <a:gd name="connsiteY2" fmla="*/ 1338146 h 1338146"/>
                <a:gd name="connsiteX3" fmla="*/ 468351 w 468351"/>
                <a:gd name="connsiteY3" fmla="*/ 22302 h 1338146"/>
                <a:gd name="connsiteX4" fmla="*/ 223024 w 468351"/>
                <a:gd name="connsiteY4" fmla="*/ 156117 h 1338146"/>
                <a:gd name="connsiteX5" fmla="*/ 0 w 468351"/>
                <a:gd name="connsiteY5" fmla="*/ 0 h 133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 h="1338146">
                  <a:moveTo>
                    <a:pt x="0" y="0"/>
                  </a:moveTo>
                  <a:lnTo>
                    <a:pt x="0" y="1338146"/>
                  </a:lnTo>
                  <a:lnTo>
                    <a:pt x="468351" y="1338146"/>
                  </a:lnTo>
                  <a:lnTo>
                    <a:pt x="468351" y="22302"/>
                  </a:lnTo>
                  <a:lnTo>
                    <a:pt x="223024" y="156117"/>
                  </a:lnTo>
                  <a:lnTo>
                    <a:pt x="0" y="0"/>
                  </a:lnTo>
                  <a:close/>
                </a:path>
              </a:pathLst>
            </a:cu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 lastClr="FFFFFF"/>
                  </a:solidFill>
                  <a:effectLst/>
                  <a:uLnTx/>
                  <a:uFillTx/>
                  <a:latin typeface="Calibri" panose="020F0502020204030204"/>
                  <a:ea typeface="+mn-ea"/>
                  <a:cs typeface="+mn-cs"/>
                </a:rPr>
                <a:t>β</a:t>
              </a:r>
            </a:p>
          </p:txBody>
        </p:sp>
        <p:sp>
          <p:nvSpPr>
            <p:cNvPr id="55" name="TextBox 54">
              <a:extLst>
                <a:ext uri="{FF2B5EF4-FFF2-40B4-BE49-F238E27FC236}">
                  <a16:creationId xmlns:a16="http://schemas.microsoft.com/office/drawing/2014/main" id="{49233A58-9DC0-DC48-9B40-B21A576048A4}"/>
                </a:ext>
              </a:extLst>
            </p:cNvPr>
            <p:cNvSpPr txBox="1"/>
            <p:nvPr/>
          </p:nvSpPr>
          <p:spPr bwMode="gray">
            <a:xfrm>
              <a:off x="6412159" y="8921224"/>
              <a:ext cx="937357" cy="491116"/>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TCR</a:t>
              </a:r>
            </a:p>
          </p:txBody>
        </p:sp>
      </p:grpSp>
      <p:grpSp>
        <p:nvGrpSpPr>
          <p:cNvPr id="2" name="Group 1">
            <a:extLst>
              <a:ext uri="{FF2B5EF4-FFF2-40B4-BE49-F238E27FC236}">
                <a16:creationId xmlns:a16="http://schemas.microsoft.com/office/drawing/2014/main" id="{B31D1099-33A7-45E9-B5BD-6867081EF69E}"/>
              </a:ext>
            </a:extLst>
          </p:cNvPr>
          <p:cNvGrpSpPr/>
          <p:nvPr/>
        </p:nvGrpSpPr>
        <p:grpSpPr>
          <a:xfrm>
            <a:off x="5634570" y="3417089"/>
            <a:ext cx="2893021" cy="1352686"/>
            <a:chOff x="5634570" y="3417089"/>
            <a:chExt cx="2893021" cy="1352686"/>
          </a:xfrm>
        </p:grpSpPr>
        <p:sp>
          <p:nvSpPr>
            <p:cNvPr id="56" name="TextBox 55">
              <a:extLst>
                <a:ext uri="{FF2B5EF4-FFF2-40B4-BE49-F238E27FC236}">
                  <a16:creationId xmlns:a16="http://schemas.microsoft.com/office/drawing/2014/main" id="{21D72A00-040E-DE45-B0F5-E8408E858E21}"/>
                </a:ext>
              </a:extLst>
            </p:cNvPr>
            <p:cNvSpPr txBox="1"/>
            <p:nvPr/>
          </p:nvSpPr>
          <p:spPr bwMode="gray">
            <a:xfrm>
              <a:off x="7626261" y="4384548"/>
              <a:ext cx="522290" cy="245558"/>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MHC</a:t>
              </a:r>
            </a:p>
          </p:txBody>
        </p:sp>
        <p:cxnSp>
          <p:nvCxnSpPr>
            <p:cNvPr id="58" name="Straight Connector 57">
              <a:extLst>
                <a:ext uri="{FF2B5EF4-FFF2-40B4-BE49-F238E27FC236}">
                  <a16:creationId xmlns:a16="http://schemas.microsoft.com/office/drawing/2014/main" id="{7BA4A335-D9FE-3E4B-B77E-7D5B98E6645B}"/>
                </a:ext>
              </a:extLst>
            </p:cNvPr>
            <p:cNvCxnSpPr>
              <a:cxnSpLocks/>
            </p:cNvCxnSpPr>
            <p:nvPr/>
          </p:nvCxnSpPr>
          <p:spPr>
            <a:xfrm rot="16200000">
              <a:off x="7611728" y="3929592"/>
              <a:ext cx="0" cy="276225"/>
            </a:xfrm>
            <a:prstGeom prst="line">
              <a:avLst/>
            </a:prstGeom>
            <a:noFill/>
            <a:ln w="9525" cap="flat" cmpd="sng" algn="ctr">
              <a:solidFill>
                <a:srgbClr val="7030A0"/>
              </a:solidFill>
              <a:prstDash val="solid"/>
            </a:ln>
            <a:effectLst/>
          </p:spPr>
        </p:cxnSp>
        <p:sp>
          <p:nvSpPr>
            <p:cNvPr id="59" name="Rounded Rectangle 58">
              <a:extLst>
                <a:ext uri="{FF2B5EF4-FFF2-40B4-BE49-F238E27FC236}">
                  <a16:creationId xmlns:a16="http://schemas.microsoft.com/office/drawing/2014/main" id="{46270B2E-FF4C-8C4E-BE61-C6BB57D734B8}"/>
                </a:ext>
              </a:extLst>
            </p:cNvPr>
            <p:cNvSpPr/>
            <p:nvPr/>
          </p:nvSpPr>
          <p:spPr>
            <a:xfrm rot="16200000">
              <a:off x="7730745" y="3858341"/>
              <a:ext cx="237057" cy="408414"/>
            </a:xfrm>
            <a:prstGeom prst="roundRect">
              <a:avLst/>
            </a:prstGeom>
            <a:solidFill>
              <a:srgbClr val="965EC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07172BF9-6FF3-734E-98BD-9B68F4C7A1EA}"/>
                </a:ext>
              </a:extLst>
            </p:cNvPr>
            <p:cNvSpPr txBox="1"/>
            <p:nvPr/>
          </p:nvSpPr>
          <p:spPr bwMode="gray">
            <a:xfrm>
              <a:off x="7794191" y="3417089"/>
              <a:ext cx="733400" cy="245558"/>
            </a:xfrm>
            <a:prstGeom prst="rect">
              <a:avLst/>
            </a:prstGeom>
          </p:spPr>
          <p:txBody>
            <a:bodyPr vert="horz" wrap="non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400" b="0" i="0" u="none" strike="noStrike" kern="0" cap="none" spc="0" normalizeH="0" baseline="0" noProof="0" dirty="0">
                  <a:ln>
                    <a:noFill/>
                  </a:ln>
                  <a:solidFill>
                    <a:srgbClr val="003F68"/>
                  </a:solidFill>
                  <a:effectLst/>
                  <a:uLnTx/>
                  <a:uFillTx/>
                  <a:latin typeface="Calibri" panose="020F0502020204030204"/>
                  <a:ea typeface="+mn-ea"/>
                  <a:cs typeface="+mn-cs"/>
                </a:rPr>
                <a:t>Antigen</a:t>
              </a:r>
            </a:p>
          </p:txBody>
        </p:sp>
        <p:sp>
          <p:nvSpPr>
            <p:cNvPr id="91" name="Rounded Rectangle 90">
              <a:extLst>
                <a:ext uri="{FF2B5EF4-FFF2-40B4-BE49-F238E27FC236}">
                  <a16:creationId xmlns:a16="http://schemas.microsoft.com/office/drawing/2014/main" id="{65E8250D-5CB9-D34B-B32D-77FA60D9F101}"/>
                </a:ext>
              </a:extLst>
            </p:cNvPr>
            <p:cNvSpPr/>
            <p:nvPr/>
          </p:nvSpPr>
          <p:spPr>
            <a:xfrm rot="16200000">
              <a:off x="7924775" y="3992296"/>
              <a:ext cx="386686" cy="110227"/>
            </a:xfrm>
            <a:prstGeom prst="roundRect">
              <a:avLst/>
            </a:prstGeom>
            <a:solidFill>
              <a:srgbClr val="003F6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grpSp>
          <p:nvGrpSpPr>
            <p:cNvPr id="114" name="Group 113">
              <a:extLst>
                <a:ext uri="{FF2B5EF4-FFF2-40B4-BE49-F238E27FC236}">
                  <a16:creationId xmlns:a16="http://schemas.microsoft.com/office/drawing/2014/main" id="{4C57A188-16BF-1642-A72D-233C733A237C}"/>
                </a:ext>
              </a:extLst>
            </p:cNvPr>
            <p:cNvGrpSpPr/>
            <p:nvPr/>
          </p:nvGrpSpPr>
          <p:grpSpPr>
            <a:xfrm>
              <a:off x="5634570" y="3944019"/>
              <a:ext cx="2418911" cy="825756"/>
              <a:chOff x="1255910" y="8040167"/>
              <a:chExt cx="4837821" cy="1651511"/>
            </a:xfrm>
          </p:grpSpPr>
          <p:pic>
            <p:nvPicPr>
              <p:cNvPr id="120" name="Picture 119">
                <a:extLst>
                  <a:ext uri="{FF2B5EF4-FFF2-40B4-BE49-F238E27FC236}">
                    <a16:creationId xmlns:a16="http://schemas.microsoft.com/office/drawing/2014/main" id="{9E3155F0-CB88-8E48-80DF-234A759A945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927277" y="8040167"/>
                <a:ext cx="2712782" cy="1578346"/>
              </a:xfrm>
              <a:prstGeom prst="rect">
                <a:avLst/>
              </a:prstGeom>
            </p:spPr>
          </p:pic>
          <p:cxnSp>
            <p:nvCxnSpPr>
              <p:cNvPr id="115" name="Straight Connector 114">
                <a:extLst>
                  <a:ext uri="{FF2B5EF4-FFF2-40B4-BE49-F238E27FC236}">
                    <a16:creationId xmlns:a16="http://schemas.microsoft.com/office/drawing/2014/main" id="{7BA4A335-D9FE-3E4B-B77E-7D5B98E6645B}"/>
                  </a:ext>
                </a:extLst>
              </p:cNvPr>
              <p:cNvCxnSpPr>
                <a:cxnSpLocks/>
              </p:cNvCxnSpPr>
              <p:nvPr/>
            </p:nvCxnSpPr>
            <p:spPr>
              <a:xfrm>
                <a:off x="5239291" y="8287538"/>
                <a:ext cx="247160" cy="0"/>
              </a:xfrm>
              <a:prstGeom prst="line">
                <a:avLst/>
              </a:prstGeom>
              <a:noFill/>
              <a:ln w="9525" cap="flat" cmpd="sng" algn="ctr">
                <a:solidFill>
                  <a:srgbClr val="7030A0"/>
                </a:solidFill>
                <a:prstDash val="solid"/>
              </a:ln>
              <a:effectLst/>
            </p:spPr>
          </p:cxnSp>
          <p:sp>
            <p:nvSpPr>
              <p:cNvPr id="116" name="Rounded Rectangle 115">
                <a:extLst>
                  <a:ext uri="{FF2B5EF4-FFF2-40B4-BE49-F238E27FC236}">
                    <a16:creationId xmlns:a16="http://schemas.microsoft.com/office/drawing/2014/main" id="{46270B2E-FF4C-8C4E-BE61-C6BB57D734B8}"/>
                  </a:ext>
                </a:extLst>
              </p:cNvPr>
              <p:cNvSpPr/>
              <p:nvPr/>
            </p:nvSpPr>
            <p:spPr>
              <a:xfrm rot="16200000">
                <a:off x="5448260" y="7868810"/>
                <a:ext cx="474113" cy="816828"/>
              </a:xfrm>
              <a:prstGeom prst="roundRect">
                <a:avLst/>
              </a:prstGeom>
              <a:solidFill>
                <a:srgbClr val="965EC8"/>
              </a:solidFill>
              <a:ln>
                <a:noFill/>
              </a:ln>
              <a:extLst/>
            </p:spPr>
            <p:txBody>
              <a:bodyPr vert="horz" wrap="square" lIns="45720" tIns="45720" rIns="45720" bIns="45720" numCol="1" rtlCol="0" anchor="ctr" anchorCtr="0" compatLnSpc="1">
                <a:prstTxWarp prst="textNoShape">
                  <a:avLst/>
                </a:prstTxWarp>
                <a:noAutofit/>
              </a:bodyPr>
              <a:lstStyle/>
              <a:p>
                <a:pPr marL="0" marR="0" lvl="0" indent="0" algn="ctr" defTabSz="457200" rtl="0" eaLnBrk="1" fontAlgn="auto" latinLnBrk="0" hangingPunct="1">
                  <a:lnSpc>
                    <a:spcPct val="90000"/>
                  </a:lnSpc>
                  <a:spcBef>
                    <a:spcPts val="0"/>
                  </a:spcBef>
                  <a:spcAft>
                    <a:spcPts val="0"/>
                  </a:spcAft>
                  <a:buClrTx/>
                  <a:buSzTx/>
                  <a:buFontTx/>
                  <a:buNone/>
                  <a:tabLst/>
                  <a:defRPr/>
                </a:pPr>
                <a:endParaRPr kumimoji="0" lang="en-US" sz="1000" b="1"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21" name="TextBox 120">
                <a:extLst>
                  <a:ext uri="{FF2B5EF4-FFF2-40B4-BE49-F238E27FC236}">
                    <a16:creationId xmlns:a16="http://schemas.microsoft.com/office/drawing/2014/main" id="{655D9F64-A590-9F44-B7CB-16C360116A5A}"/>
                  </a:ext>
                </a:extLst>
              </p:cNvPr>
              <p:cNvSpPr txBox="1"/>
              <p:nvPr/>
            </p:nvSpPr>
            <p:spPr bwMode="gray">
              <a:xfrm>
                <a:off x="1255910" y="8773286"/>
                <a:ext cx="1671368" cy="918392"/>
              </a:xfrm>
              <a:prstGeom prst="rect">
                <a:avLst/>
              </a:prstGeom>
            </p:spPr>
            <p:txBody>
              <a:bodyPr vert="horz" wrap="square" lIns="45720" tIns="45720" rIns="45720" bIns="45720" rtlCol="0">
                <a:noAutofit/>
              </a:bodyPr>
              <a:lstStyle/>
              <a:p>
                <a:pPr marL="0" marR="0" lvl="0" indent="0" algn="l" defTabSz="457200" rtl="0" eaLnBrk="1" fontAlgn="auto" latinLnBrk="0" hangingPunct="1">
                  <a:lnSpc>
                    <a:spcPct val="90000"/>
                  </a:lnSpc>
                  <a:spcBef>
                    <a:spcPts val="600"/>
                  </a:spcBef>
                  <a:spcAft>
                    <a:spcPts val="0"/>
                  </a:spcAft>
                  <a:buClrTx/>
                  <a:buSzTx/>
                  <a:buFontTx/>
                  <a:buNone/>
                  <a:tabLst/>
                  <a:defRPr/>
                </a:pPr>
                <a:r>
                  <a:rPr kumimoji="0" lang="en-US" sz="1700" b="0" i="0" u="none" strike="noStrike" kern="0" cap="none" spc="0" normalizeH="0" baseline="0" noProof="0" dirty="0">
                    <a:ln>
                      <a:noFill/>
                    </a:ln>
                    <a:solidFill>
                      <a:srgbClr val="003F68"/>
                    </a:solidFill>
                    <a:effectLst/>
                    <a:uLnTx/>
                    <a:uFillTx/>
                    <a:latin typeface="Calibri" panose="020F0502020204030204"/>
                    <a:ea typeface="+mn-ea"/>
                    <a:cs typeface="+mn-cs"/>
                  </a:rPr>
                  <a:t>Feature Barcode</a:t>
                </a:r>
              </a:p>
            </p:txBody>
          </p:sp>
        </p:grpSp>
      </p:grpSp>
      <p:sp>
        <p:nvSpPr>
          <p:cNvPr id="24" name="Shape 360">
            <a:extLst>
              <a:ext uri="{FF2B5EF4-FFF2-40B4-BE49-F238E27FC236}">
                <a16:creationId xmlns:a16="http://schemas.microsoft.com/office/drawing/2014/main" id="{F4EF15FA-872F-4A79-97CE-CDCAFD476B8D}"/>
              </a:ext>
            </a:extLst>
          </p:cNvPr>
          <p:cNvSpPr txBox="1">
            <a:spLocks/>
          </p:cNvSpPr>
          <p:nvPr/>
        </p:nvSpPr>
        <p:spPr bwMode="gray">
          <a:xfrm>
            <a:off x="456814" y="307535"/>
            <a:ext cx="11278372" cy="720052"/>
          </a:xfrm>
          <a:prstGeom prst="rect">
            <a:avLst/>
          </a:prstGeom>
        </p:spPr>
        <p:txBody>
          <a:bodyPr vert="horz" wrap="square" lIns="45720" tIns="22860" rIns="45720" bIns="22860" rtlCol="0" anchor="t">
            <a:normAutofit/>
          </a:bodyPr>
          <a:lstStyle>
            <a:lvl1pPr algn="l" defTabSz="914529" rtl="0" eaLnBrk="1" latinLnBrk="0" hangingPunct="1">
              <a:lnSpc>
                <a:spcPct val="80000"/>
              </a:lnSpc>
              <a:spcBef>
                <a:spcPct val="0"/>
              </a:spcBef>
              <a:buNone/>
              <a:defRPr sz="3200" b="0" kern="1200" cap="none" baseline="0">
                <a:solidFill>
                  <a:srgbClr val="153057"/>
                </a:solidFill>
                <a:latin typeface="+mj-lt"/>
                <a:ea typeface="+mj-ea"/>
                <a:cs typeface="+mj-cs"/>
              </a:defRPr>
            </a:lvl1pPr>
          </a:lstStyle>
          <a:p>
            <a:r>
              <a:rPr lang="en-US"/>
              <a:t>New Feature Barcode Application: Mapping TCRs to Antigens</a:t>
            </a:r>
            <a:endParaRPr lang="en-US" dirty="0"/>
          </a:p>
        </p:txBody>
      </p:sp>
    </p:spTree>
    <p:extLst>
      <p:ext uri="{BB962C8B-B14F-4D97-AF65-F5344CB8AC3E}">
        <p14:creationId xmlns:p14="http://schemas.microsoft.com/office/powerpoint/2010/main" val="313641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1.37015E-6 3.33333E-6 L -0.1068 0.00232 " pathEditMode="relative" rAng="0" ptsTypes="AA">
                                      <p:cBhvr>
                                        <p:cTn id="11" dur="2000" fill="hold"/>
                                        <p:tgtEl>
                                          <p:spTgt spid="49"/>
                                        </p:tgtEl>
                                        <p:attrNameLst>
                                          <p:attrName>ppt_x</p:attrName>
                                          <p:attrName>ppt_y</p:attrName>
                                        </p:attrNameLst>
                                      </p:cBhvr>
                                      <p:rCtr x="-5210"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12" name="Picture 11">
            <a:extLst>
              <a:ext uri="{FF2B5EF4-FFF2-40B4-BE49-F238E27FC236}">
                <a16:creationId xmlns:a16="http://schemas.microsoft.com/office/drawing/2014/main" id="{34148A47-1C60-47B6-880F-24F7912C6343}"/>
              </a:ext>
            </a:extLst>
          </p:cNvPr>
          <p:cNvPicPr>
            <a:picLocks noChangeAspect="1"/>
          </p:cNvPicPr>
          <p:nvPr/>
        </p:nvPicPr>
        <p:blipFill rotWithShape="1">
          <a:blip r:embed="rId3"/>
          <a:srcRect b="3552"/>
          <a:stretch/>
        </p:blipFill>
        <p:spPr>
          <a:xfrm>
            <a:off x="459479" y="2142332"/>
            <a:ext cx="2855619" cy="2941506"/>
          </a:xfrm>
          <a:prstGeom prst="rect">
            <a:avLst/>
          </a:prstGeom>
        </p:spPr>
      </p:pic>
      <p:sp>
        <p:nvSpPr>
          <p:cNvPr id="2" name="TextBox 1"/>
          <p:cNvSpPr txBox="1"/>
          <p:nvPr/>
        </p:nvSpPr>
        <p:spPr bwMode="gray">
          <a:xfrm>
            <a:off x="573740" y="1545655"/>
            <a:ext cx="3263153" cy="914400"/>
          </a:xfrm>
          <a:prstGeom prst="rect">
            <a:avLst/>
          </a:prstGeom>
        </p:spPr>
        <p:txBody>
          <a:bodyPr vert="horz" wrap="none" lIns="0" tIns="0" rIns="0" bIns="0" rtlCol="0">
            <a:no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DeCODE</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Dextramer</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14" name="Title 1"/>
          <p:cNvSpPr>
            <a:spLocks noGrp="1"/>
          </p:cNvSpPr>
          <p:nvPr>
            <p:ph type="title"/>
          </p:nvPr>
        </p:nvSpPr>
        <p:spPr>
          <a:xfrm>
            <a:off x="608170" y="64008"/>
            <a:ext cx="10157801" cy="794064"/>
          </a:xfrm>
        </p:spPr>
        <p:txBody>
          <a:bodyPr/>
          <a:lstStyle/>
          <a:p>
            <a:r>
              <a:rPr lang="en-US" dirty="0"/>
              <a:t>Compatible Product: </a:t>
            </a:r>
            <a:r>
              <a:rPr lang="en-US" dirty="0" err="1"/>
              <a:t>Immudex’s</a:t>
            </a:r>
            <a:r>
              <a:rPr lang="en-US" dirty="0"/>
              <a:t> </a:t>
            </a:r>
            <a:r>
              <a:rPr lang="en-US" dirty="0" err="1"/>
              <a:t>DeCODE</a:t>
            </a:r>
            <a:r>
              <a:rPr lang="en-US" sz="3200" dirty="0"/>
              <a:t> ™</a:t>
            </a:r>
            <a:r>
              <a:rPr lang="en-US" dirty="0"/>
              <a:t> Dextramers</a:t>
            </a:r>
            <a:r>
              <a:rPr lang="en-US" sz="3200" dirty="0"/>
              <a:t> ®</a:t>
            </a:r>
            <a:endParaRPr lang="en-US" i="1" dirty="0"/>
          </a:p>
        </p:txBody>
      </p:sp>
      <p:grpSp>
        <p:nvGrpSpPr>
          <p:cNvPr id="38" name="Group 37"/>
          <p:cNvGrpSpPr/>
          <p:nvPr/>
        </p:nvGrpSpPr>
        <p:grpSpPr>
          <a:xfrm>
            <a:off x="3545224" y="2928296"/>
            <a:ext cx="3108249" cy="1907864"/>
            <a:chOff x="4277620" y="7179468"/>
            <a:chExt cx="3917364" cy="2430658"/>
          </a:xfrm>
        </p:grpSpPr>
        <p:grpSp>
          <p:nvGrpSpPr>
            <p:cNvPr id="19" name="Group 18"/>
            <p:cNvGrpSpPr/>
            <p:nvPr/>
          </p:nvGrpSpPr>
          <p:grpSpPr>
            <a:xfrm>
              <a:off x="4277620" y="7656407"/>
              <a:ext cx="1953719" cy="1953719"/>
              <a:chOff x="355335" y="1635201"/>
              <a:chExt cx="313985" cy="313985"/>
            </a:xfrm>
          </p:grpSpPr>
          <p:sp>
            <p:nvSpPr>
              <p:cNvPr id="20" name="Oval 19"/>
              <p:cNvSpPr/>
              <p:nvPr/>
            </p:nvSpPr>
            <p:spPr bwMode="gray">
              <a:xfrm>
                <a:off x="355335" y="1635201"/>
                <a:ext cx="313985" cy="313985"/>
              </a:xfrm>
              <a:prstGeom prst="ellipse">
                <a:avLst/>
              </a:prstGeom>
              <a:solidFill>
                <a:schemeClr val="bg1"/>
              </a:solidFill>
              <a:ln w="28575"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1218987" rtl="0" eaLnBrk="1" fontAlgn="base" latinLnBrk="0" hangingPunct="1">
                  <a:lnSpc>
                    <a:spcPct val="90000"/>
                  </a:lnSpc>
                  <a:spcBef>
                    <a:spcPts val="0"/>
                  </a:spcBef>
                  <a:spcAft>
                    <a:spcPct val="0"/>
                  </a:spcAft>
                  <a:buClr>
                    <a:srgbClr val="71BE4B"/>
                  </a:buClr>
                  <a:buSzPct val="90000"/>
                  <a:buFontTx/>
                  <a:buNone/>
                  <a:tabLst/>
                  <a:defRPr/>
                </a:pPr>
                <a:endParaRPr kumimoji="0" lang="en-US" sz="2000" b="1" i="0" u="none" strike="noStrike" kern="1200" cap="none" spc="0" normalizeH="0" baseline="0" noProof="0">
                  <a:ln>
                    <a:noFill/>
                  </a:ln>
                  <a:solidFill>
                    <a:srgbClr val="007DCF"/>
                  </a:solidFill>
                  <a:effectLst/>
                  <a:uLnTx/>
                  <a:uFillTx/>
                  <a:latin typeface="Calibri" panose="020F0502020204030204"/>
                  <a:ea typeface="+mn-ea"/>
                  <a:cs typeface="+mn-cs"/>
                </a:endParaRPr>
              </a:p>
            </p:txBody>
          </p:sp>
          <p:sp>
            <p:nvSpPr>
              <p:cNvPr id="21" name="Oval 20"/>
              <p:cNvSpPr/>
              <p:nvPr/>
            </p:nvSpPr>
            <p:spPr bwMode="gray">
              <a:xfrm>
                <a:off x="534395" y="1730971"/>
                <a:ext cx="84007" cy="84007"/>
              </a:xfrm>
              <a:prstGeom prst="ellipse">
                <a:avLst/>
              </a:prstGeom>
              <a:solidFill>
                <a:schemeClr val="bg1"/>
              </a:solidFill>
              <a:ln w="28575"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1218987" rtl="0" eaLnBrk="1" fontAlgn="base" latinLnBrk="0" hangingPunct="1">
                  <a:lnSpc>
                    <a:spcPct val="90000"/>
                  </a:lnSpc>
                  <a:spcBef>
                    <a:spcPts val="0"/>
                  </a:spcBef>
                  <a:spcAft>
                    <a:spcPct val="0"/>
                  </a:spcAft>
                  <a:buClr>
                    <a:srgbClr val="71BE4B"/>
                  </a:buClr>
                  <a:buSzPct val="90000"/>
                  <a:buFontTx/>
                  <a:buNone/>
                  <a:tabLst/>
                  <a:defRPr/>
                </a:pPr>
                <a:endParaRPr kumimoji="0" lang="en-US" sz="2000" b="1" i="0" u="none" strike="noStrike" kern="1200" cap="none" spc="0" normalizeH="0" baseline="0" noProof="0">
                  <a:ln>
                    <a:noFill/>
                  </a:ln>
                  <a:solidFill>
                    <a:srgbClr val="007DCF"/>
                  </a:solidFill>
                  <a:effectLst/>
                  <a:uLnTx/>
                  <a:uFillTx/>
                  <a:latin typeface="Calibri" panose="020F0502020204030204"/>
                  <a:ea typeface="+mn-ea"/>
                  <a:cs typeface="+mn-cs"/>
                </a:endParaRPr>
              </a:p>
            </p:txBody>
          </p:sp>
        </p:grpSp>
        <p:grpSp>
          <p:nvGrpSpPr>
            <p:cNvPr id="22" name="Group 21"/>
            <p:cNvGrpSpPr/>
            <p:nvPr/>
          </p:nvGrpSpPr>
          <p:grpSpPr>
            <a:xfrm rot="3824378">
              <a:off x="6129141" y="7963454"/>
              <a:ext cx="192258" cy="271975"/>
              <a:chOff x="5017477" y="3812345"/>
              <a:chExt cx="192258" cy="271975"/>
            </a:xfrm>
          </p:grpSpPr>
          <p:sp>
            <p:nvSpPr>
              <p:cNvPr id="23" name="Freeform 22"/>
              <p:cNvSpPr/>
              <p:nvPr/>
            </p:nvSpPr>
            <p:spPr bwMode="gray">
              <a:xfrm>
                <a:off x="5017477" y="3812345"/>
                <a:ext cx="71965" cy="271975"/>
              </a:xfrm>
              <a:custGeom>
                <a:avLst/>
                <a:gdLst>
                  <a:gd name="connsiteX0" fmla="*/ 65649 w 71965"/>
                  <a:gd name="connsiteY0" fmla="*/ 271975 h 271975"/>
                  <a:gd name="connsiteX1" fmla="*/ 65649 w 71965"/>
                  <a:gd name="connsiteY1" fmla="*/ 75027 h 271975"/>
                  <a:gd name="connsiteX2" fmla="*/ 0 w 71965"/>
                  <a:gd name="connsiteY2" fmla="*/ 0 h 271975"/>
                  <a:gd name="connsiteX3" fmla="*/ 0 w 71965"/>
                  <a:gd name="connsiteY3" fmla="*/ 0 h 271975"/>
                </a:gdLst>
                <a:ahLst/>
                <a:cxnLst>
                  <a:cxn ang="0">
                    <a:pos x="connsiteX0" y="connsiteY0"/>
                  </a:cxn>
                  <a:cxn ang="0">
                    <a:pos x="connsiteX1" y="connsiteY1"/>
                  </a:cxn>
                  <a:cxn ang="0">
                    <a:pos x="connsiteX2" y="connsiteY2"/>
                  </a:cxn>
                  <a:cxn ang="0">
                    <a:pos x="connsiteX3" y="connsiteY3"/>
                  </a:cxn>
                </a:cxnLst>
                <a:rect l="l" t="t" r="r" b="b"/>
                <a:pathLst>
                  <a:path w="71965" h="271975">
                    <a:moveTo>
                      <a:pt x="65649" y="271975"/>
                    </a:moveTo>
                    <a:cubicBezTo>
                      <a:pt x="71119" y="196165"/>
                      <a:pt x="76590" y="120356"/>
                      <a:pt x="65649" y="75027"/>
                    </a:cubicBezTo>
                    <a:cubicBezTo>
                      <a:pt x="54708" y="29698"/>
                      <a:pt x="0" y="0"/>
                      <a:pt x="0" y="0"/>
                    </a:cubicBezTo>
                    <a:lnTo>
                      <a:pt x="0" y="0"/>
                    </a:lnTo>
                  </a:path>
                </a:pathLst>
              </a:custGeom>
              <a:noFill/>
              <a:ln w="38100" cap="flat" cmpd="sng" algn="ctr">
                <a:solidFill>
                  <a:srgbClr val="C00000"/>
                </a:solidFill>
                <a:prstDash val="solid"/>
                <a:miter lim="800000"/>
                <a:headEnd type="none" w="med" len="med"/>
                <a:tailEnd type="none" w="med" len="me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4" name="Freeform 23"/>
              <p:cNvSpPr/>
              <p:nvPr/>
            </p:nvSpPr>
            <p:spPr bwMode="gray">
              <a:xfrm flipH="1">
                <a:off x="5143368" y="3812345"/>
                <a:ext cx="66367" cy="271975"/>
              </a:xfrm>
              <a:custGeom>
                <a:avLst/>
                <a:gdLst>
                  <a:gd name="connsiteX0" fmla="*/ 65649 w 71965"/>
                  <a:gd name="connsiteY0" fmla="*/ 271975 h 271975"/>
                  <a:gd name="connsiteX1" fmla="*/ 65649 w 71965"/>
                  <a:gd name="connsiteY1" fmla="*/ 75027 h 271975"/>
                  <a:gd name="connsiteX2" fmla="*/ 0 w 71965"/>
                  <a:gd name="connsiteY2" fmla="*/ 0 h 271975"/>
                  <a:gd name="connsiteX3" fmla="*/ 0 w 71965"/>
                  <a:gd name="connsiteY3" fmla="*/ 0 h 271975"/>
                </a:gdLst>
                <a:ahLst/>
                <a:cxnLst>
                  <a:cxn ang="0">
                    <a:pos x="connsiteX0" y="connsiteY0"/>
                  </a:cxn>
                  <a:cxn ang="0">
                    <a:pos x="connsiteX1" y="connsiteY1"/>
                  </a:cxn>
                  <a:cxn ang="0">
                    <a:pos x="connsiteX2" y="connsiteY2"/>
                  </a:cxn>
                  <a:cxn ang="0">
                    <a:pos x="connsiteX3" y="connsiteY3"/>
                  </a:cxn>
                </a:cxnLst>
                <a:rect l="l" t="t" r="r" b="b"/>
                <a:pathLst>
                  <a:path w="71965" h="271975">
                    <a:moveTo>
                      <a:pt x="65649" y="271975"/>
                    </a:moveTo>
                    <a:cubicBezTo>
                      <a:pt x="71119" y="196165"/>
                      <a:pt x="76590" y="120356"/>
                      <a:pt x="65649" y="75027"/>
                    </a:cubicBezTo>
                    <a:cubicBezTo>
                      <a:pt x="54708" y="29698"/>
                      <a:pt x="0" y="0"/>
                      <a:pt x="0" y="0"/>
                    </a:cubicBezTo>
                    <a:lnTo>
                      <a:pt x="0" y="0"/>
                    </a:lnTo>
                  </a:path>
                </a:pathLst>
              </a:custGeom>
              <a:noFill/>
              <a:ln w="38100" cap="flat" cmpd="sng" algn="ctr">
                <a:solidFill>
                  <a:srgbClr val="C00000"/>
                </a:solidFill>
                <a:prstDash val="solid"/>
                <a:miter lim="800000"/>
                <a:headEnd type="none" w="med" len="med"/>
                <a:tailEnd type="none" w="med" len="me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37" name="Picture 36"/>
            <p:cNvPicPr>
              <a:picLocks noChangeAspect="1"/>
            </p:cNvPicPr>
            <p:nvPr/>
          </p:nvPicPr>
          <p:blipFill rotWithShape="1">
            <a:blip r:embed="rId4"/>
            <a:srcRect b="29020"/>
            <a:stretch/>
          </p:blipFill>
          <p:spPr>
            <a:xfrm rot="2429814" flipV="1">
              <a:off x="5689606" y="7179468"/>
              <a:ext cx="2505378" cy="1547194"/>
            </a:xfrm>
            <a:prstGeom prst="rect">
              <a:avLst/>
            </a:prstGeom>
          </p:spPr>
        </p:pic>
      </p:grpSp>
      <p:sp>
        <p:nvSpPr>
          <p:cNvPr id="40" name="Text Placeholder 3"/>
          <p:cNvSpPr txBox="1">
            <a:spLocks/>
          </p:cNvSpPr>
          <p:nvPr/>
        </p:nvSpPr>
        <p:spPr bwMode="gray">
          <a:xfrm>
            <a:off x="6096000" y="1490010"/>
            <a:ext cx="5811520" cy="3446189"/>
          </a:xfrm>
          <a:prstGeom prst="rect">
            <a:avLst/>
          </a:prstGeom>
        </p:spPr>
        <p:txBody>
          <a:bodyPr vert="horz" lIns="91440" tIns="91440" rIns="91440" bIns="91440" rtlCol="0">
            <a:noAutofit/>
          </a:bodyPr>
          <a:lstStyle>
            <a:lvl1pPr marL="173887" indent="-173887" algn="l" defTabSz="914529" rtl="0" eaLnBrk="1" latinLnBrk="0" hangingPunct="1">
              <a:lnSpc>
                <a:spcPct val="90000"/>
              </a:lnSpc>
              <a:spcBef>
                <a:spcPts val="1350"/>
              </a:spcBef>
              <a:buClrTx/>
              <a:buFont typeface="Calibri" panose="020F0502020204030204" pitchFamily="34" charset="0"/>
              <a:buChar char="•"/>
              <a:defRPr sz="2400" kern="1200">
                <a:solidFill>
                  <a:schemeClr val="tx1">
                    <a:lumMod val="75000"/>
                  </a:schemeClr>
                </a:solidFill>
                <a:latin typeface="+mn-lt"/>
                <a:ea typeface="+mn-ea"/>
                <a:cs typeface="+mn-cs"/>
              </a:defRPr>
            </a:lvl1pPr>
            <a:lvl2pPr marL="429952" indent="-171505" algn="l" defTabSz="914529" rtl="0" eaLnBrk="1" latinLnBrk="0" hangingPunct="1">
              <a:lnSpc>
                <a:spcPct val="90000"/>
              </a:lnSpc>
              <a:spcBef>
                <a:spcPts val="750"/>
              </a:spcBef>
              <a:buClrTx/>
              <a:buFont typeface="Arial" panose="020B0604020202020204" pitchFamily="34" charset="0"/>
              <a:buChar char="–"/>
              <a:defRPr sz="2000" kern="1200">
                <a:solidFill>
                  <a:schemeClr val="tx1">
                    <a:lumMod val="75000"/>
                  </a:schemeClr>
                </a:solidFill>
                <a:latin typeface="+mn-lt"/>
                <a:ea typeface="+mn-ea"/>
                <a:cs typeface="+mn-cs"/>
              </a:defRPr>
            </a:lvl2pPr>
            <a:lvl3pPr marL="686017" indent="-176268" algn="l" defTabSz="914529" rtl="0" eaLnBrk="1" latinLnBrk="0" hangingPunct="1">
              <a:lnSpc>
                <a:spcPct val="90000"/>
              </a:lnSpc>
              <a:spcBef>
                <a:spcPts val="450"/>
              </a:spcBef>
              <a:buClrTx/>
              <a:buFont typeface="Calibri" panose="020F0502020204030204" pitchFamily="34" charset="0"/>
              <a:buChar char="•"/>
              <a:defRPr sz="1800" kern="1200">
                <a:solidFill>
                  <a:schemeClr val="tx1">
                    <a:lumMod val="75000"/>
                  </a:schemeClr>
                </a:solidFill>
                <a:latin typeface="+mn-lt"/>
                <a:ea typeface="+mn-ea"/>
                <a:cs typeface="+mn-cs"/>
              </a:defRPr>
            </a:lvl3pPr>
            <a:lvl4pPr marL="1033789" indent="-213190" algn="l" defTabSz="914529" rtl="0" eaLnBrk="1" latinLnBrk="0" hangingPunct="1">
              <a:lnSpc>
                <a:spcPct val="90000"/>
              </a:lnSpc>
              <a:spcBef>
                <a:spcPts val="300"/>
              </a:spcBef>
              <a:buClrTx/>
              <a:buFont typeface="Arial" panose="020B0604020202020204" pitchFamily="34" charset="0"/>
              <a:buChar char="–"/>
              <a:defRPr sz="1600" kern="1200">
                <a:solidFill>
                  <a:schemeClr val="tx1">
                    <a:lumMod val="75000"/>
                  </a:schemeClr>
                </a:solidFill>
                <a:latin typeface="+mn-lt"/>
                <a:ea typeface="+mn-ea"/>
                <a:cs typeface="+mn-cs"/>
              </a:defRPr>
            </a:lvl4pPr>
            <a:lvl5pPr marL="1289854" indent="-165550" algn="l" defTabSz="914529" rtl="0" eaLnBrk="1" latinLnBrk="0" hangingPunct="1">
              <a:lnSpc>
                <a:spcPct val="90000"/>
              </a:lnSpc>
              <a:spcBef>
                <a:spcPts val="200"/>
              </a:spcBef>
              <a:buClrTx/>
              <a:buFont typeface="Calibri" panose="020F0502020204030204" pitchFamily="34" charset="0"/>
              <a:buChar char="•"/>
              <a:defRPr sz="1400" kern="1200">
                <a:solidFill>
                  <a:schemeClr val="tx1">
                    <a:lumMod val="75000"/>
                  </a:schemeClr>
                </a:solidFill>
                <a:latin typeface="+mn-lt"/>
                <a:ea typeface="+mn-ea"/>
                <a:cs typeface="+mn-cs"/>
              </a:defRPr>
            </a:lvl5pPr>
            <a:lvl6pPr marL="251495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6pPr>
            <a:lvl7pPr marL="2972221"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7pPr>
            <a:lvl8pPr marL="342948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8pPr>
            <a:lvl9pPr marL="3886749"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9pPr>
          </a:lstStyle>
          <a:p>
            <a:pPr marL="173887" marR="0" lvl="0" indent="-173887" algn="l" defTabSz="914529" rtl="0" eaLnBrk="1" fontAlgn="auto" latinLnBrk="0" hangingPunct="1">
              <a:lnSpc>
                <a:spcPct val="90000"/>
              </a:lnSpc>
              <a:spcBef>
                <a:spcPts val="1350"/>
              </a:spcBef>
              <a:spcAft>
                <a:spcPts val="0"/>
              </a:spcAft>
              <a:buClrTx/>
              <a:buSzTx/>
              <a:buFont typeface="Calibri" panose="020F0502020204030204" pitchFamily="34" charset="0"/>
              <a:buChar char="•"/>
              <a:tabLst/>
              <a:defRPr/>
            </a:pP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Combine 10x Genomics Immune Profiling Solution with </a:t>
            </a:r>
            <a:r>
              <a:rPr kumimoji="0" lang="en-US"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Immudex</a:t>
            </a: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a:t>
            </a:r>
            <a:r>
              <a:rPr kumimoji="0" lang="en-US"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Dextramer</a:t>
            </a: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Technology:</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Multiplex many MHC Dextramer complexes in one assay</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Scale peptide specificity </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Study TCR-</a:t>
            </a:r>
            <a:r>
              <a:rPr kumimoji="0" lang="en-US" sz="2400"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pMHC</a:t>
            </a: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binding events </a:t>
            </a:r>
            <a:r>
              <a:rPr kumimoji="0" lang="en-US" sz="2400" b="0" i="1"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at single cell resolution</a:t>
            </a:r>
            <a:endPar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endParaRP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0000">
                  <a:lumMod val="75000"/>
                </a:srgbClr>
              </a:solidFill>
              <a:effectLst/>
              <a:uLnTx/>
              <a:uFillTx/>
              <a:latin typeface="Calibri" panose="020F0502020204030204"/>
              <a:ea typeface="+mn-ea"/>
              <a:cs typeface="+mn-cs"/>
            </a:endParaRP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0000">
                  <a:lumMod val="75000"/>
                </a:srgbClr>
              </a:solidFill>
              <a:effectLst/>
              <a:uLnTx/>
              <a:uFillTx/>
              <a:latin typeface="Calibri" panose="020F0502020204030204"/>
              <a:ea typeface="+mn-ea"/>
              <a:cs typeface="+mn-cs"/>
            </a:endParaRPr>
          </a:p>
        </p:txBody>
      </p:sp>
      <p:cxnSp>
        <p:nvCxnSpPr>
          <p:cNvPr id="43" name="Straight Arrow Connector 42"/>
          <p:cNvCxnSpPr/>
          <p:nvPr/>
        </p:nvCxnSpPr>
        <p:spPr>
          <a:xfrm flipV="1">
            <a:off x="703058" y="4948930"/>
            <a:ext cx="0" cy="457200"/>
          </a:xfrm>
          <a:prstGeom prst="straightConnector1">
            <a:avLst/>
          </a:prstGeom>
          <a:ln w="317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590B2D7-F3AD-4858-8961-B601B1D4E230}"/>
              </a:ext>
            </a:extLst>
          </p:cNvPr>
          <p:cNvSpPr txBox="1"/>
          <p:nvPr/>
        </p:nvSpPr>
        <p:spPr bwMode="gray">
          <a:xfrm>
            <a:off x="152783" y="5558972"/>
            <a:ext cx="3548847" cy="914400"/>
          </a:xfrm>
          <a:prstGeom prst="rect">
            <a:avLst/>
          </a:prstGeom>
        </p:spPr>
        <p:txBody>
          <a:bodyPr vert="horz" wrap="square" lIns="91440" tIns="91440" rIns="91440" bIns="91440" rtlCol="0">
            <a:noAutofit/>
          </a:bodyPr>
          <a:lstStyle/>
          <a:p>
            <a:pPr marL="0" marR="0" lvl="0" indent="0" algn="ctr" defTabSz="1218987" rtl="0" eaLnBrk="1" fontAlgn="auto" latinLnBrk="0" hangingPunct="1">
              <a:lnSpc>
                <a:spcPct val="90000"/>
              </a:lnSpc>
              <a:spcBef>
                <a:spcPts val="1200"/>
              </a:spcBef>
              <a:spcAft>
                <a:spcPts val="0"/>
              </a:spcAft>
              <a:buClrTx/>
              <a:buSzTx/>
              <a:buFontTx/>
              <a:buNone/>
              <a:tabLst/>
              <a:defRPr/>
            </a:pPr>
            <a:r>
              <a:rPr kumimoji="0" lang="en-US" sz="1800" b="0" i="0" u="none" strike="noStrike" kern="1200" cap="none" spc="0" normalizeH="0" baseline="0" noProof="0" dirty="0">
                <a:ln>
                  <a:noFill/>
                </a:ln>
                <a:solidFill>
                  <a:srgbClr val="003F68"/>
                </a:solidFill>
                <a:effectLst/>
                <a:uLnTx/>
                <a:uFillTx/>
                <a:latin typeface="Calibri" panose="020F0502020204030204"/>
                <a:ea typeface="+mn-ea"/>
                <a:cs typeface="+mn-cs"/>
              </a:rPr>
              <a:t>Oligo Conjugated Dextramer compatible with the 5’ Assay Template Switch Oligo </a:t>
            </a:r>
          </a:p>
        </p:txBody>
      </p:sp>
      <p:pic>
        <p:nvPicPr>
          <p:cNvPr id="17" name="Picture 16">
            <a:extLst>
              <a:ext uri="{FF2B5EF4-FFF2-40B4-BE49-F238E27FC236}">
                <a16:creationId xmlns:a16="http://schemas.microsoft.com/office/drawing/2014/main" id="{30737BB7-77C6-4384-908C-73F90058B2DF}"/>
              </a:ext>
            </a:extLst>
          </p:cNvPr>
          <p:cNvPicPr>
            <a:picLocks noChangeAspect="1"/>
          </p:cNvPicPr>
          <p:nvPr/>
        </p:nvPicPr>
        <p:blipFill>
          <a:blip r:embed="rId5"/>
          <a:stretch>
            <a:fillRect/>
          </a:stretch>
        </p:blipFill>
        <p:spPr>
          <a:xfrm>
            <a:off x="8714014" y="5286375"/>
            <a:ext cx="3124200" cy="1009650"/>
          </a:xfrm>
          <a:prstGeom prst="rect">
            <a:avLst/>
          </a:prstGeom>
        </p:spPr>
      </p:pic>
    </p:spTree>
    <p:extLst>
      <p:ext uri="{BB962C8B-B14F-4D97-AF65-F5344CB8AC3E}">
        <p14:creationId xmlns:p14="http://schemas.microsoft.com/office/powerpoint/2010/main" val="37227346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12" name="Picture 11">
            <a:extLst>
              <a:ext uri="{FF2B5EF4-FFF2-40B4-BE49-F238E27FC236}">
                <a16:creationId xmlns:a16="http://schemas.microsoft.com/office/drawing/2014/main" id="{34148A47-1C60-47B6-880F-24F7912C6343}"/>
              </a:ext>
            </a:extLst>
          </p:cNvPr>
          <p:cNvPicPr>
            <a:picLocks noChangeAspect="1"/>
          </p:cNvPicPr>
          <p:nvPr/>
        </p:nvPicPr>
        <p:blipFill rotWithShape="1">
          <a:blip r:embed="rId3"/>
          <a:srcRect b="3552"/>
          <a:stretch/>
        </p:blipFill>
        <p:spPr>
          <a:xfrm>
            <a:off x="459479" y="2142332"/>
            <a:ext cx="2855619" cy="2941506"/>
          </a:xfrm>
          <a:prstGeom prst="rect">
            <a:avLst/>
          </a:prstGeom>
        </p:spPr>
      </p:pic>
      <p:sp>
        <p:nvSpPr>
          <p:cNvPr id="2" name="TextBox 1"/>
          <p:cNvSpPr txBox="1"/>
          <p:nvPr/>
        </p:nvSpPr>
        <p:spPr bwMode="gray">
          <a:xfrm>
            <a:off x="573740" y="1545655"/>
            <a:ext cx="3263153" cy="914400"/>
          </a:xfrm>
          <a:prstGeom prst="rect">
            <a:avLst/>
          </a:prstGeom>
        </p:spPr>
        <p:txBody>
          <a:bodyPr vert="horz" wrap="none" lIns="0" tIns="0" rIns="0" bIns="0" rtlCol="0">
            <a:no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DeCODE</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800" b="0" i="0" u="none" strike="noStrike" kern="1200" cap="none" spc="0" normalizeH="0" baseline="0" noProof="0" dirty="0" err="1">
                <a:ln>
                  <a:noFill/>
                </a:ln>
                <a:solidFill>
                  <a:srgbClr val="000000"/>
                </a:solidFill>
                <a:effectLst/>
                <a:uLnTx/>
                <a:uFillTx/>
                <a:latin typeface="Calibri" panose="020F0502020204030204"/>
                <a:ea typeface="+mn-ea"/>
                <a:cs typeface="+mn-cs"/>
              </a:rPr>
              <a:t>Dextramer</a:t>
            </a:r>
            <a:r>
              <a:rPr kumimoji="0" lang="en-US" sz="28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14" name="Title 1"/>
          <p:cNvSpPr>
            <a:spLocks noGrp="1"/>
          </p:cNvSpPr>
          <p:nvPr>
            <p:ph type="title"/>
          </p:nvPr>
        </p:nvSpPr>
        <p:spPr>
          <a:xfrm>
            <a:off x="608170" y="64008"/>
            <a:ext cx="10157801" cy="794064"/>
          </a:xfrm>
        </p:spPr>
        <p:txBody>
          <a:bodyPr/>
          <a:lstStyle/>
          <a:p>
            <a:r>
              <a:rPr lang="en-US" dirty="0"/>
              <a:t>Compatible Product: </a:t>
            </a:r>
            <a:r>
              <a:rPr lang="en-US" dirty="0" err="1"/>
              <a:t>Immudex’s</a:t>
            </a:r>
            <a:r>
              <a:rPr lang="en-US" dirty="0"/>
              <a:t> </a:t>
            </a:r>
            <a:r>
              <a:rPr lang="en-US" dirty="0" err="1"/>
              <a:t>DeCODE</a:t>
            </a:r>
            <a:r>
              <a:rPr lang="en-US" sz="3200" dirty="0"/>
              <a:t> ™</a:t>
            </a:r>
            <a:r>
              <a:rPr lang="en-US" dirty="0"/>
              <a:t> Dextramers</a:t>
            </a:r>
            <a:r>
              <a:rPr lang="en-US" sz="3200" dirty="0"/>
              <a:t> ®</a:t>
            </a:r>
            <a:endParaRPr lang="en-US" i="1" dirty="0"/>
          </a:p>
        </p:txBody>
      </p:sp>
      <p:grpSp>
        <p:nvGrpSpPr>
          <p:cNvPr id="38" name="Group 37"/>
          <p:cNvGrpSpPr/>
          <p:nvPr/>
        </p:nvGrpSpPr>
        <p:grpSpPr>
          <a:xfrm>
            <a:off x="3545224" y="2928296"/>
            <a:ext cx="3108249" cy="1907864"/>
            <a:chOff x="4277620" y="7179468"/>
            <a:chExt cx="3917364" cy="2430658"/>
          </a:xfrm>
        </p:grpSpPr>
        <p:grpSp>
          <p:nvGrpSpPr>
            <p:cNvPr id="19" name="Group 18"/>
            <p:cNvGrpSpPr/>
            <p:nvPr/>
          </p:nvGrpSpPr>
          <p:grpSpPr>
            <a:xfrm>
              <a:off x="4277620" y="7656407"/>
              <a:ext cx="1953719" cy="1953719"/>
              <a:chOff x="355335" y="1635201"/>
              <a:chExt cx="313985" cy="313985"/>
            </a:xfrm>
          </p:grpSpPr>
          <p:sp>
            <p:nvSpPr>
              <p:cNvPr id="20" name="Oval 19"/>
              <p:cNvSpPr/>
              <p:nvPr/>
            </p:nvSpPr>
            <p:spPr bwMode="gray">
              <a:xfrm>
                <a:off x="355335" y="1635201"/>
                <a:ext cx="313985" cy="313985"/>
              </a:xfrm>
              <a:prstGeom prst="ellipse">
                <a:avLst/>
              </a:prstGeom>
              <a:solidFill>
                <a:schemeClr val="bg1"/>
              </a:solidFill>
              <a:ln w="28575"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1218987" rtl="0" eaLnBrk="1" fontAlgn="base" latinLnBrk="0" hangingPunct="1">
                  <a:lnSpc>
                    <a:spcPct val="90000"/>
                  </a:lnSpc>
                  <a:spcBef>
                    <a:spcPts val="0"/>
                  </a:spcBef>
                  <a:spcAft>
                    <a:spcPct val="0"/>
                  </a:spcAft>
                  <a:buClr>
                    <a:srgbClr val="71BE4B"/>
                  </a:buClr>
                  <a:buSzPct val="90000"/>
                  <a:buFontTx/>
                  <a:buNone/>
                  <a:tabLst/>
                  <a:defRPr/>
                </a:pPr>
                <a:endParaRPr kumimoji="0" lang="en-US" sz="2000" b="1" i="0" u="none" strike="noStrike" kern="1200" cap="none" spc="0" normalizeH="0" baseline="0" noProof="0">
                  <a:ln>
                    <a:noFill/>
                  </a:ln>
                  <a:solidFill>
                    <a:srgbClr val="007DCF"/>
                  </a:solidFill>
                  <a:effectLst/>
                  <a:uLnTx/>
                  <a:uFillTx/>
                  <a:latin typeface="Calibri" panose="020F0502020204030204"/>
                  <a:ea typeface="+mn-ea"/>
                  <a:cs typeface="+mn-cs"/>
                </a:endParaRPr>
              </a:p>
            </p:txBody>
          </p:sp>
          <p:sp>
            <p:nvSpPr>
              <p:cNvPr id="21" name="Oval 20"/>
              <p:cNvSpPr/>
              <p:nvPr/>
            </p:nvSpPr>
            <p:spPr bwMode="gray">
              <a:xfrm>
                <a:off x="534395" y="1730971"/>
                <a:ext cx="84007" cy="84007"/>
              </a:xfrm>
              <a:prstGeom prst="ellipse">
                <a:avLst/>
              </a:prstGeom>
              <a:solidFill>
                <a:schemeClr val="bg1"/>
              </a:solidFill>
              <a:ln w="28575"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1218987" rtl="0" eaLnBrk="1" fontAlgn="base" latinLnBrk="0" hangingPunct="1">
                  <a:lnSpc>
                    <a:spcPct val="90000"/>
                  </a:lnSpc>
                  <a:spcBef>
                    <a:spcPts val="0"/>
                  </a:spcBef>
                  <a:spcAft>
                    <a:spcPct val="0"/>
                  </a:spcAft>
                  <a:buClr>
                    <a:srgbClr val="71BE4B"/>
                  </a:buClr>
                  <a:buSzPct val="90000"/>
                  <a:buFontTx/>
                  <a:buNone/>
                  <a:tabLst/>
                  <a:defRPr/>
                </a:pPr>
                <a:endParaRPr kumimoji="0" lang="en-US" sz="2000" b="1" i="0" u="none" strike="noStrike" kern="1200" cap="none" spc="0" normalizeH="0" baseline="0" noProof="0">
                  <a:ln>
                    <a:noFill/>
                  </a:ln>
                  <a:solidFill>
                    <a:srgbClr val="007DCF"/>
                  </a:solidFill>
                  <a:effectLst/>
                  <a:uLnTx/>
                  <a:uFillTx/>
                  <a:latin typeface="Calibri" panose="020F0502020204030204"/>
                  <a:ea typeface="+mn-ea"/>
                  <a:cs typeface="+mn-cs"/>
                </a:endParaRPr>
              </a:p>
            </p:txBody>
          </p:sp>
        </p:grpSp>
        <p:grpSp>
          <p:nvGrpSpPr>
            <p:cNvPr id="22" name="Group 21"/>
            <p:cNvGrpSpPr/>
            <p:nvPr/>
          </p:nvGrpSpPr>
          <p:grpSpPr>
            <a:xfrm rot="3824378">
              <a:off x="6129141" y="7963454"/>
              <a:ext cx="192258" cy="271975"/>
              <a:chOff x="5017477" y="3812345"/>
              <a:chExt cx="192258" cy="271975"/>
            </a:xfrm>
          </p:grpSpPr>
          <p:sp>
            <p:nvSpPr>
              <p:cNvPr id="23" name="Freeform 22"/>
              <p:cNvSpPr/>
              <p:nvPr/>
            </p:nvSpPr>
            <p:spPr bwMode="gray">
              <a:xfrm>
                <a:off x="5017477" y="3812345"/>
                <a:ext cx="71965" cy="271975"/>
              </a:xfrm>
              <a:custGeom>
                <a:avLst/>
                <a:gdLst>
                  <a:gd name="connsiteX0" fmla="*/ 65649 w 71965"/>
                  <a:gd name="connsiteY0" fmla="*/ 271975 h 271975"/>
                  <a:gd name="connsiteX1" fmla="*/ 65649 w 71965"/>
                  <a:gd name="connsiteY1" fmla="*/ 75027 h 271975"/>
                  <a:gd name="connsiteX2" fmla="*/ 0 w 71965"/>
                  <a:gd name="connsiteY2" fmla="*/ 0 h 271975"/>
                  <a:gd name="connsiteX3" fmla="*/ 0 w 71965"/>
                  <a:gd name="connsiteY3" fmla="*/ 0 h 271975"/>
                </a:gdLst>
                <a:ahLst/>
                <a:cxnLst>
                  <a:cxn ang="0">
                    <a:pos x="connsiteX0" y="connsiteY0"/>
                  </a:cxn>
                  <a:cxn ang="0">
                    <a:pos x="connsiteX1" y="connsiteY1"/>
                  </a:cxn>
                  <a:cxn ang="0">
                    <a:pos x="connsiteX2" y="connsiteY2"/>
                  </a:cxn>
                  <a:cxn ang="0">
                    <a:pos x="connsiteX3" y="connsiteY3"/>
                  </a:cxn>
                </a:cxnLst>
                <a:rect l="l" t="t" r="r" b="b"/>
                <a:pathLst>
                  <a:path w="71965" h="271975">
                    <a:moveTo>
                      <a:pt x="65649" y="271975"/>
                    </a:moveTo>
                    <a:cubicBezTo>
                      <a:pt x="71119" y="196165"/>
                      <a:pt x="76590" y="120356"/>
                      <a:pt x="65649" y="75027"/>
                    </a:cubicBezTo>
                    <a:cubicBezTo>
                      <a:pt x="54708" y="29698"/>
                      <a:pt x="0" y="0"/>
                      <a:pt x="0" y="0"/>
                    </a:cubicBezTo>
                    <a:lnTo>
                      <a:pt x="0" y="0"/>
                    </a:lnTo>
                  </a:path>
                </a:pathLst>
              </a:custGeom>
              <a:noFill/>
              <a:ln w="38100" cap="flat" cmpd="sng" algn="ctr">
                <a:solidFill>
                  <a:srgbClr val="C00000"/>
                </a:solidFill>
                <a:prstDash val="solid"/>
                <a:miter lim="800000"/>
                <a:headEnd type="none" w="med" len="med"/>
                <a:tailEnd type="none" w="med" len="me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4" name="Freeform 23"/>
              <p:cNvSpPr/>
              <p:nvPr/>
            </p:nvSpPr>
            <p:spPr bwMode="gray">
              <a:xfrm flipH="1">
                <a:off x="5143368" y="3812345"/>
                <a:ext cx="66367" cy="271975"/>
              </a:xfrm>
              <a:custGeom>
                <a:avLst/>
                <a:gdLst>
                  <a:gd name="connsiteX0" fmla="*/ 65649 w 71965"/>
                  <a:gd name="connsiteY0" fmla="*/ 271975 h 271975"/>
                  <a:gd name="connsiteX1" fmla="*/ 65649 w 71965"/>
                  <a:gd name="connsiteY1" fmla="*/ 75027 h 271975"/>
                  <a:gd name="connsiteX2" fmla="*/ 0 w 71965"/>
                  <a:gd name="connsiteY2" fmla="*/ 0 h 271975"/>
                  <a:gd name="connsiteX3" fmla="*/ 0 w 71965"/>
                  <a:gd name="connsiteY3" fmla="*/ 0 h 271975"/>
                </a:gdLst>
                <a:ahLst/>
                <a:cxnLst>
                  <a:cxn ang="0">
                    <a:pos x="connsiteX0" y="connsiteY0"/>
                  </a:cxn>
                  <a:cxn ang="0">
                    <a:pos x="connsiteX1" y="connsiteY1"/>
                  </a:cxn>
                  <a:cxn ang="0">
                    <a:pos x="connsiteX2" y="connsiteY2"/>
                  </a:cxn>
                  <a:cxn ang="0">
                    <a:pos x="connsiteX3" y="connsiteY3"/>
                  </a:cxn>
                </a:cxnLst>
                <a:rect l="l" t="t" r="r" b="b"/>
                <a:pathLst>
                  <a:path w="71965" h="271975">
                    <a:moveTo>
                      <a:pt x="65649" y="271975"/>
                    </a:moveTo>
                    <a:cubicBezTo>
                      <a:pt x="71119" y="196165"/>
                      <a:pt x="76590" y="120356"/>
                      <a:pt x="65649" y="75027"/>
                    </a:cubicBezTo>
                    <a:cubicBezTo>
                      <a:pt x="54708" y="29698"/>
                      <a:pt x="0" y="0"/>
                      <a:pt x="0" y="0"/>
                    </a:cubicBezTo>
                    <a:lnTo>
                      <a:pt x="0" y="0"/>
                    </a:lnTo>
                  </a:path>
                </a:pathLst>
              </a:custGeom>
              <a:noFill/>
              <a:ln w="38100" cap="flat" cmpd="sng" algn="ctr">
                <a:solidFill>
                  <a:srgbClr val="C00000"/>
                </a:solidFill>
                <a:prstDash val="solid"/>
                <a:miter lim="800000"/>
                <a:headEnd type="none" w="med" len="med"/>
                <a:tailEnd type="none" w="med" len="me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37" name="Picture 36"/>
            <p:cNvPicPr>
              <a:picLocks noChangeAspect="1"/>
            </p:cNvPicPr>
            <p:nvPr/>
          </p:nvPicPr>
          <p:blipFill rotWithShape="1">
            <a:blip r:embed="rId4"/>
            <a:srcRect b="29020"/>
            <a:stretch/>
          </p:blipFill>
          <p:spPr>
            <a:xfrm rot="2429814" flipV="1">
              <a:off x="5689606" y="7179468"/>
              <a:ext cx="2505378" cy="1547194"/>
            </a:xfrm>
            <a:prstGeom prst="rect">
              <a:avLst/>
            </a:prstGeom>
          </p:spPr>
        </p:pic>
      </p:grpSp>
      <p:sp>
        <p:nvSpPr>
          <p:cNvPr id="40" name="Text Placeholder 3"/>
          <p:cNvSpPr txBox="1">
            <a:spLocks/>
          </p:cNvSpPr>
          <p:nvPr/>
        </p:nvSpPr>
        <p:spPr bwMode="gray">
          <a:xfrm>
            <a:off x="6096000" y="1490010"/>
            <a:ext cx="5811520" cy="3446189"/>
          </a:xfrm>
          <a:prstGeom prst="rect">
            <a:avLst/>
          </a:prstGeom>
        </p:spPr>
        <p:txBody>
          <a:bodyPr vert="horz" lIns="91440" tIns="91440" rIns="91440" bIns="91440" rtlCol="0">
            <a:noAutofit/>
          </a:bodyPr>
          <a:lstStyle>
            <a:lvl1pPr marL="173887" indent="-173887" algn="l" defTabSz="914529" rtl="0" eaLnBrk="1" latinLnBrk="0" hangingPunct="1">
              <a:lnSpc>
                <a:spcPct val="90000"/>
              </a:lnSpc>
              <a:spcBef>
                <a:spcPts val="1350"/>
              </a:spcBef>
              <a:buClrTx/>
              <a:buFont typeface="Calibri" panose="020F0502020204030204" pitchFamily="34" charset="0"/>
              <a:buChar char="•"/>
              <a:defRPr sz="2400" kern="1200">
                <a:solidFill>
                  <a:schemeClr val="tx1">
                    <a:lumMod val="75000"/>
                  </a:schemeClr>
                </a:solidFill>
                <a:latin typeface="+mn-lt"/>
                <a:ea typeface="+mn-ea"/>
                <a:cs typeface="+mn-cs"/>
              </a:defRPr>
            </a:lvl1pPr>
            <a:lvl2pPr marL="429952" indent="-171505" algn="l" defTabSz="914529" rtl="0" eaLnBrk="1" latinLnBrk="0" hangingPunct="1">
              <a:lnSpc>
                <a:spcPct val="90000"/>
              </a:lnSpc>
              <a:spcBef>
                <a:spcPts val="750"/>
              </a:spcBef>
              <a:buClrTx/>
              <a:buFont typeface="Arial" panose="020B0604020202020204" pitchFamily="34" charset="0"/>
              <a:buChar char="–"/>
              <a:defRPr sz="2000" kern="1200">
                <a:solidFill>
                  <a:schemeClr val="tx1">
                    <a:lumMod val="75000"/>
                  </a:schemeClr>
                </a:solidFill>
                <a:latin typeface="+mn-lt"/>
                <a:ea typeface="+mn-ea"/>
                <a:cs typeface="+mn-cs"/>
              </a:defRPr>
            </a:lvl2pPr>
            <a:lvl3pPr marL="686017" indent="-176268" algn="l" defTabSz="914529" rtl="0" eaLnBrk="1" latinLnBrk="0" hangingPunct="1">
              <a:lnSpc>
                <a:spcPct val="90000"/>
              </a:lnSpc>
              <a:spcBef>
                <a:spcPts val="450"/>
              </a:spcBef>
              <a:buClrTx/>
              <a:buFont typeface="Calibri" panose="020F0502020204030204" pitchFamily="34" charset="0"/>
              <a:buChar char="•"/>
              <a:defRPr sz="1800" kern="1200">
                <a:solidFill>
                  <a:schemeClr val="tx1">
                    <a:lumMod val="75000"/>
                  </a:schemeClr>
                </a:solidFill>
                <a:latin typeface="+mn-lt"/>
                <a:ea typeface="+mn-ea"/>
                <a:cs typeface="+mn-cs"/>
              </a:defRPr>
            </a:lvl3pPr>
            <a:lvl4pPr marL="1033789" indent="-213190" algn="l" defTabSz="914529" rtl="0" eaLnBrk="1" latinLnBrk="0" hangingPunct="1">
              <a:lnSpc>
                <a:spcPct val="90000"/>
              </a:lnSpc>
              <a:spcBef>
                <a:spcPts val="300"/>
              </a:spcBef>
              <a:buClrTx/>
              <a:buFont typeface="Arial" panose="020B0604020202020204" pitchFamily="34" charset="0"/>
              <a:buChar char="–"/>
              <a:defRPr sz="1600" kern="1200">
                <a:solidFill>
                  <a:schemeClr val="tx1">
                    <a:lumMod val="75000"/>
                  </a:schemeClr>
                </a:solidFill>
                <a:latin typeface="+mn-lt"/>
                <a:ea typeface="+mn-ea"/>
                <a:cs typeface="+mn-cs"/>
              </a:defRPr>
            </a:lvl4pPr>
            <a:lvl5pPr marL="1289854" indent="-165550" algn="l" defTabSz="914529" rtl="0" eaLnBrk="1" latinLnBrk="0" hangingPunct="1">
              <a:lnSpc>
                <a:spcPct val="90000"/>
              </a:lnSpc>
              <a:spcBef>
                <a:spcPts val="200"/>
              </a:spcBef>
              <a:buClrTx/>
              <a:buFont typeface="Calibri" panose="020F0502020204030204" pitchFamily="34" charset="0"/>
              <a:buChar char="•"/>
              <a:defRPr sz="1400" kern="1200">
                <a:solidFill>
                  <a:schemeClr val="tx1">
                    <a:lumMod val="75000"/>
                  </a:schemeClr>
                </a:solidFill>
                <a:latin typeface="+mn-lt"/>
                <a:ea typeface="+mn-ea"/>
                <a:cs typeface="+mn-cs"/>
              </a:defRPr>
            </a:lvl5pPr>
            <a:lvl6pPr marL="251495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6pPr>
            <a:lvl7pPr marL="2972221"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7pPr>
            <a:lvl8pPr marL="342948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8pPr>
            <a:lvl9pPr marL="3886749"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9pPr>
          </a:lstStyle>
          <a:p>
            <a:pPr marL="173887" marR="0" lvl="0" indent="-173887" algn="l" defTabSz="914529" rtl="0" eaLnBrk="1" fontAlgn="auto" latinLnBrk="0" hangingPunct="1">
              <a:lnSpc>
                <a:spcPct val="90000"/>
              </a:lnSpc>
              <a:spcBef>
                <a:spcPts val="1350"/>
              </a:spcBef>
              <a:spcAft>
                <a:spcPts val="0"/>
              </a:spcAft>
              <a:buClrTx/>
              <a:buSzTx/>
              <a:buFont typeface="Calibri" panose="020F0502020204030204" pitchFamily="34" charset="0"/>
              <a:buChar char="•"/>
              <a:tabLst/>
              <a:defRPr/>
            </a:pP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Combine 10x Genomics Immune Profiling Solution with </a:t>
            </a:r>
            <a:r>
              <a:rPr kumimoji="0" lang="en-US"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Immudex</a:t>
            </a: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a:t>
            </a:r>
            <a:r>
              <a:rPr kumimoji="0" lang="en-US"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Dextramer</a:t>
            </a:r>
            <a:r>
              <a:rPr kumimoji="0" lang="en-US"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Technology:</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Multiplex many MHC Dextramer complexes in one assay</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Scale peptide specificity </a:t>
            </a: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Study TCR-</a:t>
            </a:r>
            <a:r>
              <a:rPr kumimoji="0" lang="en-US" sz="2400" b="0" i="0" u="none" strike="noStrike" kern="1200" cap="none" spc="0" normalizeH="0" baseline="0" noProof="0" dirty="0" err="1">
                <a:ln>
                  <a:noFill/>
                </a:ln>
                <a:solidFill>
                  <a:srgbClr val="007DCF">
                    <a:lumMod val="50000"/>
                  </a:srgbClr>
                </a:solidFill>
                <a:effectLst/>
                <a:uLnTx/>
                <a:uFillTx/>
                <a:latin typeface="Calibri" panose="020F0502020204030204"/>
                <a:ea typeface="+mn-ea"/>
                <a:cs typeface="+mn-cs"/>
              </a:rPr>
              <a:t>pMHC</a:t>
            </a:r>
            <a:r>
              <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 binding events </a:t>
            </a:r>
            <a:r>
              <a:rPr kumimoji="0" lang="en-US" sz="2400" b="0" i="1" u="none" strike="noStrike" kern="1200" cap="none" spc="0" normalizeH="0" baseline="0" noProof="0" dirty="0">
                <a:ln>
                  <a:noFill/>
                </a:ln>
                <a:solidFill>
                  <a:srgbClr val="007DCF">
                    <a:lumMod val="50000"/>
                  </a:srgbClr>
                </a:solidFill>
                <a:effectLst/>
                <a:uLnTx/>
                <a:uFillTx/>
                <a:latin typeface="Calibri" panose="020F0502020204030204"/>
                <a:ea typeface="+mn-ea"/>
                <a:cs typeface="+mn-cs"/>
              </a:rPr>
              <a:t>at single cell resolution</a:t>
            </a:r>
            <a:endParaRPr kumimoji="0" lang="en-US" sz="2400" b="0" i="0" u="none" strike="noStrike" kern="1200" cap="none" spc="0" normalizeH="0" baseline="0" noProof="0" dirty="0">
              <a:ln>
                <a:noFill/>
              </a:ln>
              <a:solidFill>
                <a:srgbClr val="007DCF">
                  <a:lumMod val="50000"/>
                </a:srgbClr>
              </a:solidFill>
              <a:effectLst/>
              <a:uLnTx/>
              <a:uFillTx/>
              <a:latin typeface="Calibri" panose="020F0502020204030204"/>
              <a:ea typeface="+mn-ea"/>
              <a:cs typeface="+mn-cs"/>
            </a:endParaRP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0000">
                  <a:lumMod val="75000"/>
                </a:srgbClr>
              </a:solidFill>
              <a:effectLst/>
              <a:uLnTx/>
              <a:uFillTx/>
              <a:latin typeface="Calibri" panose="020F0502020204030204"/>
              <a:ea typeface="+mn-ea"/>
              <a:cs typeface="+mn-cs"/>
            </a:endParaRPr>
          </a:p>
          <a:p>
            <a:pPr marL="429952" marR="0" lvl="1" indent="-171505" algn="l" defTabSz="914529"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0000">
                  <a:lumMod val="75000"/>
                </a:srgbClr>
              </a:solidFill>
              <a:effectLst/>
              <a:uLnTx/>
              <a:uFillTx/>
              <a:latin typeface="Calibri" panose="020F0502020204030204"/>
              <a:ea typeface="+mn-ea"/>
              <a:cs typeface="+mn-cs"/>
            </a:endParaRPr>
          </a:p>
        </p:txBody>
      </p:sp>
      <p:cxnSp>
        <p:nvCxnSpPr>
          <p:cNvPr id="43" name="Straight Arrow Connector 42"/>
          <p:cNvCxnSpPr/>
          <p:nvPr/>
        </p:nvCxnSpPr>
        <p:spPr>
          <a:xfrm flipV="1">
            <a:off x="703058" y="4948930"/>
            <a:ext cx="0" cy="457200"/>
          </a:xfrm>
          <a:prstGeom prst="straightConnector1">
            <a:avLst/>
          </a:prstGeom>
          <a:ln w="317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590B2D7-F3AD-4858-8961-B601B1D4E230}"/>
              </a:ext>
            </a:extLst>
          </p:cNvPr>
          <p:cNvSpPr txBox="1"/>
          <p:nvPr/>
        </p:nvSpPr>
        <p:spPr bwMode="gray">
          <a:xfrm>
            <a:off x="152783" y="5558972"/>
            <a:ext cx="3548847" cy="914400"/>
          </a:xfrm>
          <a:prstGeom prst="rect">
            <a:avLst/>
          </a:prstGeom>
        </p:spPr>
        <p:txBody>
          <a:bodyPr vert="horz" wrap="square" lIns="91440" tIns="91440" rIns="91440" bIns="91440" rtlCol="0">
            <a:noAutofit/>
          </a:bodyPr>
          <a:lstStyle/>
          <a:p>
            <a:pPr marL="0" marR="0" lvl="0" indent="0" algn="ctr" defTabSz="1218987" rtl="0" eaLnBrk="1" fontAlgn="auto" latinLnBrk="0" hangingPunct="1">
              <a:lnSpc>
                <a:spcPct val="90000"/>
              </a:lnSpc>
              <a:spcBef>
                <a:spcPts val="1200"/>
              </a:spcBef>
              <a:spcAft>
                <a:spcPts val="0"/>
              </a:spcAft>
              <a:buClrTx/>
              <a:buSzTx/>
              <a:buFontTx/>
              <a:buNone/>
              <a:tabLst/>
              <a:defRPr/>
            </a:pPr>
            <a:r>
              <a:rPr kumimoji="0" lang="en-US" sz="1800" b="0" i="0" u="none" strike="noStrike" kern="1200" cap="none" spc="0" normalizeH="0" baseline="0" noProof="0" dirty="0">
                <a:ln>
                  <a:noFill/>
                </a:ln>
                <a:solidFill>
                  <a:srgbClr val="003F68"/>
                </a:solidFill>
                <a:effectLst/>
                <a:uLnTx/>
                <a:uFillTx/>
                <a:latin typeface="Calibri" panose="020F0502020204030204"/>
                <a:ea typeface="+mn-ea"/>
                <a:cs typeface="+mn-cs"/>
              </a:rPr>
              <a:t>Oligo Conjugated Dextramer compatible with the 5’ Assay Template Switch Oligo </a:t>
            </a:r>
          </a:p>
        </p:txBody>
      </p:sp>
      <p:pic>
        <p:nvPicPr>
          <p:cNvPr id="17" name="Picture 16">
            <a:extLst>
              <a:ext uri="{FF2B5EF4-FFF2-40B4-BE49-F238E27FC236}">
                <a16:creationId xmlns:a16="http://schemas.microsoft.com/office/drawing/2014/main" id="{30737BB7-77C6-4384-908C-73F90058B2DF}"/>
              </a:ext>
            </a:extLst>
          </p:cNvPr>
          <p:cNvPicPr>
            <a:picLocks noChangeAspect="1"/>
          </p:cNvPicPr>
          <p:nvPr/>
        </p:nvPicPr>
        <p:blipFill>
          <a:blip r:embed="rId5"/>
          <a:stretch>
            <a:fillRect/>
          </a:stretch>
        </p:blipFill>
        <p:spPr>
          <a:xfrm>
            <a:off x="8714014" y="5286375"/>
            <a:ext cx="3124200" cy="1009650"/>
          </a:xfrm>
          <a:prstGeom prst="rect">
            <a:avLst/>
          </a:prstGeom>
        </p:spPr>
      </p:pic>
    </p:spTree>
    <p:extLst>
      <p:ext uri="{BB962C8B-B14F-4D97-AF65-F5344CB8AC3E}">
        <p14:creationId xmlns:p14="http://schemas.microsoft.com/office/powerpoint/2010/main" val="2987624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397734" y="158456"/>
            <a:ext cx="11277600" cy="1198560"/>
          </a:xfrm>
        </p:spPr>
        <p:txBody>
          <a:bodyPr/>
          <a:lstStyle/>
          <a:p>
            <a:r>
              <a:rPr lang="en-US" sz="3600" dirty="0"/>
              <a:t>Antigen-Expanded Cells Are Detectable in a Lymphocyte Background</a:t>
            </a:r>
          </a:p>
        </p:txBody>
      </p:sp>
      <p:pic>
        <p:nvPicPr>
          <p:cNvPr id="3" name="Picture 2" descr="10x_Device_Straight_Front_RBall.png">
            <a:extLst>
              <a:ext uri="{FF2B5EF4-FFF2-40B4-BE49-F238E27FC236}">
                <a16:creationId xmlns:a16="http://schemas.microsoft.com/office/drawing/2014/main" id="{F5256618-C4AF-AC43-BA44-D776AC5787C7}"/>
              </a:ext>
            </a:extLst>
          </p:cNvPr>
          <p:cNvPicPr>
            <a:picLocks noChangeAspect="1"/>
          </p:cNvPicPr>
          <p:nvPr>
            <p:custDataLst>
              <p:tags r:id="rId2"/>
            </p:custDataLst>
          </p:nvPr>
        </p:nvPicPr>
        <p:blipFill>
          <a:blip r:embed="rId18">
            <a:extLst>
              <a:ext uri="{28A0092B-C50C-407E-A947-70E740481C1C}">
                <a14:useLocalDpi xmlns:a14="http://schemas.microsoft.com/office/drawing/2010/main"/>
              </a:ext>
            </a:extLst>
          </a:blip>
          <a:stretch>
            <a:fillRect/>
          </a:stretch>
        </p:blipFill>
        <p:spPr>
          <a:xfrm>
            <a:off x="5234541" y="5093588"/>
            <a:ext cx="1112807" cy="890141"/>
          </a:xfrm>
          <a:prstGeom prst="rect">
            <a:avLst/>
          </a:prstGeom>
        </p:spPr>
      </p:pic>
      <p:cxnSp>
        <p:nvCxnSpPr>
          <p:cNvPr id="4" name="Straight Arrow Connector 3">
            <a:extLst>
              <a:ext uri="{FF2B5EF4-FFF2-40B4-BE49-F238E27FC236}">
                <a16:creationId xmlns:a16="http://schemas.microsoft.com/office/drawing/2014/main" id="{C8B657B6-3670-8D42-8A5C-378C0B611427}"/>
              </a:ext>
            </a:extLst>
          </p:cNvPr>
          <p:cNvCxnSpPr/>
          <p:nvPr>
            <p:custDataLst>
              <p:tags r:id="rId3"/>
            </p:custDataLst>
          </p:nvPr>
        </p:nvCxnSpPr>
        <p:spPr>
          <a:xfrm flipH="1">
            <a:off x="7070615" y="2657825"/>
            <a:ext cx="671318" cy="36439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B59AB5C-2800-424C-B6A3-24FF6ECC7A08}"/>
              </a:ext>
            </a:extLst>
          </p:cNvPr>
          <p:cNvCxnSpPr/>
          <p:nvPr>
            <p:custDataLst>
              <p:tags r:id="rId4"/>
            </p:custDataLst>
          </p:nvPr>
        </p:nvCxnSpPr>
        <p:spPr>
          <a:xfrm>
            <a:off x="4270468" y="2582373"/>
            <a:ext cx="653256" cy="32967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CAAD75E6-5A01-4348-AC15-C09FD74DC29F}"/>
              </a:ext>
            </a:extLst>
          </p:cNvPr>
          <p:cNvSpPr txBox="1"/>
          <p:nvPr>
            <p:custDataLst>
              <p:tags r:id="rId5"/>
            </p:custDataLst>
          </p:nvPr>
        </p:nvSpPr>
        <p:spPr bwMode="gray">
          <a:xfrm>
            <a:off x="4416466" y="2728604"/>
            <a:ext cx="3250870" cy="1870926"/>
          </a:xfrm>
          <a:prstGeom prst="rect">
            <a:avLst/>
          </a:prstGeom>
        </p:spPr>
        <p:txBody>
          <a:bodyPr vert="horz" wrap="square" lIns="91422" tIns="91422" rIns="91422" bIns="91422" rtlCol="0">
            <a:no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2000" b="0" i="0" u="none" strike="noStrike" kern="1200" cap="none" spc="0" normalizeH="0" baseline="0" noProof="0" dirty="0">
                <a:ln>
                  <a:noFill/>
                </a:ln>
                <a:solidFill>
                  <a:srgbClr val="C00000"/>
                </a:solidFill>
                <a:effectLst/>
                <a:uLnTx/>
                <a:uFillTx/>
                <a:latin typeface="Calibri"/>
                <a:cs typeface="Arial"/>
              </a:rPr>
              <a:t>2% CMV-expanded</a:t>
            </a:r>
          </a:p>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2000" b="0" i="0" u="none" strike="noStrike" kern="1200" cap="none" spc="0" normalizeH="0" baseline="0" noProof="0" dirty="0">
                <a:ln>
                  <a:noFill/>
                </a:ln>
                <a:solidFill>
                  <a:srgbClr val="153057">
                    <a:lumMod val="60000"/>
                    <a:lumOff val="40000"/>
                  </a:srgbClr>
                </a:solidFill>
                <a:effectLst/>
                <a:uLnTx/>
                <a:uFillTx/>
                <a:latin typeface="Calibri"/>
                <a:cs typeface="Arial"/>
              </a:rPr>
              <a:t>98% PBMC</a:t>
            </a:r>
          </a:p>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2000" b="0" i="0" u="none" strike="noStrike" kern="1200" cap="none" spc="0" normalizeH="0" baseline="0" noProof="0" dirty="0">
                <a:ln>
                  <a:noFill/>
                </a:ln>
                <a:solidFill>
                  <a:srgbClr val="686A6D">
                    <a:lumMod val="50000"/>
                  </a:srgbClr>
                </a:solidFill>
                <a:effectLst/>
                <a:uLnTx/>
                <a:uFillTx/>
                <a:latin typeface="Calibri"/>
                <a:cs typeface="Arial"/>
              </a:rPr>
              <a:t>Stain pooled cells with </a:t>
            </a:r>
            <a:r>
              <a:rPr kumimoji="0" lang="en-US" sz="2000" b="0" i="0" u="none" strike="noStrike" kern="1200" cap="none" spc="0" normalizeH="0" baseline="0" noProof="0" dirty="0" err="1">
                <a:ln>
                  <a:noFill/>
                </a:ln>
                <a:solidFill>
                  <a:srgbClr val="686A6D">
                    <a:lumMod val="50000"/>
                  </a:srgbClr>
                </a:solidFill>
                <a:effectLst/>
                <a:uLnTx/>
                <a:uFillTx/>
                <a:latin typeface="Calibri"/>
                <a:cs typeface="Arial"/>
              </a:rPr>
              <a:t>DeCODE</a:t>
            </a:r>
            <a:r>
              <a:rPr kumimoji="0" lang="en-US" sz="2000" b="0" i="0" u="none" strike="noStrike" kern="1200" cap="none" spc="0" normalizeH="0" baseline="30000" noProof="0" dirty="0" err="1">
                <a:ln>
                  <a:noFill/>
                </a:ln>
                <a:solidFill>
                  <a:srgbClr val="686A6D">
                    <a:lumMod val="50000"/>
                  </a:srgbClr>
                </a:solidFill>
                <a:effectLst/>
                <a:uLnTx/>
                <a:uFillTx/>
                <a:latin typeface="Calibri"/>
                <a:cs typeface="Arial"/>
              </a:rPr>
              <a:t>TM</a:t>
            </a:r>
            <a:r>
              <a:rPr kumimoji="0" lang="en-US" sz="2000" b="0" i="0" u="none" strike="noStrike" kern="1200" cap="none" spc="0" normalizeH="0" baseline="0" noProof="0" dirty="0">
                <a:ln>
                  <a:noFill/>
                </a:ln>
                <a:solidFill>
                  <a:srgbClr val="686A6D">
                    <a:lumMod val="50000"/>
                  </a:srgbClr>
                </a:solidFill>
                <a:effectLst/>
                <a:uLnTx/>
                <a:uFillTx/>
                <a:latin typeface="Calibri"/>
                <a:cs typeface="Arial"/>
              </a:rPr>
              <a:t> MHC Dextramer® and Totalseq</a:t>
            </a:r>
            <a:r>
              <a:rPr kumimoji="0" lang="en-US" sz="2000" b="0" i="0" u="none" strike="noStrike" kern="1200" cap="none" spc="0" normalizeH="0" baseline="30000" noProof="0" dirty="0">
                <a:ln>
                  <a:noFill/>
                </a:ln>
                <a:solidFill>
                  <a:srgbClr val="686A6D">
                    <a:lumMod val="50000"/>
                  </a:srgbClr>
                </a:solidFill>
                <a:effectLst/>
                <a:uLnTx/>
                <a:uFillTx/>
                <a:latin typeface="Calibri"/>
                <a:cs typeface="Arial"/>
              </a:rPr>
              <a:t>TM</a:t>
            </a:r>
            <a:r>
              <a:rPr kumimoji="0" lang="en-US" sz="2000" b="0" i="0" u="none" strike="noStrike" kern="1200" cap="none" spc="0" normalizeH="0" baseline="0" noProof="0" dirty="0">
                <a:ln>
                  <a:noFill/>
                </a:ln>
                <a:solidFill>
                  <a:srgbClr val="686A6D">
                    <a:lumMod val="50000"/>
                  </a:srgbClr>
                </a:solidFill>
                <a:effectLst/>
                <a:uLnTx/>
                <a:uFillTx/>
                <a:latin typeface="Calibri"/>
                <a:cs typeface="Arial"/>
              </a:rPr>
              <a:t>-C ABs</a:t>
            </a:r>
          </a:p>
        </p:txBody>
      </p:sp>
      <p:sp>
        <p:nvSpPr>
          <p:cNvPr id="49" name="TextBox 48">
            <a:extLst>
              <a:ext uri="{FF2B5EF4-FFF2-40B4-BE49-F238E27FC236}">
                <a16:creationId xmlns:a16="http://schemas.microsoft.com/office/drawing/2014/main" id="{929FF58F-BF52-1345-BEE2-C5939FF32234}"/>
              </a:ext>
            </a:extLst>
          </p:cNvPr>
          <p:cNvSpPr txBox="1"/>
          <p:nvPr>
            <p:custDataLst>
              <p:tags r:id="rId6"/>
            </p:custDataLst>
          </p:nvPr>
        </p:nvSpPr>
        <p:spPr bwMode="gray">
          <a:xfrm>
            <a:off x="6264099" y="5161122"/>
            <a:ext cx="2307293" cy="310891"/>
          </a:xfrm>
          <a:prstGeom prst="rect">
            <a:avLst/>
          </a:prstGeom>
        </p:spPr>
        <p:txBody>
          <a:bodyPr vert="horz" wrap="square" lIns="91422" tIns="91422" rIns="91422" bIns="91422" rtlCol="0">
            <a:no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1800" b="0" i="0" u="none" strike="noStrike" kern="1200" cap="none" spc="0" normalizeH="0" baseline="0" noProof="0">
                <a:ln>
                  <a:noFill/>
                </a:ln>
                <a:solidFill>
                  <a:srgbClr val="686A6D">
                    <a:lumMod val="50000"/>
                  </a:srgbClr>
                </a:solidFill>
                <a:effectLst/>
                <a:uLnTx/>
                <a:uFillTx/>
                <a:latin typeface="Calibri"/>
                <a:cs typeface="Arial"/>
              </a:rPr>
              <a:t>Library Preparation</a:t>
            </a:r>
            <a:br>
              <a:rPr kumimoji="0" lang="en-US" sz="1800" b="0" i="0" u="none" strike="noStrike" kern="1200" cap="none" spc="0" normalizeH="0" baseline="0" noProof="0">
                <a:ln>
                  <a:noFill/>
                </a:ln>
                <a:solidFill>
                  <a:srgbClr val="686A6D">
                    <a:lumMod val="50000"/>
                  </a:srgbClr>
                </a:solidFill>
                <a:effectLst/>
                <a:uLnTx/>
                <a:uFillTx/>
                <a:latin typeface="Calibri"/>
                <a:cs typeface="Arial"/>
              </a:rPr>
            </a:br>
            <a:r>
              <a:rPr kumimoji="0" lang="en-US" sz="1800" b="0" i="0" u="none" strike="noStrike" kern="1200" cap="none" spc="0" normalizeH="0" baseline="0" noProof="0">
                <a:ln>
                  <a:noFill/>
                </a:ln>
                <a:solidFill>
                  <a:srgbClr val="686A6D">
                    <a:lumMod val="50000"/>
                  </a:srgbClr>
                </a:solidFill>
                <a:effectLst/>
                <a:uLnTx/>
                <a:uFillTx/>
                <a:latin typeface="Calibri"/>
                <a:cs typeface="Arial"/>
              </a:rPr>
              <a:t>and Sequencing</a:t>
            </a:r>
          </a:p>
        </p:txBody>
      </p:sp>
      <p:sp>
        <p:nvSpPr>
          <p:cNvPr id="50" name="TextBox 49">
            <a:extLst>
              <a:ext uri="{FF2B5EF4-FFF2-40B4-BE49-F238E27FC236}">
                <a16:creationId xmlns:a16="http://schemas.microsoft.com/office/drawing/2014/main" id="{F786801D-B57C-184A-96E9-D00F132E5A42}"/>
              </a:ext>
            </a:extLst>
          </p:cNvPr>
          <p:cNvSpPr txBox="1"/>
          <p:nvPr>
            <p:custDataLst>
              <p:tags r:id="rId7"/>
            </p:custDataLst>
          </p:nvPr>
        </p:nvSpPr>
        <p:spPr bwMode="gray">
          <a:xfrm>
            <a:off x="3427883" y="1541948"/>
            <a:ext cx="2498341" cy="858337"/>
          </a:xfrm>
          <a:prstGeom prst="rect">
            <a:avLst/>
          </a:prstGeom>
        </p:spPr>
        <p:txBody>
          <a:bodyPr vert="horz" wrap="square" lIns="91422" tIns="91422" rIns="91422" bIns="91422" rtlCol="0">
            <a:noAutofit/>
          </a:bodyPr>
          <a:lstStyle/>
          <a:p>
            <a:pPr marL="0" marR="0" lvl="0" indent="0" algn="l" defTabSz="914400" rtl="0" eaLnBrk="1" fontAlgn="auto" latinLnBrk="0" hangingPunct="1">
              <a:lnSpc>
                <a:spcPct val="90000"/>
              </a:lnSpc>
              <a:spcBef>
                <a:spcPts val="200"/>
              </a:spcBef>
              <a:spcAft>
                <a:spcPts val="0"/>
              </a:spcAft>
              <a:buClrTx/>
              <a:buSzTx/>
              <a:buFontTx/>
              <a:buNone/>
              <a:tabLst/>
              <a:defRPr/>
            </a:pPr>
            <a:r>
              <a:rPr kumimoji="0" lang="en-US" sz="1800" b="0" i="0" u="none" strike="noStrike" kern="1200" cap="none" spc="0" normalizeH="0" baseline="0" noProof="0">
                <a:ln>
                  <a:noFill/>
                </a:ln>
                <a:solidFill>
                  <a:srgbClr val="686A6D">
                    <a:lumMod val="50000"/>
                  </a:srgbClr>
                </a:solidFill>
                <a:effectLst/>
                <a:uLnTx/>
                <a:uFillTx/>
                <a:latin typeface="Calibri"/>
                <a:cs typeface="Arial"/>
              </a:rPr>
              <a:t>Human PBMC</a:t>
            </a:r>
          </a:p>
          <a:p>
            <a:pPr marL="0" marR="0" lvl="0" indent="0" algn="l" defTabSz="914400" rtl="0" eaLnBrk="1" fontAlgn="auto" latinLnBrk="0" hangingPunct="1">
              <a:lnSpc>
                <a:spcPct val="90000"/>
              </a:lnSpc>
              <a:spcBef>
                <a:spcPts val="200"/>
              </a:spcBef>
              <a:spcAft>
                <a:spcPts val="0"/>
              </a:spcAft>
              <a:buClrTx/>
              <a:buSzTx/>
              <a:buFontTx/>
              <a:buNone/>
              <a:tabLst/>
              <a:defRPr/>
            </a:pPr>
            <a:r>
              <a:rPr kumimoji="0" lang="en-US" sz="1800" b="0" i="0" u="none" strike="noStrike" kern="1200" cap="none" spc="0" normalizeH="0" baseline="0" noProof="0">
                <a:ln>
                  <a:noFill/>
                </a:ln>
                <a:solidFill>
                  <a:srgbClr val="686A6D">
                    <a:lumMod val="50000"/>
                  </a:srgbClr>
                </a:solidFill>
                <a:effectLst/>
                <a:uLnTx/>
                <a:uFillTx/>
                <a:latin typeface="Calibri"/>
                <a:cs typeface="Arial"/>
              </a:rPr>
              <a:t>CMV </a:t>
            </a:r>
            <a:r>
              <a:rPr kumimoji="0" lang="en-US" sz="2000" b="0" i="0" u="none" strike="noStrike" kern="1200" cap="none" spc="0" normalizeH="0" baseline="0" noProof="0">
                <a:ln>
                  <a:noFill/>
                </a:ln>
                <a:solidFill>
                  <a:srgbClr val="686A6D">
                    <a:lumMod val="50000"/>
                  </a:srgbClr>
                </a:solidFill>
                <a:effectLst/>
                <a:uLnTx/>
                <a:uFillTx/>
                <a:latin typeface="Calibri"/>
                <a:cs typeface="Arial"/>
              </a:rPr>
              <a:t>seronegative</a:t>
            </a:r>
          </a:p>
        </p:txBody>
      </p:sp>
      <p:pic>
        <p:nvPicPr>
          <p:cNvPr id="55" name="Picture 54"/>
          <p:cNvPicPr>
            <a:picLocks noChangeAspect="1"/>
          </p:cNvPicPr>
          <p:nvPr>
            <p:custDataLst>
              <p:tags r:id="rId8"/>
            </p:custDataLst>
          </p:nvPr>
        </p:nvPicPr>
        <p:blipFill>
          <a:blip r:embed="rId19"/>
          <a:srcRect b="29020"/>
          <a:stretch>
            <a:fillRect/>
          </a:stretch>
        </p:blipFill>
        <p:spPr>
          <a:xfrm rot="2918789">
            <a:off x="2787366" y="3829952"/>
            <a:ext cx="2505378" cy="1679106"/>
          </a:xfrm>
          <a:prstGeom prst="rect">
            <a:avLst/>
          </a:prstGeom>
        </p:spPr>
      </p:pic>
      <p:grpSp>
        <p:nvGrpSpPr>
          <p:cNvPr id="62" name="Group 61"/>
          <p:cNvGrpSpPr/>
          <p:nvPr>
            <p:custDataLst>
              <p:tags r:id="rId9"/>
            </p:custDataLst>
          </p:nvPr>
        </p:nvGrpSpPr>
        <p:grpSpPr>
          <a:xfrm>
            <a:off x="3886472" y="2268388"/>
            <a:ext cx="313985" cy="313985"/>
            <a:chOff x="355335" y="1635201"/>
            <a:chExt cx="313985" cy="313985"/>
          </a:xfrm>
        </p:grpSpPr>
        <p:sp>
          <p:nvSpPr>
            <p:cNvPr id="56" name="Oval 55"/>
            <p:cNvSpPr/>
            <p:nvPr>
              <p:custDataLst>
                <p:tags r:id="rId14"/>
              </p:custDataLst>
            </p:nvPr>
          </p:nvSpPr>
          <p:spPr bwMode="gray">
            <a:xfrm>
              <a:off x="355335" y="1635201"/>
              <a:ext cx="313985" cy="313985"/>
            </a:xfrm>
            <a:prstGeom prst="ellipse">
              <a:avLst/>
            </a:prstGeom>
            <a:solidFill>
              <a:schemeClr val="bg1"/>
            </a:solidFill>
            <a:ln w="12700"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90000"/>
                </a:lnSpc>
                <a:spcBef>
                  <a:spcPts val="0"/>
                </a:spcBef>
                <a:spcAft>
                  <a:spcPct val="0"/>
                </a:spcAft>
                <a:buClr>
                  <a:srgbClr val="EFBC1B"/>
                </a:buClr>
                <a:buSzPct val="90000"/>
                <a:buFontTx/>
                <a:buNone/>
                <a:tabLst/>
                <a:defRPr/>
              </a:pPr>
              <a:endParaRPr kumimoji="0" lang="en-US" sz="2000" b="1" i="0" u="none" strike="noStrike" kern="1200" cap="none" spc="0" normalizeH="0" baseline="0" noProof="0">
                <a:ln>
                  <a:noFill/>
                </a:ln>
                <a:solidFill>
                  <a:srgbClr val="F6F6F6"/>
                </a:solidFill>
                <a:effectLst/>
                <a:uLnTx/>
                <a:uFillTx/>
                <a:latin typeface="Calibri Light" panose="020F0302020204030204"/>
                <a:cs typeface="Arial"/>
              </a:endParaRPr>
            </a:p>
          </p:txBody>
        </p:sp>
        <p:sp>
          <p:nvSpPr>
            <p:cNvPr id="57" name="Oval 56"/>
            <p:cNvSpPr/>
            <p:nvPr>
              <p:custDataLst>
                <p:tags r:id="rId15"/>
              </p:custDataLst>
            </p:nvPr>
          </p:nvSpPr>
          <p:spPr bwMode="gray">
            <a:xfrm>
              <a:off x="534395" y="1730971"/>
              <a:ext cx="84007" cy="84007"/>
            </a:xfrm>
            <a:prstGeom prst="ellipse">
              <a:avLst/>
            </a:prstGeom>
            <a:solidFill>
              <a:schemeClr val="bg1"/>
            </a:solidFill>
            <a:ln w="12700" cap="flat" cmpd="sng" algn="ctr">
              <a:solidFill>
                <a:schemeClr val="tx2">
                  <a:lumMod val="60000"/>
                  <a:lumOff val="40000"/>
                </a:schemeClr>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90000"/>
                </a:lnSpc>
                <a:spcBef>
                  <a:spcPts val="0"/>
                </a:spcBef>
                <a:spcAft>
                  <a:spcPct val="0"/>
                </a:spcAft>
                <a:buClr>
                  <a:srgbClr val="EFBC1B"/>
                </a:buClr>
                <a:buSzPct val="90000"/>
                <a:buFontTx/>
                <a:buNone/>
                <a:tabLst/>
                <a:defRPr/>
              </a:pPr>
              <a:endParaRPr kumimoji="0" lang="en-US" sz="2000" b="1" i="0" u="none" strike="noStrike" kern="1200" cap="none" spc="0" normalizeH="0" baseline="0" noProof="0">
                <a:ln>
                  <a:noFill/>
                </a:ln>
                <a:solidFill>
                  <a:srgbClr val="F6F6F6"/>
                </a:solidFill>
                <a:effectLst/>
                <a:uLnTx/>
                <a:uFillTx/>
                <a:latin typeface="Calibri Light" panose="020F0302020204030204"/>
                <a:cs typeface="Arial"/>
              </a:endParaRPr>
            </a:p>
          </p:txBody>
        </p:sp>
      </p:grpSp>
      <p:sp>
        <p:nvSpPr>
          <p:cNvPr id="63" name="TextBox 62">
            <a:extLst>
              <a:ext uri="{FF2B5EF4-FFF2-40B4-BE49-F238E27FC236}">
                <a16:creationId xmlns:a16="http://schemas.microsoft.com/office/drawing/2014/main" id="{F786801D-B57C-184A-96E9-D00F132E5A42}"/>
              </a:ext>
            </a:extLst>
          </p:cNvPr>
          <p:cNvSpPr txBox="1"/>
          <p:nvPr>
            <p:custDataLst>
              <p:tags r:id="rId10"/>
            </p:custDataLst>
          </p:nvPr>
        </p:nvSpPr>
        <p:spPr bwMode="gray">
          <a:xfrm>
            <a:off x="6494872" y="1501204"/>
            <a:ext cx="3499793" cy="1098871"/>
          </a:xfrm>
          <a:prstGeom prst="rect">
            <a:avLst/>
          </a:prstGeom>
        </p:spPr>
        <p:txBody>
          <a:bodyPr vert="horz" wrap="square" lIns="91422" tIns="91422" rIns="91422" bIns="91422" rtlCol="0">
            <a:noAutofit/>
          </a:bodyPr>
          <a:lstStyle/>
          <a:p>
            <a:pPr marL="0" marR="0" lvl="0" indent="0" algn="l" defTabSz="914400" rtl="0" eaLnBrk="1" fontAlgn="auto" latinLnBrk="0" hangingPunct="1">
              <a:lnSpc>
                <a:spcPct val="90000"/>
              </a:lnSpc>
              <a:spcBef>
                <a:spcPts val="200"/>
              </a:spcBef>
              <a:spcAft>
                <a:spcPts val="0"/>
              </a:spcAft>
              <a:buClrTx/>
              <a:buSzTx/>
              <a:buFontTx/>
              <a:buNone/>
              <a:tabLst/>
              <a:defRPr/>
            </a:pPr>
            <a:r>
              <a:rPr kumimoji="0" lang="en-US" sz="2000" b="0" i="0" u="none" strike="noStrike" kern="1200" cap="none" spc="0" normalizeH="0" baseline="0" noProof="0">
                <a:ln>
                  <a:noFill/>
                </a:ln>
                <a:solidFill>
                  <a:srgbClr val="686A6D">
                    <a:lumMod val="50000"/>
                  </a:srgbClr>
                </a:solidFill>
                <a:effectLst/>
                <a:uLnTx/>
                <a:uFillTx/>
                <a:latin typeface="Calibri"/>
                <a:cs typeface="Arial"/>
              </a:rPr>
              <a:t>Antigen-expanded CD8+ T cells</a:t>
            </a:r>
          </a:p>
          <a:p>
            <a:pPr marL="0" marR="0" lvl="0" indent="0" algn="l" defTabSz="914400" rtl="0" eaLnBrk="1" fontAlgn="auto" latinLnBrk="0" hangingPunct="1">
              <a:lnSpc>
                <a:spcPct val="90000"/>
              </a:lnSpc>
              <a:spcBef>
                <a:spcPts val="200"/>
              </a:spcBef>
              <a:spcAft>
                <a:spcPts val="0"/>
              </a:spcAft>
              <a:buClrTx/>
              <a:buSzTx/>
              <a:buFontTx/>
              <a:buNone/>
              <a:tabLst/>
              <a:defRPr/>
            </a:pPr>
            <a:r>
              <a:rPr kumimoji="0" lang="en-US" sz="2000" b="0" i="0" u="none" strike="noStrike" kern="1200" cap="none" spc="0" normalizeH="0" baseline="0" noProof="0">
                <a:ln>
                  <a:noFill/>
                </a:ln>
                <a:solidFill>
                  <a:srgbClr val="686A6D">
                    <a:lumMod val="50000"/>
                  </a:srgbClr>
                </a:solidFill>
                <a:effectLst/>
                <a:uLnTx/>
                <a:uFillTx/>
                <a:latin typeface="Calibri"/>
                <a:cs typeface="Arial"/>
              </a:rPr>
              <a:t>HLA-A*0201 NLVPMVATV (CMV)</a:t>
            </a:r>
          </a:p>
        </p:txBody>
      </p:sp>
      <p:grpSp>
        <p:nvGrpSpPr>
          <p:cNvPr id="67" name="Group 66"/>
          <p:cNvGrpSpPr/>
          <p:nvPr>
            <p:custDataLst>
              <p:tags r:id="rId11"/>
            </p:custDataLst>
          </p:nvPr>
        </p:nvGrpSpPr>
        <p:grpSpPr>
          <a:xfrm>
            <a:off x="7807389" y="2332211"/>
            <a:ext cx="313985" cy="313985"/>
            <a:chOff x="355335" y="1635201"/>
            <a:chExt cx="313985" cy="313985"/>
          </a:xfrm>
        </p:grpSpPr>
        <p:sp>
          <p:nvSpPr>
            <p:cNvPr id="68" name="Oval 67"/>
            <p:cNvSpPr/>
            <p:nvPr>
              <p:custDataLst>
                <p:tags r:id="rId12"/>
              </p:custDataLst>
            </p:nvPr>
          </p:nvSpPr>
          <p:spPr bwMode="gray">
            <a:xfrm>
              <a:off x="355335" y="1635201"/>
              <a:ext cx="313985" cy="313985"/>
            </a:xfrm>
            <a:prstGeom prst="ellipse">
              <a:avLst/>
            </a:prstGeom>
            <a:solidFill>
              <a:schemeClr val="bg1"/>
            </a:solidFill>
            <a:ln w="12700" cap="flat" cmpd="sng" algn="ctr">
              <a:solidFill>
                <a:schemeClr val="accent1"/>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90000"/>
                </a:lnSpc>
                <a:spcBef>
                  <a:spcPts val="0"/>
                </a:spcBef>
                <a:spcAft>
                  <a:spcPct val="0"/>
                </a:spcAft>
                <a:buClr>
                  <a:srgbClr val="EFBC1B"/>
                </a:buClr>
                <a:buSzPct val="90000"/>
                <a:buFontTx/>
                <a:buNone/>
                <a:tabLst/>
                <a:defRPr/>
              </a:pPr>
              <a:endParaRPr kumimoji="0" lang="en-US" sz="2000" b="1" i="0" u="none" strike="noStrike" kern="1200" cap="none" spc="0" normalizeH="0" baseline="0" noProof="0">
                <a:ln>
                  <a:noFill/>
                </a:ln>
                <a:solidFill>
                  <a:srgbClr val="F6F6F6"/>
                </a:solidFill>
                <a:effectLst/>
                <a:uLnTx/>
                <a:uFillTx/>
                <a:latin typeface="Calibri Light" panose="020F0302020204030204"/>
                <a:cs typeface="Arial"/>
              </a:endParaRPr>
            </a:p>
          </p:txBody>
        </p:sp>
        <p:sp>
          <p:nvSpPr>
            <p:cNvPr id="69" name="Oval 68"/>
            <p:cNvSpPr/>
            <p:nvPr>
              <p:custDataLst>
                <p:tags r:id="rId13"/>
              </p:custDataLst>
            </p:nvPr>
          </p:nvSpPr>
          <p:spPr bwMode="gray">
            <a:xfrm>
              <a:off x="534395" y="1730971"/>
              <a:ext cx="84007" cy="84007"/>
            </a:xfrm>
            <a:prstGeom prst="ellipse">
              <a:avLst/>
            </a:prstGeom>
            <a:solidFill>
              <a:schemeClr val="bg1"/>
            </a:solidFill>
            <a:ln w="12700" cap="flat" cmpd="sng" algn="ctr">
              <a:solidFill>
                <a:schemeClr val="accent1"/>
              </a:solid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90000"/>
                </a:lnSpc>
                <a:spcBef>
                  <a:spcPts val="0"/>
                </a:spcBef>
                <a:spcAft>
                  <a:spcPct val="0"/>
                </a:spcAft>
                <a:buClr>
                  <a:srgbClr val="EFBC1B"/>
                </a:buClr>
                <a:buSzPct val="90000"/>
                <a:buFontTx/>
                <a:buNone/>
                <a:tabLst/>
                <a:defRPr/>
              </a:pPr>
              <a:endParaRPr kumimoji="0" lang="en-US" sz="2000" b="1" i="0" u="none" strike="noStrike" kern="1200" cap="none" spc="0" normalizeH="0" baseline="0" noProof="0">
                <a:ln>
                  <a:noFill/>
                </a:ln>
                <a:solidFill>
                  <a:srgbClr val="F6F6F6"/>
                </a:solidFill>
                <a:effectLst/>
                <a:uLnTx/>
                <a:uFillTx/>
                <a:latin typeface="Calibri Light" panose="020F0302020204030204"/>
                <a:cs typeface="Arial"/>
              </a:endParaRPr>
            </a:p>
          </p:txBody>
        </p:sp>
      </p:grpSp>
      <p:pic>
        <p:nvPicPr>
          <p:cNvPr id="1026" name="Picture 2" descr="Bildergebnis fÃ¼r totalseq">
            <a:extLst>
              <a:ext uri="{FF2B5EF4-FFF2-40B4-BE49-F238E27FC236}">
                <a16:creationId xmlns:a16="http://schemas.microsoft.com/office/drawing/2014/main" id="{30AD7870-7E0B-4B02-801A-6E0E80E9C22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406274" y="4422669"/>
            <a:ext cx="824084" cy="423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7244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13A30-F242-4053-9207-085A0A79C479}"/>
              </a:ext>
            </a:extLst>
          </p:cNvPr>
          <p:cNvSpPr>
            <a:spLocks noGrp="1"/>
          </p:cNvSpPr>
          <p:nvPr>
            <p:ph type="title"/>
          </p:nvPr>
        </p:nvSpPr>
        <p:spPr>
          <a:xfrm>
            <a:off x="457200" y="91440"/>
            <a:ext cx="11274552" cy="685800"/>
          </a:xfrm>
        </p:spPr>
        <p:txBody>
          <a:bodyPr/>
          <a:lstStyle/>
          <a:p>
            <a:r>
              <a:rPr lang="en-US" dirty="0"/>
              <a:t>Multi Feature Analysis – An Example</a:t>
            </a:r>
          </a:p>
        </p:txBody>
      </p:sp>
      <p:pic>
        <p:nvPicPr>
          <p:cNvPr id="3" name="Picture 2">
            <a:extLst>
              <a:ext uri="{FF2B5EF4-FFF2-40B4-BE49-F238E27FC236}">
                <a16:creationId xmlns:a16="http://schemas.microsoft.com/office/drawing/2014/main" id="{E1F0B933-C475-49FC-9AE6-3FCBCDA39B46}"/>
              </a:ext>
            </a:extLst>
          </p:cNvPr>
          <p:cNvPicPr>
            <a:picLocks noChangeAspect="1"/>
          </p:cNvPicPr>
          <p:nvPr/>
        </p:nvPicPr>
        <p:blipFill>
          <a:blip r:embed="rId3"/>
          <a:stretch>
            <a:fillRect/>
          </a:stretch>
        </p:blipFill>
        <p:spPr>
          <a:xfrm>
            <a:off x="1489710" y="925830"/>
            <a:ext cx="9457122" cy="5269230"/>
          </a:xfrm>
          <a:prstGeom prst="rect">
            <a:avLst/>
          </a:prstGeom>
        </p:spPr>
      </p:pic>
      <p:sp>
        <p:nvSpPr>
          <p:cNvPr id="4" name="Oval 3">
            <a:extLst>
              <a:ext uri="{FF2B5EF4-FFF2-40B4-BE49-F238E27FC236}">
                <a16:creationId xmlns:a16="http://schemas.microsoft.com/office/drawing/2014/main" id="{6A6C0423-3059-42E0-9BFB-480A52E56876}"/>
              </a:ext>
            </a:extLst>
          </p:cNvPr>
          <p:cNvSpPr/>
          <p:nvPr/>
        </p:nvSpPr>
        <p:spPr>
          <a:xfrm>
            <a:off x="1489710" y="4921320"/>
            <a:ext cx="750056" cy="603607"/>
          </a:xfrm>
          <a:prstGeom prst="ellipse">
            <a:avLst/>
          </a:prstGeom>
          <a:solidFill>
            <a:srgbClr val="FFFF00">
              <a:alpha val="26000"/>
            </a:srgb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5" name="Oval 4">
            <a:extLst>
              <a:ext uri="{FF2B5EF4-FFF2-40B4-BE49-F238E27FC236}">
                <a16:creationId xmlns:a16="http://schemas.microsoft.com/office/drawing/2014/main" id="{FEA5D442-C403-41A3-9806-324A65782E70}"/>
              </a:ext>
            </a:extLst>
          </p:cNvPr>
          <p:cNvSpPr/>
          <p:nvPr/>
        </p:nvSpPr>
        <p:spPr>
          <a:xfrm>
            <a:off x="7837427" y="1724345"/>
            <a:ext cx="750056" cy="603607"/>
          </a:xfrm>
          <a:prstGeom prst="ellipse">
            <a:avLst/>
          </a:prstGeom>
          <a:solidFill>
            <a:srgbClr val="FFFF00">
              <a:alpha val="26000"/>
            </a:srgb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Tree>
    <p:extLst>
      <p:ext uri="{BB962C8B-B14F-4D97-AF65-F5344CB8AC3E}">
        <p14:creationId xmlns:p14="http://schemas.microsoft.com/office/powerpoint/2010/main" val="9234686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8621B1-858D-B546-88E4-BAB393B5D23E}"/>
              </a:ext>
            </a:extLst>
          </p:cNvPr>
          <p:cNvPicPr>
            <a:picLocks noChangeAspect="1"/>
          </p:cNvPicPr>
          <p:nvPr/>
        </p:nvPicPr>
        <p:blipFill rotWithShape="1">
          <a:blip r:embed="rId3"/>
          <a:srcRect t="13098"/>
          <a:stretch/>
        </p:blipFill>
        <p:spPr>
          <a:xfrm>
            <a:off x="457200" y="1040386"/>
            <a:ext cx="3657600" cy="3178515"/>
          </a:xfrm>
          <a:prstGeom prst="rect">
            <a:avLst/>
          </a:prstGeom>
        </p:spPr>
      </p:pic>
      <p:sp>
        <p:nvSpPr>
          <p:cNvPr id="15" name="Title 14">
            <a:extLst>
              <a:ext uri="{FF2B5EF4-FFF2-40B4-BE49-F238E27FC236}">
                <a16:creationId xmlns:a16="http://schemas.microsoft.com/office/drawing/2014/main" id="{9E67AAFB-BC3F-4815-B5C6-34CD37033D1F}"/>
              </a:ext>
            </a:extLst>
          </p:cNvPr>
          <p:cNvSpPr>
            <a:spLocks noGrp="1"/>
          </p:cNvSpPr>
          <p:nvPr>
            <p:ph type="title"/>
          </p:nvPr>
        </p:nvSpPr>
        <p:spPr/>
        <p:txBody>
          <a:bodyPr>
            <a:normAutofit/>
          </a:bodyPr>
          <a:lstStyle/>
          <a:p>
            <a:r>
              <a:rPr lang="en-US" dirty="0"/>
              <a:t>Identification of T-cells with Specific </a:t>
            </a:r>
            <a:r>
              <a:rPr lang="en-US" dirty="0" err="1"/>
              <a:t>Dextramer</a:t>
            </a:r>
            <a:r>
              <a:rPr lang="en-US" dirty="0"/>
              <a:t> Binding Activity</a:t>
            </a:r>
          </a:p>
        </p:txBody>
      </p:sp>
      <p:pic>
        <p:nvPicPr>
          <p:cNvPr id="13" name="Picture 12">
            <a:extLst>
              <a:ext uri="{FF2B5EF4-FFF2-40B4-BE49-F238E27FC236}">
                <a16:creationId xmlns:a16="http://schemas.microsoft.com/office/drawing/2014/main" id="{E5856500-3F95-6A46-B789-B18FEF1F5C22}"/>
              </a:ext>
            </a:extLst>
          </p:cNvPr>
          <p:cNvPicPr>
            <a:picLocks noChangeAspect="1"/>
          </p:cNvPicPr>
          <p:nvPr/>
        </p:nvPicPr>
        <p:blipFill rotWithShape="1">
          <a:blip r:embed="rId4"/>
          <a:srcRect t="13098"/>
          <a:stretch/>
        </p:blipFill>
        <p:spPr>
          <a:xfrm>
            <a:off x="4196434" y="1014553"/>
            <a:ext cx="3657600" cy="3178516"/>
          </a:xfrm>
          <a:prstGeom prst="rect">
            <a:avLst/>
          </a:prstGeom>
        </p:spPr>
      </p:pic>
      <p:pic>
        <p:nvPicPr>
          <p:cNvPr id="8" name="Picture 7">
            <a:extLst>
              <a:ext uri="{FF2B5EF4-FFF2-40B4-BE49-F238E27FC236}">
                <a16:creationId xmlns:a16="http://schemas.microsoft.com/office/drawing/2014/main" id="{95B86696-CDE5-254C-9642-AB19ED8E31C7}"/>
              </a:ext>
            </a:extLst>
          </p:cNvPr>
          <p:cNvPicPr>
            <a:picLocks noChangeAspect="1"/>
          </p:cNvPicPr>
          <p:nvPr/>
        </p:nvPicPr>
        <p:blipFill rotWithShape="1">
          <a:blip r:embed="rId5"/>
          <a:srcRect t="13098"/>
          <a:stretch/>
        </p:blipFill>
        <p:spPr>
          <a:xfrm>
            <a:off x="8229429" y="1014552"/>
            <a:ext cx="3657600" cy="3178516"/>
          </a:xfrm>
          <a:prstGeom prst="rect">
            <a:avLst/>
          </a:prstGeom>
        </p:spPr>
      </p:pic>
      <p:sp>
        <p:nvSpPr>
          <p:cNvPr id="21" name="Content Placeholder 17">
            <a:extLst>
              <a:ext uri="{FF2B5EF4-FFF2-40B4-BE49-F238E27FC236}">
                <a16:creationId xmlns:a16="http://schemas.microsoft.com/office/drawing/2014/main" id="{DB818D76-693D-3A42-9D77-4846E4788119}"/>
              </a:ext>
            </a:extLst>
          </p:cNvPr>
          <p:cNvSpPr txBox="1">
            <a:spLocks/>
          </p:cNvSpPr>
          <p:nvPr/>
        </p:nvSpPr>
        <p:spPr bwMode="gray">
          <a:xfrm>
            <a:off x="560438" y="4218902"/>
            <a:ext cx="11631561" cy="2307158"/>
          </a:xfrm>
          <a:prstGeom prst="rect">
            <a:avLst/>
          </a:prstGeom>
        </p:spPr>
        <p:txBody>
          <a:bodyPr vert="horz" lIns="0" tIns="0" rIns="0" bIns="0" rtlCol="0">
            <a:noAutofit/>
          </a:bodyPr>
          <a:lstStyle>
            <a:lvl1pPr marL="173887" indent="-173887" algn="l" defTabSz="914529" rtl="0" eaLnBrk="1" latinLnBrk="0" hangingPunct="1">
              <a:lnSpc>
                <a:spcPct val="90000"/>
              </a:lnSpc>
              <a:spcBef>
                <a:spcPts val="1800"/>
              </a:spcBef>
              <a:buClr>
                <a:schemeClr val="accent1"/>
              </a:buClr>
              <a:buFont typeface="Calibri" panose="020F0502020204030204" pitchFamily="34" charset="0"/>
              <a:buChar char="•"/>
              <a:defRPr sz="2000" kern="1200">
                <a:solidFill>
                  <a:srgbClr val="343536"/>
                </a:solidFill>
                <a:latin typeface="+mn-lt"/>
                <a:ea typeface="+mn-ea"/>
                <a:cs typeface="+mn-cs"/>
              </a:defRPr>
            </a:lvl1pPr>
            <a:lvl2pPr marL="395288" indent="-171450" algn="l" defTabSz="914529" rtl="0" eaLnBrk="1" latinLnBrk="0" hangingPunct="1">
              <a:lnSpc>
                <a:spcPct val="90000"/>
              </a:lnSpc>
              <a:spcBef>
                <a:spcPts val="900"/>
              </a:spcBef>
              <a:buClr>
                <a:schemeClr val="accent1"/>
              </a:buClr>
              <a:buFont typeface="Arial" panose="020B0604020202020204" pitchFamily="34" charset="0"/>
              <a:buChar char="–"/>
              <a:defRPr sz="1800" kern="1200">
                <a:solidFill>
                  <a:srgbClr val="343536"/>
                </a:solidFill>
                <a:latin typeface="+mn-lt"/>
                <a:ea typeface="+mn-ea"/>
                <a:cs typeface="+mn-cs"/>
              </a:defRPr>
            </a:lvl2pPr>
            <a:lvl3pPr marL="630238" indent="-176213" algn="l" defTabSz="914529" rtl="0" eaLnBrk="1" latinLnBrk="0" hangingPunct="1">
              <a:lnSpc>
                <a:spcPct val="90000"/>
              </a:lnSpc>
              <a:spcBef>
                <a:spcPts val="450"/>
              </a:spcBef>
              <a:buClr>
                <a:schemeClr val="accent1"/>
              </a:buClr>
              <a:buFont typeface="Calibri" panose="020F0502020204030204" pitchFamily="34" charset="0"/>
              <a:buChar char="•"/>
              <a:defRPr sz="1600" kern="1200">
                <a:solidFill>
                  <a:srgbClr val="343536"/>
                </a:solidFill>
                <a:latin typeface="+mn-lt"/>
                <a:ea typeface="+mn-ea"/>
                <a:cs typeface="+mn-cs"/>
              </a:defRPr>
            </a:lvl3pPr>
            <a:lvl4pPr marL="914400" indent="-212725" algn="l" defTabSz="914529" rtl="0" eaLnBrk="1" latinLnBrk="0" hangingPunct="1">
              <a:lnSpc>
                <a:spcPct val="90000"/>
              </a:lnSpc>
              <a:spcBef>
                <a:spcPts val="300"/>
              </a:spcBef>
              <a:buClr>
                <a:schemeClr val="accent1"/>
              </a:buClr>
              <a:buFont typeface="Arial" panose="020B0604020202020204" pitchFamily="34" charset="0"/>
              <a:buChar char="–"/>
              <a:defRPr sz="1400" kern="1200">
                <a:solidFill>
                  <a:srgbClr val="343536"/>
                </a:solidFill>
                <a:latin typeface="+mn-lt"/>
                <a:ea typeface="+mn-ea"/>
                <a:cs typeface="+mn-cs"/>
              </a:defRPr>
            </a:lvl4pPr>
            <a:lvl5pPr marL="1149350" indent="-165100" algn="l" defTabSz="914529" rtl="0" eaLnBrk="1" latinLnBrk="0" hangingPunct="1">
              <a:lnSpc>
                <a:spcPct val="90000"/>
              </a:lnSpc>
              <a:spcBef>
                <a:spcPts val="200"/>
              </a:spcBef>
              <a:buClr>
                <a:schemeClr val="accent1"/>
              </a:buClr>
              <a:buFont typeface="Calibri" panose="020F0502020204030204" pitchFamily="34" charset="0"/>
              <a:buChar char="•"/>
              <a:defRPr sz="1200" kern="1200">
                <a:solidFill>
                  <a:srgbClr val="343536"/>
                </a:solidFill>
                <a:latin typeface="+mn-lt"/>
                <a:ea typeface="+mn-ea"/>
                <a:cs typeface="+mn-cs"/>
              </a:defRPr>
            </a:lvl5pPr>
            <a:lvl6pPr marL="251495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6pPr>
            <a:lvl7pPr marL="2972221"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7pPr>
            <a:lvl8pPr marL="3429485"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8pPr>
            <a:lvl9pPr marL="3886749" indent="-228632" algn="l" defTabSz="914529" rtl="0" eaLnBrk="1" latinLnBrk="0" hangingPunct="1">
              <a:spcBef>
                <a:spcPct val="20000"/>
              </a:spcBef>
              <a:buFont typeface="Arial" pitchFamily="34" charset="0"/>
              <a:buChar char="•"/>
              <a:defRPr sz="2026" kern="1200">
                <a:solidFill>
                  <a:schemeClr val="tx1"/>
                </a:solidFill>
                <a:latin typeface="+mn-lt"/>
                <a:ea typeface="+mn-ea"/>
                <a:cs typeface="+mn-cs"/>
              </a:defRPr>
            </a:lvl9pPr>
          </a:lstStyle>
          <a:p>
            <a:pPr marL="0" marR="0" lvl="0" indent="0" algn="l" defTabSz="914529" rtl="0" eaLnBrk="1" fontAlgn="auto" latinLnBrk="0" hangingPunct="1">
              <a:lnSpc>
                <a:spcPct val="100000"/>
              </a:lnSpc>
              <a:spcBef>
                <a:spcPts val="600"/>
              </a:spcBef>
              <a:spcAft>
                <a:spcPts val="0"/>
              </a:spcAft>
              <a:buClr>
                <a:srgbClr val="00A1DF"/>
              </a:buClr>
              <a:buSzTx/>
              <a:buFont typeface="Calibri" panose="020F050202020403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Integration of orthogonal VDJ sequence data is vital for assessment &amp; interpretation</a:t>
            </a:r>
          </a:p>
          <a:p>
            <a:pPr marL="0" marR="0" lvl="0" indent="0" algn="l" defTabSz="914529" rtl="0" eaLnBrk="1" fontAlgn="auto" latinLnBrk="0" hangingPunct="1">
              <a:lnSpc>
                <a:spcPct val="100000"/>
              </a:lnSpc>
              <a:spcBef>
                <a:spcPts val="600"/>
              </a:spcBef>
              <a:spcAft>
                <a:spcPts val="0"/>
              </a:spcAft>
              <a:buClr>
                <a:srgbClr val="00A1DF"/>
              </a:buClr>
              <a:buSzTx/>
              <a:buFont typeface="Calibri" panose="020F050202020403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Simple visual assessment of antigens immunogenicity</a:t>
            </a:r>
          </a:p>
          <a:p>
            <a:pPr marL="0" marR="0" lvl="0" indent="0" algn="l" defTabSz="914529" rtl="0" eaLnBrk="1" fontAlgn="auto" latinLnBrk="0" hangingPunct="1">
              <a:lnSpc>
                <a:spcPct val="100000"/>
              </a:lnSpc>
              <a:spcBef>
                <a:spcPts val="600"/>
              </a:spcBef>
              <a:spcAft>
                <a:spcPts val="0"/>
              </a:spcAft>
              <a:buClr>
                <a:srgbClr val="00A1DF"/>
              </a:buClr>
              <a:buSzTx/>
              <a:buFont typeface="Calibri" panose="020F050202020403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MHC multimers can be highly multiplexed (10 demonstrated here)</a:t>
            </a:r>
          </a:p>
          <a:p>
            <a:pPr marL="0" marR="0" lvl="0" indent="0" algn="l" defTabSz="914529" rtl="0" eaLnBrk="1" fontAlgn="auto" latinLnBrk="0" hangingPunct="1">
              <a:lnSpc>
                <a:spcPct val="100000"/>
              </a:lnSpc>
              <a:spcBef>
                <a:spcPts val="600"/>
              </a:spcBef>
              <a:spcAft>
                <a:spcPts val="0"/>
              </a:spcAft>
              <a:buClr>
                <a:srgbClr val="00A1DF"/>
              </a:buClr>
              <a:buSzTx/>
              <a:buFont typeface="Calibri" panose="020F050202020403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mn-cs"/>
              </a:rPr>
              <a:t>Allows high-throughput mapping of hundreds to thousands of peptide-MHC complexes, identification of rare clonotypes</a:t>
            </a:r>
          </a:p>
          <a:p>
            <a:pPr marL="0" marR="0" lvl="0" indent="0" algn="l" defTabSz="914529" rtl="0" eaLnBrk="1" fontAlgn="auto" latinLnBrk="0" hangingPunct="1">
              <a:lnSpc>
                <a:spcPct val="100000"/>
              </a:lnSpc>
              <a:spcBef>
                <a:spcPts val="600"/>
              </a:spcBef>
              <a:spcAft>
                <a:spcPts val="0"/>
              </a:spcAft>
              <a:buClr>
                <a:srgbClr val="00A1DF"/>
              </a:buClr>
              <a:buSzTx/>
              <a:buFont typeface="Calibri" panose="020F0502020204030204" pitchFamily="34" charset="0"/>
              <a:buNone/>
              <a:tabLst/>
              <a:defRPr/>
            </a:pPr>
            <a:endParaRPr kumimoji="0" lang="en-US" sz="24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84777611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5D7426-57A9-4E19-9E51-34ABD6C5A54D}"/>
              </a:ext>
            </a:extLst>
          </p:cNvPr>
          <p:cNvPicPr>
            <a:picLocks noChangeAspect="1"/>
          </p:cNvPicPr>
          <p:nvPr/>
        </p:nvPicPr>
        <p:blipFill>
          <a:blip r:embed="rId2"/>
          <a:stretch>
            <a:fillRect/>
          </a:stretch>
        </p:blipFill>
        <p:spPr>
          <a:xfrm>
            <a:off x="697352" y="1668145"/>
            <a:ext cx="5075343" cy="2984862"/>
          </a:xfrm>
          <a:prstGeom prst="rect">
            <a:avLst/>
          </a:prstGeom>
        </p:spPr>
      </p:pic>
      <p:pic>
        <p:nvPicPr>
          <p:cNvPr id="3" name="Picture 2">
            <a:extLst>
              <a:ext uri="{FF2B5EF4-FFF2-40B4-BE49-F238E27FC236}">
                <a16:creationId xmlns:a16="http://schemas.microsoft.com/office/drawing/2014/main" id="{9A1B4D3C-9BC7-419B-A153-BB9849898908}"/>
              </a:ext>
            </a:extLst>
          </p:cNvPr>
          <p:cNvPicPr>
            <a:picLocks noChangeAspect="1"/>
          </p:cNvPicPr>
          <p:nvPr/>
        </p:nvPicPr>
        <p:blipFill>
          <a:blip r:embed="rId3"/>
          <a:stretch>
            <a:fillRect/>
          </a:stretch>
        </p:blipFill>
        <p:spPr>
          <a:xfrm>
            <a:off x="6419306" y="1668145"/>
            <a:ext cx="4774883" cy="2938795"/>
          </a:xfrm>
          <a:prstGeom prst="rect">
            <a:avLst/>
          </a:prstGeom>
        </p:spPr>
      </p:pic>
      <p:sp>
        <p:nvSpPr>
          <p:cNvPr id="4" name="Title 1">
            <a:extLst>
              <a:ext uri="{FF2B5EF4-FFF2-40B4-BE49-F238E27FC236}">
                <a16:creationId xmlns:a16="http://schemas.microsoft.com/office/drawing/2014/main" id="{3D4EB827-B76F-4AB8-8E90-F14426BB24C5}"/>
              </a:ext>
            </a:extLst>
          </p:cNvPr>
          <p:cNvSpPr txBox="1">
            <a:spLocks/>
          </p:cNvSpPr>
          <p:nvPr/>
        </p:nvSpPr>
        <p:spPr>
          <a:xfrm>
            <a:off x="375006" y="434340"/>
            <a:ext cx="11274552" cy="685800"/>
          </a:xfrm>
          <a:prstGeom prst="rect">
            <a:avLst/>
          </a:prstGeom>
        </p:spPr>
        <p:txBody>
          <a:bodyPr/>
          <a:lstStyle>
            <a:lvl1pPr algn="l" defTabSz="914529" rtl="0" eaLnBrk="1" latinLnBrk="0" hangingPunct="1">
              <a:lnSpc>
                <a:spcPct val="80000"/>
              </a:lnSpc>
              <a:spcBef>
                <a:spcPct val="0"/>
              </a:spcBef>
              <a:buNone/>
              <a:defRPr sz="3200" b="0" kern="1200" cap="none" baseline="0">
                <a:solidFill>
                  <a:srgbClr val="153057"/>
                </a:solidFill>
                <a:latin typeface="+mj-lt"/>
                <a:ea typeface="+mj-ea"/>
                <a:cs typeface="+mj-cs"/>
              </a:defRPr>
            </a:lvl1pPr>
          </a:lstStyle>
          <a:p>
            <a:r>
              <a:rPr lang="en-US" dirty="0"/>
              <a:t>Analysis of Genome Editing Effects in Single Cells</a:t>
            </a:r>
          </a:p>
        </p:txBody>
      </p:sp>
    </p:spTree>
    <p:extLst>
      <p:ext uri="{BB962C8B-B14F-4D97-AF65-F5344CB8AC3E}">
        <p14:creationId xmlns:p14="http://schemas.microsoft.com/office/powerpoint/2010/main" val="318913749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F9008-FCEB-4915-9BF7-46E42B03B6C6}"/>
              </a:ext>
            </a:extLst>
          </p:cNvPr>
          <p:cNvSpPr>
            <a:spLocks noGrp="1"/>
          </p:cNvSpPr>
          <p:nvPr>
            <p:ph type="title"/>
          </p:nvPr>
        </p:nvSpPr>
        <p:spPr>
          <a:xfrm>
            <a:off x="457200" y="391101"/>
            <a:ext cx="11277600" cy="407078"/>
          </a:xfrm>
        </p:spPr>
        <p:txBody>
          <a:bodyPr/>
          <a:lstStyle/>
          <a:p>
            <a:r>
              <a:rPr lang="en-US" dirty="0"/>
              <a:t>Historical overview about single cell applications</a:t>
            </a:r>
          </a:p>
        </p:txBody>
      </p:sp>
      <p:pic>
        <p:nvPicPr>
          <p:cNvPr id="2050" name="Picture 2" descr="Image result for svensson et al 2018 nature protocols">
            <a:extLst>
              <a:ext uri="{FF2B5EF4-FFF2-40B4-BE49-F238E27FC236}">
                <a16:creationId xmlns:a16="http://schemas.microsoft.com/office/drawing/2014/main" id="{47E4F016-6961-47BD-BE88-3665A8E556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396" y="1050141"/>
            <a:ext cx="10126404" cy="50096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D8942E9-0214-40AD-9D37-B78B6D8AE52F}"/>
              </a:ext>
            </a:extLst>
          </p:cNvPr>
          <p:cNvSpPr txBox="1"/>
          <p:nvPr/>
        </p:nvSpPr>
        <p:spPr bwMode="gray">
          <a:xfrm>
            <a:off x="6938791" y="6059821"/>
            <a:ext cx="4981460" cy="309813"/>
          </a:xfrm>
          <a:prstGeom prst="rect">
            <a:avLst/>
          </a:prstGeom>
        </p:spPr>
        <p:txBody>
          <a:bodyPr vert="horz" wrap="square" lIns="91440" tIns="91440" rIns="91440" bIns="91440" rtlCol="0">
            <a:noAutofit/>
          </a:bodyPr>
          <a:lstStyle/>
          <a:p>
            <a:pPr>
              <a:lnSpc>
                <a:spcPct val="90000"/>
              </a:lnSpc>
              <a:spcBef>
                <a:spcPts val="1200"/>
              </a:spcBef>
            </a:pPr>
            <a:r>
              <a:rPr lang="en-US" sz="1400" dirty="0" err="1">
                <a:solidFill>
                  <a:schemeClr val="tx1">
                    <a:lumMod val="50000"/>
                  </a:schemeClr>
                </a:solidFill>
              </a:rPr>
              <a:t>Svensson</a:t>
            </a:r>
            <a:r>
              <a:rPr lang="en-US" sz="1400" dirty="0">
                <a:solidFill>
                  <a:schemeClr val="tx1">
                    <a:lumMod val="50000"/>
                  </a:schemeClr>
                </a:solidFill>
              </a:rPr>
              <a:t> et al </a:t>
            </a:r>
            <a:r>
              <a:rPr lang="fr-FR" sz="1400" dirty="0">
                <a:solidFill>
                  <a:schemeClr val="tx1">
                    <a:lumMod val="50000"/>
                  </a:schemeClr>
                </a:solidFill>
              </a:rPr>
              <a:t>Nature </a:t>
            </a:r>
            <a:r>
              <a:rPr lang="fr-FR" sz="1400" dirty="0" err="1">
                <a:solidFill>
                  <a:schemeClr val="tx1">
                    <a:lumMod val="50000"/>
                  </a:schemeClr>
                </a:solidFill>
              </a:rPr>
              <a:t>Protocols</a:t>
            </a:r>
            <a:r>
              <a:rPr lang="fr-FR" sz="1400" dirty="0">
                <a:solidFill>
                  <a:schemeClr val="tx1">
                    <a:lumMod val="50000"/>
                  </a:schemeClr>
                </a:solidFill>
              </a:rPr>
              <a:t> volume 13, pages 599–604 (2018)</a:t>
            </a:r>
            <a:endParaRPr lang="en-US" sz="1400" dirty="0">
              <a:solidFill>
                <a:schemeClr val="tx1">
                  <a:lumMod val="50000"/>
                </a:schemeClr>
              </a:solidFill>
            </a:endParaRPr>
          </a:p>
        </p:txBody>
      </p:sp>
      <p:sp>
        <p:nvSpPr>
          <p:cNvPr id="6" name="Rectangle 5">
            <a:extLst>
              <a:ext uri="{FF2B5EF4-FFF2-40B4-BE49-F238E27FC236}">
                <a16:creationId xmlns:a16="http://schemas.microsoft.com/office/drawing/2014/main" id="{2043953A-3ECF-4DDF-94D3-9D216E9F0FEF}"/>
              </a:ext>
            </a:extLst>
          </p:cNvPr>
          <p:cNvSpPr/>
          <p:nvPr/>
        </p:nvSpPr>
        <p:spPr>
          <a:xfrm>
            <a:off x="1817914" y="4026585"/>
            <a:ext cx="9154886" cy="1537252"/>
          </a:xfrm>
          <a:prstGeom prst="rect">
            <a:avLst/>
          </a:prstGeom>
          <a:solidFill>
            <a:schemeClr val="accent4">
              <a:lumMod val="40000"/>
              <a:lumOff val="60000"/>
              <a:alpha val="45000"/>
            </a:scheme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7" name="TextBox 6">
            <a:extLst>
              <a:ext uri="{FF2B5EF4-FFF2-40B4-BE49-F238E27FC236}">
                <a16:creationId xmlns:a16="http://schemas.microsoft.com/office/drawing/2014/main" id="{0F532116-45F8-4432-A915-9DE635A7B655}"/>
              </a:ext>
            </a:extLst>
          </p:cNvPr>
          <p:cNvSpPr txBox="1"/>
          <p:nvPr/>
        </p:nvSpPr>
        <p:spPr bwMode="gray">
          <a:xfrm>
            <a:off x="2771124" y="3281343"/>
            <a:ext cx="3603171" cy="435429"/>
          </a:xfrm>
          <a:prstGeom prst="rect">
            <a:avLst/>
          </a:prstGeom>
        </p:spPr>
        <p:txBody>
          <a:bodyPr vert="horz" wrap="square" lIns="91440" tIns="91440" rIns="91440" bIns="91440" rtlCol="0">
            <a:noAutofit/>
          </a:bodyPr>
          <a:lstStyle/>
          <a:p>
            <a:pPr>
              <a:lnSpc>
                <a:spcPct val="90000"/>
              </a:lnSpc>
              <a:spcBef>
                <a:spcPts val="1200"/>
              </a:spcBef>
            </a:pPr>
            <a:r>
              <a:rPr lang="en-US" sz="3200" b="1" i="1" dirty="0">
                <a:solidFill>
                  <a:srgbClr val="FF0000"/>
                </a:solidFill>
              </a:rPr>
              <a:t>Raising the bar!</a:t>
            </a:r>
          </a:p>
        </p:txBody>
      </p:sp>
    </p:spTree>
    <p:extLst>
      <p:ext uri="{BB962C8B-B14F-4D97-AF65-F5344CB8AC3E}">
        <p14:creationId xmlns:p14="http://schemas.microsoft.com/office/powerpoint/2010/main" val="7889386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9124-843E-4F39-87A3-B1765A063F35}"/>
              </a:ext>
            </a:extLst>
          </p:cNvPr>
          <p:cNvSpPr>
            <a:spLocks noGrp="1"/>
          </p:cNvSpPr>
          <p:nvPr>
            <p:ph type="title"/>
          </p:nvPr>
        </p:nvSpPr>
        <p:spPr>
          <a:xfrm>
            <a:off x="458724" y="210010"/>
            <a:ext cx="11274552" cy="571500"/>
          </a:xfrm>
        </p:spPr>
        <p:txBody>
          <a:bodyPr/>
          <a:lstStyle/>
          <a:p>
            <a:r>
              <a:rPr lang="en-US" sz="2600" dirty="0"/>
              <a:t>High-throughput Perturbation Studies Enabled via Feature Barcoding Technology</a:t>
            </a:r>
          </a:p>
        </p:txBody>
      </p:sp>
      <p:pic>
        <p:nvPicPr>
          <p:cNvPr id="3" name="Picture 2">
            <a:extLst>
              <a:ext uri="{FF2B5EF4-FFF2-40B4-BE49-F238E27FC236}">
                <a16:creationId xmlns:a16="http://schemas.microsoft.com/office/drawing/2014/main" id="{8F4D0C11-2207-4B08-93E8-A9F64B00D39B}"/>
              </a:ext>
            </a:extLst>
          </p:cNvPr>
          <p:cNvPicPr>
            <a:picLocks noChangeAspect="1"/>
          </p:cNvPicPr>
          <p:nvPr/>
        </p:nvPicPr>
        <p:blipFill>
          <a:blip r:embed="rId3"/>
          <a:stretch>
            <a:fillRect/>
          </a:stretch>
        </p:blipFill>
        <p:spPr>
          <a:xfrm>
            <a:off x="409575" y="1237890"/>
            <a:ext cx="11372850" cy="4701440"/>
          </a:xfrm>
          <a:prstGeom prst="rect">
            <a:avLst/>
          </a:prstGeom>
        </p:spPr>
      </p:pic>
    </p:spTree>
    <p:extLst>
      <p:ext uri="{BB962C8B-B14F-4D97-AF65-F5344CB8AC3E}">
        <p14:creationId xmlns:p14="http://schemas.microsoft.com/office/powerpoint/2010/main" val="64237723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9124-843E-4F39-87A3-B1765A063F35}"/>
              </a:ext>
            </a:extLst>
          </p:cNvPr>
          <p:cNvSpPr>
            <a:spLocks noGrp="1"/>
          </p:cNvSpPr>
          <p:nvPr>
            <p:ph type="title"/>
          </p:nvPr>
        </p:nvSpPr>
        <p:spPr>
          <a:xfrm>
            <a:off x="458724" y="210010"/>
            <a:ext cx="11274552" cy="571500"/>
          </a:xfrm>
        </p:spPr>
        <p:txBody>
          <a:bodyPr/>
          <a:lstStyle/>
          <a:p>
            <a:r>
              <a:rPr lang="en-US" sz="2600" dirty="0"/>
              <a:t>Feature Barcoding Technology Enables Determination of Knockdown Efficiency</a:t>
            </a:r>
          </a:p>
        </p:txBody>
      </p:sp>
      <p:pic>
        <p:nvPicPr>
          <p:cNvPr id="3" name="Picture 2">
            <a:extLst>
              <a:ext uri="{FF2B5EF4-FFF2-40B4-BE49-F238E27FC236}">
                <a16:creationId xmlns:a16="http://schemas.microsoft.com/office/drawing/2014/main" id="{FFC72D27-306D-48F3-85C9-FD220F63F641}"/>
              </a:ext>
            </a:extLst>
          </p:cNvPr>
          <p:cNvPicPr>
            <a:picLocks noChangeAspect="1"/>
          </p:cNvPicPr>
          <p:nvPr/>
        </p:nvPicPr>
        <p:blipFill>
          <a:blip r:embed="rId3"/>
          <a:stretch>
            <a:fillRect/>
          </a:stretch>
        </p:blipFill>
        <p:spPr>
          <a:xfrm>
            <a:off x="64645" y="1120207"/>
            <a:ext cx="3124200" cy="2762250"/>
          </a:xfrm>
          <a:prstGeom prst="rect">
            <a:avLst/>
          </a:prstGeom>
        </p:spPr>
      </p:pic>
      <p:sp>
        <p:nvSpPr>
          <p:cNvPr id="5" name="TextBox 4">
            <a:extLst>
              <a:ext uri="{FF2B5EF4-FFF2-40B4-BE49-F238E27FC236}">
                <a16:creationId xmlns:a16="http://schemas.microsoft.com/office/drawing/2014/main" id="{C425FC35-3FB4-4ED8-80C9-1EB007F3DC1B}"/>
              </a:ext>
            </a:extLst>
          </p:cNvPr>
          <p:cNvSpPr txBox="1"/>
          <p:nvPr/>
        </p:nvSpPr>
        <p:spPr bwMode="gray">
          <a:xfrm>
            <a:off x="464053" y="1065453"/>
            <a:ext cx="2691830" cy="719191"/>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Fb gRNAs targeting </a:t>
            </a:r>
            <a:r>
              <a:rPr lang="en-US" sz="1800" dirty="0">
                <a:solidFill>
                  <a:srgbClr val="CB5948"/>
                </a:solidFill>
              </a:rPr>
              <a:t>gene 1</a:t>
            </a:r>
          </a:p>
        </p:txBody>
      </p:sp>
      <p:pic>
        <p:nvPicPr>
          <p:cNvPr id="6" name="Picture 5">
            <a:extLst>
              <a:ext uri="{FF2B5EF4-FFF2-40B4-BE49-F238E27FC236}">
                <a16:creationId xmlns:a16="http://schemas.microsoft.com/office/drawing/2014/main" id="{45EA34F0-8F7C-4C04-9EB8-433B68CAC6FC}"/>
              </a:ext>
            </a:extLst>
          </p:cNvPr>
          <p:cNvPicPr>
            <a:picLocks noChangeAspect="1"/>
          </p:cNvPicPr>
          <p:nvPr/>
        </p:nvPicPr>
        <p:blipFill>
          <a:blip r:embed="rId4"/>
          <a:stretch>
            <a:fillRect/>
          </a:stretch>
        </p:blipFill>
        <p:spPr>
          <a:xfrm>
            <a:off x="3042521" y="1908157"/>
            <a:ext cx="3086100" cy="2847975"/>
          </a:xfrm>
          <a:prstGeom prst="rect">
            <a:avLst/>
          </a:prstGeom>
        </p:spPr>
      </p:pic>
      <p:sp>
        <p:nvSpPr>
          <p:cNvPr id="7" name="TextBox 6">
            <a:extLst>
              <a:ext uri="{FF2B5EF4-FFF2-40B4-BE49-F238E27FC236}">
                <a16:creationId xmlns:a16="http://schemas.microsoft.com/office/drawing/2014/main" id="{3B5AF31C-3757-4E4D-BC5D-4A2C9FEF56E9}"/>
              </a:ext>
            </a:extLst>
          </p:cNvPr>
          <p:cNvSpPr txBox="1"/>
          <p:nvPr/>
        </p:nvSpPr>
        <p:spPr bwMode="gray">
          <a:xfrm>
            <a:off x="3415735" y="1846031"/>
            <a:ext cx="2691830" cy="719191"/>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Fb gRNAs targeting </a:t>
            </a:r>
            <a:r>
              <a:rPr lang="en-US" sz="1800" dirty="0">
                <a:solidFill>
                  <a:srgbClr val="3E799C"/>
                </a:solidFill>
              </a:rPr>
              <a:t>gene 2</a:t>
            </a:r>
          </a:p>
        </p:txBody>
      </p:sp>
      <p:pic>
        <p:nvPicPr>
          <p:cNvPr id="10" name="Picture 9">
            <a:extLst>
              <a:ext uri="{FF2B5EF4-FFF2-40B4-BE49-F238E27FC236}">
                <a16:creationId xmlns:a16="http://schemas.microsoft.com/office/drawing/2014/main" id="{D9EF4A05-80B9-4DAB-8334-651290AACB15}"/>
              </a:ext>
            </a:extLst>
          </p:cNvPr>
          <p:cNvPicPr>
            <a:picLocks noChangeAspect="1"/>
          </p:cNvPicPr>
          <p:nvPr/>
        </p:nvPicPr>
        <p:blipFill>
          <a:blip r:embed="rId5"/>
          <a:stretch>
            <a:fillRect/>
          </a:stretch>
        </p:blipFill>
        <p:spPr>
          <a:xfrm>
            <a:off x="5995059" y="2811802"/>
            <a:ext cx="3086100" cy="2752725"/>
          </a:xfrm>
          <a:prstGeom prst="rect">
            <a:avLst/>
          </a:prstGeom>
        </p:spPr>
      </p:pic>
      <p:sp>
        <p:nvSpPr>
          <p:cNvPr id="11" name="TextBox 10">
            <a:extLst>
              <a:ext uri="{FF2B5EF4-FFF2-40B4-BE49-F238E27FC236}">
                <a16:creationId xmlns:a16="http://schemas.microsoft.com/office/drawing/2014/main" id="{57727EB7-5C52-4478-9224-36525B74BBD9}"/>
              </a:ext>
            </a:extLst>
          </p:cNvPr>
          <p:cNvSpPr txBox="1"/>
          <p:nvPr/>
        </p:nvSpPr>
        <p:spPr bwMode="gray">
          <a:xfrm>
            <a:off x="6386841" y="2709809"/>
            <a:ext cx="2691830" cy="719191"/>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Fb gRNAs targeting </a:t>
            </a:r>
            <a:r>
              <a:rPr lang="en-US" sz="1800" dirty="0">
                <a:solidFill>
                  <a:srgbClr val="8680AB"/>
                </a:solidFill>
              </a:rPr>
              <a:t>gene 3</a:t>
            </a:r>
          </a:p>
        </p:txBody>
      </p:sp>
      <p:pic>
        <p:nvPicPr>
          <p:cNvPr id="12" name="Picture 11">
            <a:extLst>
              <a:ext uri="{FF2B5EF4-FFF2-40B4-BE49-F238E27FC236}">
                <a16:creationId xmlns:a16="http://schemas.microsoft.com/office/drawing/2014/main" id="{345C470D-9456-4A1B-AFE5-43539F74BF4B}"/>
              </a:ext>
            </a:extLst>
          </p:cNvPr>
          <p:cNvPicPr>
            <a:picLocks noChangeAspect="1"/>
          </p:cNvPicPr>
          <p:nvPr/>
        </p:nvPicPr>
        <p:blipFill>
          <a:blip r:embed="rId6"/>
          <a:stretch>
            <a:fillRect/>
          </a:stretch>
        </p:blipFill>
        <p:spPr>
          <a:xfrm>
            <a:off x="9111232" y="3643526"/>
            <a:ext cx="3076575" cy="2705100"/>
          </a:xfrm>
          <a:prstGeom prst="rect">
            <a:avLst/>
          </a:prstGeom>
        </p:spPr>
      </p:pic>
      <p:sp>
        <p:nvSpPr>
          <p:cNvPr id="13" name="TextBox 12">
            <a:extLst>
              <a:ext uri="{FF2B5EF4-FFF2-40B4-BE49-F238E27FC236}">
                <a16:creationId xmlns:a16="http://schemas.microsoft.com/office/drawing/2014/main" id="{4A134ED1-574C-43B9-914D-7769E606F988}"/>
              </a:ext>
            </a:extLst>
          </p:cNvPr>
          <p:cNvSpPr txBox="1"/>
          <p:nvPr/>
        </p:nvSpPr>
        <p:spPr bwMode="gray">
          <a:xfrm>
            <a:off x="9482021" y="3522861"/>
            <a:ext cx="2691830" cy="719191"/>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Fb gRNAs targeting </a:t>
            </a:r>
            <a:r>
              <a:rPr lang="en-US" sz="1800" dirty="0">
                <a:solidFill>
                  <a:srgbClr val="767676"/>
                </a:solidFill>
              </a:rPr>
              <a:t>gene 4</a:t>
            </a:r>
          </a:p>
        </p:txBody>
      </p:sp>
      <p:sp>
        <p:nvSpPr>
          <p:cNvPr id="14" name="TextBox 13">
            <a:extLst>
              <a:ext uri="{FF2B5EF4-FFF2-40B4-BE49-F238E27FC236}">
                <a16:creationId xmlns:a16="http://schemas.microsoft.com/office/drawing/2014/main" id="{4136F803-E9AC-4F7B-9AA0-6CD02ED03D79}"/>
              </a:ext>
            </a:extLst>
          </p:cNvPr>
          <p:cNvSpPr txBox="1"/>
          <p:nvPr/>
        </p:nvSpPr>
        <p:spPr bwMode="gray">
          <a:xfrm>
            <a:off x="513711" y="1440270"/>
            <a:ext cx="339047" cy="305389"/>
          </a:xfrm>
          <a:prstGeom prst="rect">
            <a:avLst/>
          </a:prstGeom>
        </p:spPr>
        <p:txBody>
          <a:bodyPr vert="horz" wrap="square" lIns="91440" tIns="45720" rIns="91440" bIns="45720" rtlCol="0">
            <a:noAutofit/>
          </a:bodyPr>
          <a:lstStyle/>
          <a:p>
            <a:pPr algn="l">
              <a:lnSpc>
                <a:spcPct val="90000"/>
              </a:lnSpc>
              <a:spcBef>
                <a:spcPts val="1200"/>
              </a:spcBef>
            </a:pPr>
            <a:r>
              <a:rPr lang="en-US" sz="3200" dirty="0">
                <a:solidFill>
                  <a:srgbClr val="CB5948"/>
                </a:solidFill>
              </a:rPr>
              <a:t>*</a:t>
            </a:r>
          </a:p>
        </p:txBody>
      </p:sp>
      <p:sp>
        <p:nvSpPr>
          <p:cNvPr id="15" name="TextBox 14">
            <a:extLst>
              <a:ext uri="{FF2B5EF4-FFF2-40B4-BE49-F238E27FC236}">
                <a16:creationId xmlns:a16="http://schemas.microsoft.com/office/drawing/2014/main" id="{0DE12796-BE62-467E-BB08-61579356EEB3}"/>
              </a:ext>
            </a:extLst>
          </p:cNvPr>
          <p:cNvSpPr txBox="1"/>
          <p:nvPr/>
        </p:nvSpPr>
        <p:spPr bwMode="gray">
          <a:xfrm>
            <a:off x="7538109" y="3026755"/>
            <a:ext cx="339047" cy="305389"/>
          </a:xfrm>
          <a:prstGeom prst="rect">
            <a:avLst/>
          </a:prstGeom>
        </p:spPr>
        <p:txBody>
          <a:bodyPr vert="horz" wrap="square" lIns="91440" tIns="45720" rIns="91440" bIns="45720" rtlCol="0">
            <a:noAutofit/>
          </a:bodyPr>
          <a:lstStyle/>
          <a:p>
            <a:pPr algn="l">
              <a:lnSpc>
                <a:spcPct val="90000"/>
              </a:lnSpc>
              <a:spcBef>
                <a:spcPts val="1200"/>
              </a:spcBef>
            </a:pPr>
            <a:r>
              <a:rPr lang="en-US" sz="3200" dirty="0">
                <a:solidFill>
                  <a:srgbClr val="9E97CC"/>
                </a:solidFill>
              </a:rPr>
              <a:t>*</a:t>
            </a:r>
          </a:p>
        </p:txBody>
      </p:sp>
      <p:sp>
        <p:nvSpPr>
          <p:cNvPr id="16" name="TextBox 15">
            <a:extLst>
              <a:ext uri="{FF2B5EF4-FFF2-40B4-BE49-F238E27FC236}">
                <a16:creationId xmlns:a16="http://schemas.microsoft.com/office/drawing/2014/main" id="{9D1D433D-79E1-442F-A7F2-22A391D19F49}"/>
              </a:ext>
            </a:extLst>
          </p:cNvPr>
          <p:cNvSpPr txBox="1"/>
          <p:nvPr/>
        </p:nvSpPr>
        <p:spPr bwMode="gray">
          <a:xfrm>
            <a:off x="4041042" y="2764015"/>
            <a:ext cx="339047" cy="305389"/>
          </a:xfrm>
          <a:prstGeom prst="rect">
            <a:avLst/>
          </a:prstGeom>
        </p:spPr>
        <p:txBody>
          <a:bodyPr vert="horz" wrap="square" lIns="91440" tIns="45720" rIns="91440" bIns="45720" rtlCol="0">
            <a:noAutofit/>
          </a:bodyPr>
          <a:lstStyle/>
          <a:p>
            <a:pPr algn="l">
              <a:lnSpc>
                <a:spcPct val="90000"/>
              </a:lnSpc>
              <a:spcBef>
                <a:spcPts val="1200"/>
              </a:spcBef>
            </a:pPr>
            <a:r>
              <a:rPr lang="en-US" sz="3200" dirty="0">
                <a:solidFill>
                  <a:srgbClr val="3E799C"/>
                </a:solidFill>
              </a:rPr>
              <a:t>*</a:t>
            </a:r>
          </a:p>
        </p:txBody>
      </p:sp>
      <p:sp>
        <p:nvSpPr>
          <p:cNvPr id="17" name="TextBox 16">
            <a:extLst>
              <a:ext uri="{FF2B5EF4-FFF2-40B4-BE49-F238E27FC236}">
                <a16:creationId xmlns:a16="http://schemas.microsoft.com/office/drawing/2014/main" id="{CF774611-31F0-4C98-AF29-D5F66928CBA6}"/>
              </a:ext>
            </a:extLst>
          </p:cNvPr>
          <p:cNvSpPr txBox="1"/>
          <p:nvPr/>
        </p:nvSpPr>
        <p:spPr bwMode="gray">
          <a:xfrm>
            <a:off x="11143693" y="4529673"/>
            <a:ext cx="339047" cy="305389"/>
          </a:xfrm>
          <a:prstGeom prst="rect">
            <a:avLst/>
          </a:prstGeom>
        </p:spPr>
        <p:txBody>
          <a:bodyPr vert="horz" wrap="square" lIns="91440" tIns="45720" rIns="91440" bIns="45720" rtlCol="0">
            <a:noAutofit/>
          </a:bodyPr>
          <a:lstStyle/>
          <a:p>
            <a:pPr algn="l">
              <a:lnSpc>
                <a:spcPct val="90000"/>
              </a:lnSpc>
              <a:spcBef>
                <a:spcPts val="1200"/>
              </a:spcBef>
            </a:pPr>
            <a:r>
              <a:rPr lang="en-US" sz="3200" dirty="0">
                <a:solidFill>
                  <a:srgbClr val="767676"/>
                </a:solidFill>
              </a:rPr>
              <a:t>*</a:t>
            </a:r>
          </a:p>
        </p:txBody>
      </p:sp>
    </p:spTree>
    <p:extLst>
      <p:ext uri="{BB962C8B-B14F-4D97-AF65-F5344CB8AC3E}">
        <p14:creationId xmlns:p14="http://schemas.microsoft.com/office/powerpoint/2010/main" val="39001661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1536" y="-24355"/>
            <a:ext cx="8231742" cy="794064"/>
          </a:xfrm>
        </p:spPr>
        <p:txBody>
          <a:bodyPr/>
          <a:lstStyle/>
          <a:p>
            <a:r>
              <a:rPr lang="en-US" dirty="0"/>
              <a:t>Chromatin Packaging</a:t>
            </a:r>
          </a:p>
        </p:txBody>
      </p:sp>
      <p:pic>
        <p:nvPicPr>
          <p:cNvPr id="15" name="Picture 14"/>
          <p:cNvPicPr>
            <a:picLocks noChangeAspect="1"/>
          </p:cNvPicPr>
          <p:nvPr/>
        </p:nvPicPr>
        <p:blipFill>
          <a:blip r:embed="rId3"/>
          <a:stretch>
            <a:fillRect/>
          </a:stretch>
        </p:blipFill>
        <p:spPr>
          <a:xfrm>
            <a:off x="1493991" y="869024"/>
            <a:ext cx="9204017" cy="5438995"/>
          </a:xfrm>
          <a:prstGeom prst="rect">
            <a:avLst/>
          </a:prstGeom>
        </p:spPr>
      </p:pic>
    </p:spTree>
    <p:extLst>
      <p:ext uri="{BB962C8B-B14F-4D97-AF65-F5344CB8AC3E}">
        <p14:creationId xmlns:p14="http://schemas.microsoft.com/office/powerpoint/2010/main" val="39527699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6195" y="46034"/>
            <a:ext cx="8231742" cy="794064"/>
          </a:xfrm>
        </p:spPr>
        <p:txBody>
          <a:bodyPr/>
          <a:lstStyle/>
          <a:p>
            <a:r>
              <a:rPr lang="en-US" dirty="0"/>
              <a:t>ATAC-</a:t>
            </a:r>
            <a:r>
              <a:rPr lang="en-US" dirty="0" err="1"/>
              <a:t>seq</a:t>
            </a:r>
            <a:r>
              <a:rPr lang="en-US" dirty="0"/>
              <a:t> – How it works</a:t>
            </a:r>
          </a:p>
        </p:txBody>
      </p:sp>
      <p:pic>
        <p:nvPicPr>
          <p:cNvPr id="5" name="Picture 4"/>
          <p:cNvPicPr>
            <a:picLocks noChangeAspect="1"/>
          </p:cNvPicPr>
          <p:nvPr/>
        </p:nvPicPr>
        <p:blipFill>
          <a:blip r:embed="rId3"/>
          <a:stretch>
            <a:fillRect/>
          </a:stretch>
        </p:blipFill>
        <p:spPr>
          <a:xfrm>
            <a:off x="4809902" y="776230"/>
            <a:ext cx="1902171" cy="5890437"/>
          </a:xfrm>
          <a:prstGeom prst="rect">
            <a:avLst/>
          </a:prstGeom>
        </p:spPr>
      </p:pic>
      <p:sp>
        <p:nvSpPr>
          <p:cNvPr id="2" name="TextBox 1"/>
          <p:cNvSpPr txBox="1"/>
          <p:nvPr/>
        </p:nvSpPr>
        <p:spPr bwMode="gray">
          <a:xfrm>
            <a:off x="9614320" y="6496493"/>
            <a:ext cx="914400" cy="361507"/>
          </a:xfrm>
          <a:prstGeom prst="rect">
            <a:avLst/>
          </a:prstGeom>
        </p:spPr>
        <p:txBody>
          <a:bodyPr vert="horz" wrap="none" lIns="91440" tIns="91440" rIns="91440" bIns="91440" rtlCol="0">
            <a:noAutofit/>
          </a:bodyPr>
          <a:lstStyle/>
          <a:p>
            <a:pPr>
              <a:lnSpc>
                <a:spcPct val="90000"/>
              </a:lnSpc>
              <a:spcBef>
                <a:spcPts val="1200"/>
              </a:spcBef>
            </a:pPr>
            <a:r>
              <a:rPr lang="en-US" sz="1000" i="1">
                <a:solidFill>
                  <a:schemeClr val="accent6"/>
                </a:solidFill>
              </a:rPr>
              <a:t>Abcam.com</a:t>
            </a:r>
            <a:endParaRPr lang="en-US" sz="1000" i="1" dirty="0">
              <a:solidFill>
                <a:schemeClr val="accent6"/>
              </a:solidFill>
            </a:endParaRPr>
          </a:p>
        </p:txBody>
      </p:sp>
      <p:sp>
        <p:nvSpPr>
          <p:cNvPr id="7" name="TextBox 6"/>
          <p:cNvSpPr txBox="1"/>
          <p:nvPr/>
        </p:nvSpPr>
        <p:spPr bwMode="gray">
          <a:xfrm>
            <a:off x="7184629" y="1665817"/>
            <a:ext cx="914400" cy="914400"/>
          </a:xfrm>
          <a:prstGeom prst="rect">
            <a:avLst/>
          </a:prstGeom>
        </p:spPr>
        <p:txBody>
          <a:bodyPr vert="horz" wrap="none" lIns="91440" tIns="91440" rIns="91440" bIns="91440" rtlCol="0">
            <a:noAutofit/>
          </a:bodyPr>
          <a:lstStyle/>
          <a:p>
            <a:pPr>
              <a:lnSpc>
                <a:spcPct val="90000"/>
              </a:lnSpc>
              <a:spcBef>
                <a:spcPts val="1200"/>
              </a:spcBef>
            </a:pPr>
            <a:r>
              <a:rPr lang="en-US" sz="2800" dirty="0">
                <a:solidFill>
                  <a:schemeClr val="accent6">
                    <a:lumMod val="75000"/>
                  </a:schemeClr>
                </a:solidFill>
              </a:rPr>
              <a:t>Cell lysis</a:t>
            </a:r>
          </a:p>
        </p:txBody>
      </p:sp>
      <p:sp>
        <p:nvSpPr>
          <p:cNvPr id="8" name="TextBox 7"/>
          <p:cNvSpPr txBox="1"/>
          <p:nvPr/>
        </p:nvSpPr>
        <p:spPr bwMode="gray">
          <a:xfrm>
            <a:off x="7092664" y="3437592"/>
            <a:ext cx="914400" cy="914400"/>
          </a:xfrm>
          <a:prstGeom prst="rect">
            <a:avLst/>
          </a:prstGeom>
        </p:spPr>
        <p:txBody>
          <a:bodyPr vert="horz" wrap="none" lIns="91440" tIns="91440" rIns="91440" bIns="91440" rtlCol="0">
            <a:noAutofit/>
          </a:bodyPr>
          <a:lstStyle/>
          <a:p>
            <a:pPr>
              <a:lnSpc>
                <a:spcPct val="90000"/>
              </a:lnSpc>
              <a:spcBef>
                <a:spcPts val="1200"/>
              </a:spcBef>
            </a:pPr>
            <a:r>
              <a:rPr lang="en-US" sz="2800" dirty="0">
                <a:solidFill>
                  <a:schemeClr val="accent6">
                    <a:lumMod val="75000"/>
                  </a:schemeClr>
                </a:solidFill>
              </a:rPr>
              <a:t>Transposase</a:t>
            </a:r>
          </a:p>
        </p:txBody>
      </p:sp>
      <p:sp>
        <p:nvSpPr>
          <p:cNvPr id="9" name="TextBox 8"/>
          <p:cNvSpPr txBox="1"/>
          <p:nvPr/>
        </p:nvSpPr>
        <p:spPr bwMode="gray">
          <a:xfrm>
            <a:off x="7092664" y="5309801"/>
            <a:ext cx="914400" cy="914400"/>
          </a:xfrm>
          <a:prstGeom prst="rect">
            <a:avLst/>
          </a:prstGeom>
        </p:spPr>
        <p:txBody>
          <a:bodyPr vert="horz" wrap="none" lIns="91440" tIns="91440" rIns="91440" bIns="91440" rtlCol="0">
            <a:noAutofit/>
          </a:bodyPr>
          <a:lstStyle/>
          <a:p>
            <a:pPr>
              <a:lnSpc>
                <a:spcPct val="90000"/>
              </a:lnSpc>
              <a:spcBef>
                <a:spcPts val="1200"/>
              </a:spcBef>
            </a:pPr>
            <a:r>
              <a:rPr lang="en-US" sz="2800">
                <a:solidFill>
                  <a:schemeClr val="accent6">
                    <a:lumMod val="75000"/>
                  </a:schemeClr>
                </a:solidFill>
              </a:rPr>
              <a:t>PCR Amplification</a:t>
            </a:r>
            <a:endParaRPr lang="en-US" sz="2800" dirty="0">
              <a:solidFill>
                <a:schemeClr val="accent6">
                  <a:lumMod val="75000"/>
                </a:schemeClr>
              </a:solidFill>
            </a:endParaRPr>
          </a:p>
        </p:txBody>
      </p:sp>
    </p:spTree>
    <p:extLst>
      <p:ext uri="{BB962C8B-B14F-4D97-AF65-F5344CB8AC3E}">
        <p14:creationId xmlns:p14="http://schemas.microsoft.com/office/powerpoint/2010/main" val="2209467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6ABE69-063B-BE4D-BADF-C644946E0F84}"/>
              </a:ext>
            </a:extLst>
          </p:cNvPr>
          <p:cNvSpPr>
            <a:spLocks noGrp="1"/>
          </p:cNvSpPr>
          <p:nvPr>
            <p:ph type="title"/>
            <p:custDataLst>
              <p:tags r:id="rId1"/>
            </p:custDataLst>
          </p:nvPr>
        </p:nvSpPr>
        <p:spPr>
          <a:xfrm>
            <a:off x="457200" y="246186"/>
            <a:ext cx="11277600" cy="588416"/>
          </a:xfrm>
        </p:spPr>
        <p:txBody>
          <a:bodyPr/>
          <a:lstStyle/>
          <a:p>
            <a:r>
              <a:rPr lang="en-US" sz="3600" dirty="0">
                <a:solidFill>
                  <a:srgbClr val="153057"/>
                </a:solidFill>
                <a:latin typeface="Lato"/>
                <a:ea typeface="Lato"/>
                <a:cs typeface="Lato"/>
                <a:sym typeface="Lato"/>
              </a:rPr>
              <a:t>Chromatin Accessibility at Single Cell Resolution</a:t>
            </a:r>
            <a:endParaRPr lang="en-US" sz="3600" dirty="0"/>
          </a:p>
        </p:txBody>
      </p:sp>
      <p:sp>
        <p:nvSpPr>
          <p:cNvPr id="5" name="Rectangle 4"/>
          <p:cNvSpPr/>
          <p:nvPr>
            <p:custDataLst>
              <p:tags r:id="rId2"/>
            </p:custDataLst>
          </p:nvPr>
        </p:nvSpPr>
        <p:spPr>
          <a:xfrm>
            <a:off x="1131570" y="1191526"/>
            <a:ext cx="8836742" cy="2597264"/>
          </a:xfrm>
          <a:prstGeom prst="rect">
            <a:avLst/>
          </a:prstGeom>
          <a:solidFill>
            <a:schemeClr val="tx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6" name="TextBox 5"/>
          <p:cNvSpPr txBox="1"/>
          <p:nvPr>
            <p:custDataLst>
              <p:tags r:id="rId3"/>
            </p:custDataLst>
          </p:nvPr>
        </p:nvSpPr>
        <p:spPr bwMode="gray">
          <a:xfrm>
            <a:off x="4350571" y="1243257"/>
            <a:ext cx="2808124" cy="331216"/>
          </a:xfrm>
          <a:prstGeom prst="rect">
            <a:avLst/>
          </a:prstGeom>
        </p:spPr>
        <p:txBody>
          <a:bodyPr vert="horz" wrap="none" lIns="45720" tIns="45720" rIns="45720" bIns="45720" rtlCol="0">
            <a:noAutofit/>
          </a:bodyPr>
          <a:lstStyle/>
          <a:p>
            <a:pPr algn="ctr" defTabSz="1218257">
              <a:lnSpc>
                <a:spcPct val="90000"/>
              </a:lnSpc>
              <a:spcBef>
                <a:spcPts val="1200"/>
              </a:spcBef>
            </a:pPr>
            <a:r>
              <a:rPr lang="en-US" sz="1600">
                <a:solidFill>
                  <a:srgbClr val="00A1DF"/>
                </a:solidFill>
                <a:latin typeface="Lato Regular"/>
                <a:cs typeface="Lato Regular"/>
              </a:rPr>
              <a:t>Genomic Coverage Profile of GM12878 Cells</a:t>
            </a:r>
          </a:p>
        </p:txBody>
      </p:sp>
      <p:pic>
        <p:nvPicPr>
          <p:cNvPr id="11" name="Picture 10"/>
          <p:cNvPicPr>
            <a:picLocks noChangeAspect="1"/>
          </p:cNvPicPr>
          <p:nvPr>
            <p:custDataLst>
              <p:tags r:id="rId4"/>
            </p:custDataLst>
          </p:nvPr>
        </p:nvPicPr>
        <p:blipFill>
          <a:blip r:embed="rId24"/>
          <a:stretch>
            <a:fillRect/>
          </a:stretch>
        </p:blipFill>
        <p:spPr>
          <a:xfrm>
            <a:off x="2450098" y="1587432"/>
            <a:ext cx="7293428" cy="802654"/>
          </a:xfrm>
          <a:prstGeom prst="rect">
            <a:avLst/>
          </a:prstGeom>
        </p:spPr>
      </p:pic>
      <p:grpSp>
        <p:nvGrpSpPr>
          <p:cNvPr id="31" name="Group 30"/>
          <p:cNvGrpSpPr/>
          <p:nvPr>
            <p:custDataLst>
              <p:tags r:id="rId5"/>
            </p:custDataLst>
          </p:nvPr>
        </p:nvGrpSpPr>
        <p:grpSpPr>
          <a:xfrm>
            <a:off x="2450098" y="2391112"/>
            <a:ext cx="7293428" cy="917336"/>
            <a:chOff x="957943" y="3205340"/>
            <a:chExt cx="7293428" cy="1016000"/>
          </a:xfrm>
        </p:grpSpPr>
        <p:pic>
          <p:nvPicPr>
            <p:cNvPr id="29" name="Picture 28"/>
            <p:cNvPicPr>
              <a:picLocks noChangeAspect="1"/>
            </p:cNvPicPr>
            <p:nvPr>
              <p:custDataLst>
                <p:tags r:id="rId20"/>
              </p:custDataLst>
            </p:nvPr>
          </p:nvPicPr>
          <p:blipFill>
            <a:blip r:embed="rId25"/>
            <a:stretch>
              <a:fillRect/>
            </a:stretch>
          </p:blipFill>
          <p:spPr>
            <a:xfrm>
              <a:off x="957943" y="3205340"/>
              <a:ext cx="7293428" cy="1016000"/>
            </a:xfrm>
            <a:prstGeom prst="rect">
              <a:avLst/>
            </a:prstGeom>
          </p:spPr>
        </p:pic>
        <p:sp>
          <p:nvSpPr>
            <p:cNvPr id="30" name="Rectangle 29"/>
            <p:cNvSpPr/>
            <p:nvPr>
              <p:custDataLst>
                <p:tags r:id="rId21"/>
              </p:custDataLst>
            </p:nvPr>
          </p:nvSpPr>
          <p:spPr bwMode="gray">
            <a:xfrm>
              <a:off x="957943" y="3205340"/>
              <a:ext cx="376381" cy="185560"/>
            </a:xfrm>
            <a:prstGeom prst="rect">
              <a:avLst/>
            </a:prstGeom>
            <a:solidFill>
              <a:schemeClr val="bg1"/>
            </a:solidFill>
            <a:ln w="28575" cap="flat" cmpd="sng" algn="ctr">
              <a:no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algn="ctr" fontAlgn="base">
                <a:lnSpc>
                  <a:spcPct val="90000"/>
                </a:lnSpc>
                <a:spcAft>
                  <a:spcPct val="0"/>
                </a:spcAft>
                <a:buClr>
                  <a:schemeClr val="accent2"/>
                </a:buClr>
                <a:buSzPct val="90000"/>
              </a:pPr>
              <a:endParaRPr lang="en-US" sz="2000" b="1">
                <a:solidFill>
                  <a:schemeClr val="bg2"/>
                </a:solidFill>
                <a:latin typeface="+mj-lt"/>
              </a:endParaRPr>
            </a:p>
          </p:txBody>
        </p:sp>
      </p:grpSp>
      <p:sp>
        <p:nvSpPr>
          <p:cNvPr id="32" name="TextBox 31"/>
          <p:cNvSpPr txBox="1"/>
          <p:nvPr>
            <p:custDataLst>
              <p:tags r:id="rId6"/>
            </p:custDataLst>
          </p:nvPr>
        </p:nvSpPr>
        <p:spPr bwMode="gray">
          <a:xfrm>
            <a:off x="1207770" y="1855488"/>
            <a:ext cx="1242328" cy="351623"/>
          </a:xfrm>
          <a:prstGeom prst="rect">
            <a:avLst/>
          </a:prstGeom>
        </p:spPr>
        <p:txBody>
          <a:bodyPr vert="horz" wrap="square" lIns="0" tIns="0" rIns="0" bIns="0" rtlCol="0">
            <a:noAutofit/>
          </a:bodyPr>
          <a:lstStyle/>
          <a:p>
            <a:pPr algn="ctr"/>
            <a:r>
              <a:rPr lang="en-US" sz="1600">
                <a:solidFill>
                  <a:srgbClr val="00A1DF"/>
                </a:solidFill>
                <a:latin typeface="Lato Regular"/>
                <a:cs typeface="Lato Regular"/>
              </a:rPr>
              <a:t>Bulk ATAC (50,000 cells)</a:t>
            </a:r>
          </a:p>
        </p:txBody>
      </p:sp>
      <p:pic>
        <p:nvPicPr>
          <p:cNvPr id="38" name="Picture 37"/>
          <p:cNvPicPr>
            <a:picLocks noChangeAspect="1"/>
          </p:cNvPicPr>
          <p:nvPr>
            <p:custDataLst>
              <p:tags r:id="rId7"/>
            </p:custDataLst>
          </p:nvPr>
        </p:nvPicPr>
        <p:blipFill>
          <a:blip r:embed="rId26"/>
          <a:stretch>
            <a:fillRect/>
          </a:stretch>
        </p:blipFill>
        <p:spPr>
          <a:xfrm>
            <a:off x="2453360" y="3326163"/>
            <a:ext cx="7279280" cy="392869"/>
          </a:xfrm>
          <a:prstGeom prst="rect">
            <a:avLst/>
          </a:prstGeom>
        </p:spPr>
      </p:pic>
      <p:sp>
        <p:nvSpPr>
          <p:cNvPr id="39" name="TextBox 38"/>
          <p:cNvSpPr txBox="1"/>
          <p:nvPr>
            <p:custDataLst>
              <p:tags r:id="rId8"/>
            </p:custDataLst>
          </p:nvPr>
        </p:nvSpPr>
        <p:spPr bwMode="gray">
          <a:xfrm>
            <a:off x="1276339" y="3368489"/>
            <a:ext cx="1105190" cy="419425"/>
          </a:xfrm>
          <a:prstGeom prst="rect">
            <a:avLst/>
          </a:prstGeom>
        </p:spPr>
        <p:txBody>
          <a:bodyPr vert="horz" wrap="square" lIns="0" tIns="0" rIns="0" bIns="0" rtlCol="0">
            <a:noAutofit/>
          </a:bodyPr>
          <a:lstStyle/>
          <a:p>
            <a:pPr algn="ctr"/>
            <a:r>
              <a:rPr lang="en-US" sz="1600">
                <a:solidFill>
                  <a:srgbClr val="00A1DF"/>
                </a:solidFill>
                <a:latin typeface="Lato Regular"/>
                <a:cs typeface="Lato Regular"/>
              </a:rPr>
              <a:t>Genes</a:t>
            </a:r>
          </a:p>
        </p:txBody>
      </p:sp>
      <p:sp>
        <p:nvSpPr>
          <p:cNvPr id="45" name="TextBox 44"/>
          <p:cNvSpPr txBox="1"/>
          <p:nvPr>
            <p:custDataLst>
              <p:tags r:id="rId9"/>
            </p:custDataLst>
          </p:nvPr>
        </p:nvSpPr>
        <p:spPr bwMode="gray">
          <a:xfrm>
            <a:off x="2017124" y="1603554"/>
            <a:ext cx="621164" cy="249043"/>
          </a:xfrm>
          <a:prstGeom prst="rect">
            <a:avLst/>
          </a:prstGeom>
        </p:spPr>
        <p:txBody>
          <a:bodyPr vert="horz" wrap="none" lIns="0" tIns="0" rIns="0" bIns="0" rtlCol="0">
            <a:noAutofit/>
          </a:bodyPr>
          <a:lstStyle/>
          <a:p>
            <a:pPr algn="l"/>
            <a:r>
              <a:rPr lang="en-US" sz="1200">
                <a:solidFill>
                  <a:schemeClr val="tx1">
                    <a:lumMod val="75000"/>
                  </a:schemeClr>
                </a:solidFill>
              </a:rPr>
              <a:t>Chr19</a:t>
            </a:r>
          </a:p>
        </p:txBody>
      </p:sp>
      <p:sp>
        <p:nvSpPr>
          <p:cNvPr id="46" name="TextBox 45"/>
          <p:cNvSpPr txBox="1"/>
          <p:nvPr>
            <p:custDataLst>
              <p:tags r:id="rId10"/>
            </p:custDataLst>
          </p:nvPr>
        </p:nvSpPr>
        <p:spPr bwMode="gray">
          <a:xfrm>
            <a:off x="2515897" y="1603554"/>
            <a:ext cx="621164" cy="249043"/>
          </a:xfrm>
          <a:prstGeom prst="rect">
            <a:avLst/>
          </a:prstGeom>
        </p:spPr>
        <p:txBody>
          <a:bodyPr vert="horz" wrap="none" lIns="0" tIns="0" rIns="0" bIns="0" rtlCol="0">
            <a:noAutofit/>
          </a:bodyPr>
          <a:lstStyle/>
          <a:p>
            <a:pPr algn="l"/>
            <a:r>
              <a:rPr lang="en-US" sz="1200">
                <a:solidFill>
                  <a:schemeClr val="tx1">
                    <a:lumMod val="75000"/>
                  </a:schemeClr>
                </a:solidFill>
              </a:rPr>
              <a:t>36,100,000</a:t>
            </a:r>
          </a:p>
        </p:txBody>
      </p:sp>
      <p:sp>
        <p:nvSpPr>
          <p:cNvPr id="47" name="TextBox 46"/>
          <p:cNvSpPr txBox="1"/>
          <p:nvPr>
            <p:custDataLst>
              <p:tags r:id="rId11"/>
            </p:custDataLst>
          </p:nvPr>
        </p:nvSpPr>
        <p:spPr bwMode="gray">
          <a:xfrm>
            <a:off x="9003782" y="1586406"/>
            <a:ext cx="621164" cy="249043"/>
          </a:xfrm>
          <a:prstGeom prst="rect">
            <a:avLst/>
          </a:prstGeom>
        </p:spPr>
        <p:txBody>
          <a:bodyPr vert="horz" wrap="none" lIns="0" tIns="0" rIns="0" bIns="0" rtlCol="0">
            <a:noAutofit/>
          </a:bodyPr>
          <a:lstStyle/>
          <a:p>
            <a:pPr algn="l"/>
            <a:r>
              <a:rPr lang="en-US" sz="1200">
                <a:solidFill>
                  <a:schemeClr val="tx1">
                    <a:lumMod val="75000"/>
                  </a:schemeClr>
                </a:solidFill>
              </a:rPr>
              <a:t>36,280,000</a:t>
            </a:r>
          </a:p>
        </p:txBody>
      </p:sp>
      <p:sp>
        <p:nvSpPr>
          <p:cNvPr id="37" name="TextBox 36">
            <a:extLst>
              <a:ext uri="{FF2B5EF4-FFF2-40B4-BE49-F238E27FC236}">
                <a16:creationId xmlns:a16="http://schemas.microsoft.com/office/drawing/2014/main" id="{9B513D32-7911-FD45-85FC-F7C82045EDE6}"/>
              </a:ext>
            </a:extLst>
          </p:cNvPr>
          <p:cNvSpPr txBox="1"/>
          <p:nvPr>
            <p:custDataLst>
              <p:tags r:id="rId12"/>
            </p:custDataLst>
          </p:nvPr>
        </p:nvSpPr>
        <p:spPr bwMode="gray">
          <a:xfrm>
            <a:off x="1276339" y="2615766"/>
            <a:ext cx="1105190" cy="419425"/>
          </a:xfrm>
          <a:prstGeom prst="rect">
            <a:avLst/>
          </a:prstGeom>
        </p:spPr>
        <p:txBody>
          <a:bodyPr vert="horz" wrap="square" lIns="0" tIns="0" rIns="0" bIns="0" rtlCol="0">
            <a:noAutofit/>
          </a:bodyPr>
          <a:lstStyle/>
          <a:p>
            <a:pPr algn="ctr"/>
            <a:r>
              <a:rPr lang="en-US" sz="1600">
                <a:solidFill>
                  <a:srgbClr val="00A1DF"/>
                </a:solidFill>
                <a:latin typeface="Lato Regular"/>
                <a:cs typeface="Lato Regular"/>
              </a:rPr>
              <a:t>Single Cell ATAC        (662 cells)</a:t>
            </a:r>
          </a:p>
        </p:txBody>
      </p:sp>
      <p:grpSp>
        <p:nvGrpSpPr>
          <p:cNvPr id="48" name="Group 47"/>
          <p:cNvGrpSpPr/>
          <p:nvPr>
            <p:custDataLst>
              <p:tags r:id="rId13"/>
            </p:custDataLst>
          </p:nvPr>
        </p:nvGrpSpPr>
        <p:grpSpPr>
          <a:xfrm>
            <a:off x="1624217" y="3770058"/>
            <a:ext cx="8937565" cy="2106217"/>
            <a:chOff x="965722" y="4220289"/>
            <a:chExt cx="8937565" cy="2106217"/>
          </a:xfrm>
        </p:grpSpPr>
        <p:pic>
          <p:nvPicPr>
            <p:cNvPr id="49" name="Picture 48"/>
            <p:cNvPicPr>
              <a:picLocks noChangeAspect="1"/>
            </p:cNvPicPr>
            <p:nvPr>
              <p:custDataLst>
                <p:tags r:id="rId14"/>
              </p:custDataLst>
            </p:nvPr>
          </p:nvPicPr>
          <p:blipFill>
            <a:blip r:embed="rId27">
              <a:extLst>
                <a:ext uri="{28A0092B-C50C-407E-A947-70E740481C1C}">
                  <a14:useLocalDpi xmlns:a14="http://schemas.microsoft.com/office/drawing/2010/main"/>
                </a:ext>
              </a:extLst>
            </a:blip>
            <a:stretch>
              <a:fillRect/>
            </a:stretch>
          </p:blipFill>
          <p:spPr>
            <a:xfrm>
              <a:off x="1524000" y="4676602"/>
              <a:ext cx="7765431" cy="1581679"/>
            </a:xfrm>
            <a:prstGeom prst="rect">
              <a:avLst/>
            </a:prstGeom>
            <a:ln>
              <a:solidFill>
                <a:schemeClr val="tx1"/>
              </a:solidFill>
            </a:ln>
          </p:spPr>
        </p:pic>
        <p:cxnSp>
          <p:nvCxnSpPr>
            <p:cNvPr id="50" name="Straight Connector 49"/>
            <p:cNvCxnSpPr/>
            <p:nvPr>
              <p:custDataLst>
                <p:tags r:id="rId15"/>
              </p:custDataLst>
            </p:nvPr>
          </p:nvCxnSpPr>
          <p:spPr>
            <a:xfrm flipV="1">
              <a:off x="1534510" y="4220289"/>
              <a:ext cx="257093" cy="439155"/>
            </a:xfrm>
            <a:prstGeom prst="line">
              <a:avLst/>
            </a:prstGeom>
            <a:noFill/>
            <a:ln w="6350" cap="rnd">
              <a:solidFill>
                <a:schemeClr val="tx1"/>
              </a:solidFill>
              <a:prstDash val="solid"/>
              <a:round/>
            </a:ln>
            <a:effectLst/>
          </p:spPr>
        </p:cxnSp>
        <p:pic>
          <p:nvPicPr>
            <p:cNvPr id="51" name="Picture 50"/>
            <p:cNvPicPr>
              <a:picLocks noChangeAspect="1"/>
            </p:cNvPicPr>
            <p:nvPr>
              <p:custDataLst>
                <p:tags r:id="rId16"/>
              </p:custDataLst>
            </p:nvPr>
          </p:nvPicPr>
          <p:blipFill>
            <a:blip r:embed="rId28">
              <a:extLst>
                <a:ext uri="{28A0092B-C50C-407E-A947-70E740481C1C}">
                  <a14:useLocalDpi xmlns:a14="http://schemas.microsoft.com/office/drawing/2010/main"/>
                </a:ext>
              </a:extLst>
            </a:blip>
            <a:stretch>
              <a:fillRect/>
            </a:stretch>
          </p:blipFill>
          <p:spPr>
            <a:xfrm>
              <a:off x="9396004" y="5624765"/>
              <a:ext cx="507283" cy="701741"/>
            </a:xfrm>
            <a:prstGeom prst="rect">
              <a:avLst/>
            </a:prstGeom>
          </p:spPr>
        </p:pic>
        <p:sp>
          <p:nvSpPr>
            <p:cNvPr id="52" name="TextBox 51"/>
            <p:cNvSpPr txBox="1"/>
            <p:nvPr>
              <p:custDataLst>
                <p:tags r:id="rId17"/>
              </p:custDataLst>
            </p:nvPr>
          </p:nvSpPr>
          <p:spPr bwMode="gray">
            <a:xfrm>
              <a:off x="965722" y="4544708"/>
              <a:ext cx="451705" cy="263789"/>
            </a:xfrm>
            <a:prstGeom prst="rect">
              <a:avLst/>
            </a:prstGeom>
          </p:spPr>
          <p:txBody>
            <a:bodyPr vert="horz" wrap="none" lIns="0" tIns="0" rIns="0" bIns="0" rtlCol="0">
              <a:noAutofit/>
            </a:bodyPr>
            <a:lstStyle/>
            <a:p>
              <a:pPr algn="r"/>
              <a:r>
                <a:rPr lang="en-US" sz="1600">
                  <a:solidFill>
                    <a:srgbClr val="00A1DF"/>
                  </a:solidFill>
                  <a:latin typeface="Lato Regular"/>
                  <a:cs typeface="Lato Regular"/>
                </a:rPr>
                <a:t>Cell1</a:t>
              </a:r>
            </a:p>
          </p:txBody>
        </p:sp>
        <p:sp>
          <p:nvSpPr>
            <p:cNvPr id="53" name="TextBox 52"/>
            <p:cNvSpPr txBox="1"/>
            <p:nvPr>
              <p:custDataLst>
                <p:tags r:id="rId18"/>
              </p:custDataLst>
            </p:nvPr>
          </p:nvSpPr>
          <p:spPr bwMode="gray">
            <a:xfrm>
              <a:off x="965722" y="5975636"/>
              <a:ext cx="451705" cy="263789"/>
            </a:xfrm>
            <a:prstGeom prst="rect">
              <a:avLst/>
            </a:prstGeom>
          </p:spPr>
          <p:txBody>
            <a:bodyPr vert="horz" wrap="none" lIns="0" tIns="0" rIns="0" bIns="0" rtlCol="0">
              <a:noAutofit/>
            </a:bodyPr>
            <a:lstStyle/>
            <a:p>
              <a:pPr algn="r"/>
              <a:r>
                <a:rPr lang="en-US" sz="1600">
                  <a:solidFill>
                    <a:srgbClr val="00A1DF"/>
                  </a:solidFill>
                  <a:latin typeface="Lato Regular"/>
                  <a:cs typeface="Lato Regular"/>
                </a:rPr>
                <a:t>Cell641</a:t>
              </a:r>
            </a:p>
          </p:txBody>
        </p:sp>
        <p:cxnSp>
          <p:nvCxnSpPr>
            <p:cNvPr id="54" name="Straight Connector 53"/>
            <p:cNvCxnSpPr/>
            <p:nvPr>
              <p:custDataLst>
                <p:tags r:id="rId19"/>
              </p:custDataLst>
            </p:nvPr>
          </p:nvCxnSpPr>
          <p:spPr>
            <a:xfrm flipH="1" flipV="1">
              <a:off x="9074145" y="4256179"/>
              <a:ext cx="187842" cy="400110"/>
            </a:xfrm>
            <a:prstGeom prst="line">
              <a:avLst/>
            </a:prstGeom>
            <a:noFill/>
            <a:ln w="6350" cap="rnd">
              <a:solidFill>
                <a:schemeClr val="tx1"/>
              </a:solidFill>
              <a:prstDash val="solid"/>
              <a:round/>
            </a:ln>
            <a:effectLst/>
          </p:spPr>
        </p:cxnSp>
      </p:grpSp>
    </p:spTree>
    <p:extLst>
      <p:ext uri="{BB962C8B-B14F-4D97-AF65-F5344CB8AC3E}">
        <p14:creationId xmlns:p14="http://schemas.microsoft.com/office/powerpoint/2010/main" val="23902918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E0D5D-7C81-2743-B602-A62B4B34E8FF}"/>
              </a:ext>
            </a:extLst>
          </p:cNvPr>
          <p:cNvSpPr>
            <a:spLocks noGrp="1"/>
          </p:cNvSpPr>
          <p:nvPr>
            <p:ph type="title"/>
          </p:nvPr>
        </p:nvSpPr>
        <p:spPr/>
        <p:txBody>
          <a:bodyPr/>
          <a:lstStyle/>
          <a:p>
            <a:r>
              <a:rPr lang="en-US"/>
              <a:t>Chromium Single Cell ATAC Solution Provides Complementary Data to Single Cell RNA-Seq </a:t>
            </a:r>
          </a:p>
        </p:txBody>
      </p:sp>
      <p:pic>
        <p:nvPicPr>
          <p:cNvPr id="18" name="Picture 17">
            <a:extLst>
              <a:ext uri="{FF2B5EF4-FFF2-40B4-BE49-F238E27FC236}">
                <a16:creationId xmlns:a16="http://schemas.microsoft.com/office/drawing/2014/main" id="{E5431B4C-5632-9840-8DBE-92107B38F743}"/>
              </a:ext>
            </a:extLst>
          </p:cNvPr>
          <p:cNvPicPr>
            <a:picLocks noChangeAspect="1"/>
          </p:cNvPicPr>
          <p:nvPr/>
        </p:nvPicPr>
        <p:blipFill>
          <a:blip r:embed="rId3"/>
          <a:srcRect b="1235"/>
          <a:stretch>
            <a:fillRect/>
          </a:stretch>
        </p:blipFill>
        <p:spPr>
          <a:xfrm>
            <a:off x="3675517" y="1186711"/>
            <a:ext cx="8387299" cy="4781694"/>
          </a:xfrm>
          <a:prstGeom prst="rect">
            <a:avLst/>
          </a:prstGeom>
        </p:spPr>
      </p:pic>
      <p:sp>
        <p:nvSpPr>
          <p:cNvPr id="19" name="Rectangle 18">
            <a:extLst>
              <a:ext uri="{FF2B5EF4-FFF2-40B4-BE49-F238E27FC236}">
                <a16:creationId xmlns:a16="http://schemas.microsoft.com/office/drawing/2014/main" id="{09E66626-AE5A-A748-B341-21F2D2FF5821}"/>
              </a:ext>
            </a:extLst>
          </p:cNvPr>
          <p:cNvSpPr/>
          <p:nvPr/>
        </p:nvSpPr>
        <p:spPr>
          <a:xfrm>
            <a:off x="3752916" y="1342306"/>
            <a:ext cx="8134283" cy="4819710"/>
          </a:xfrm>
          <a:prstGeom prst="rect">
            <a:avLst/>
          </a:prstGeom>
          <a:noFill/>
          <a:ln w="38100">
            <a:solidFill>
              <a:srgbClr val="71BE4B"/>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Calibri"/>
              <a:cs typeface="Arial"/>
            </a:endParaRPr>
          </a:p>
        </p:txBody>
      </p:sp>
      <p:sp>
        <p:nvSpPr>
          <p:cNvPr id="20" name="Rectangle 19">
            <a:extLst>
              <a:ext uri="{FF2B5EF4-FFF2-40B4-BE49-F238E27FC236}">
                <a16:creationId xmlns:a16="http://schemas.microsoft.com/office/drawing/2014/main" id="{A83917C9-139E-C24F-B191-881F9812A02C}"/>
              </a:ext>
            </a:extLst>
          </p:cNvPr>
          <p:cNvSpPr/>
          <p:nvPr/>
        </p:nvSpPr>
        <p:spPr>
          <a:xfrm>
            <a:off x="4053641" y="1185188"/>
            <a:ext cx="2040835" cy="303811"/>
          </a:xfrm>
          <a:prstGeom prst="rect">
            <a:avLst/>
          </a:prstGeom>
          <a:solidFill>
            <a:srgbClr val="00A1DF"/>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67500" bIns="67500" rtlCol="0" anchor="ctr" anchorCtr="0"/>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Calibri"/>
                <a:cs typeface="Arial"/>
              </a:rPr>
              <a:t>Complementary Data</a:t>
            </a:r>
            <a:endParaRPr kumimoji="0" lang="en-US" sz="1600" b="1" i="0" u="none" strike="noStrike" kern="1200" cap="none" spc="0" normalizeH="0" baseline="0" noProof="0">
              <a:ln>
                <a:noFill/>
              </a:ln>
              <a:solidFill>
                <a:prstClr val="white"/>
              </a:solidFill>
              <a:effectLst/>
              <a:uLnTx/>
              <a:uFillTx/>
              <a:latin typeface="Calibri"/>
              <a:cs typeface="Arial"/>
            </a:endParaRPr>
          </a:p>
        </p:txBody>
      </p:sp>
      <p:sp>
        <p:nvSpPr>
          <p:cNvPr id="21" name="Rectangle 20">
            <a:extLst>
              <a:ext uri="{FF2B5EF4-FFF2-40B4-BE49-F238E27FC236}">
                <a16:creationId xmlns:a16="http://schemas.microsoft.com/office/drawing/2014/main" id="{182DEF59-DE75-2F4C-9F10-022EDC203848}"/>
              </a:ext>
            </a:extLst>
          </p:cNvPr>
          <p:cNvSpPr/>
          <p:nvPr/>
        </p:nvSpPr>
        <p:spPr>
          <a:xfrm>
            <a:off x="10707108" y="5987641"/>
            <a:ext cx="1024644" cy="306741"/>
          </a:xfrm>
          <a:prstGeom prst="rect">
            <a:avLst/>
          </a:prstGeom>
          <a:solidFill>
            <a:srgbClr val="71BE4B"/>
          </a:solidFill>
          <a:ln w="9525">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Calibri"/>
                <a:cs typeface="Arial"/>
              </a:rPr>
              <a:t>PBMCs</a:t>
            </a:r>
          </a:p>
        </p:txBody>
      </p:sp>
      <p:sp>
        <p:nvSpPr>
          <p:cNvPr id="22" name="TextBox 21">
            <a:extLst>
              <a:ext uri="{FF2B5EF4-FFF2-40B4-BE49-F238E27FC236}">
                <a16:creationId xmlns:a16="http://schemas.microsoft.com/office/drawing/2014/main" id="{2A292BEF-8C52-6E46-8455-C4CA1EC554AD}"/>
              </a:ext>
            </a:extLst>
          </p:cNvPr>
          <p:cNvSpPr txBox="1"/>
          <p:nvPr/>
        </p:nvSpPr>
        <p:spPr bwMode="gray">
          <a:xfrm>
            <a:off x="4170752" y="1542414"/>
            <a:ext cx="1669775" cy="251791"/>
          </a:xfrm>
          <a:prstGeom prst="rect">
            <a:avLst/>
          </a:prstGeom>
          <a:solidFill>
            <a:schemeClr val="bg1"/>
          </a:solidFill>
        </p:spPr>
        <p:txBody>
          <a:bodyPr vert="horz" wrap="square" lIns="91440" tIns="45720" rIns="91440" bIns="45720" rtlCol="0">
            <a:noAutofit/>
          </a:bodyPr>
          <a:lstStyle/>
          <a:p>
            <a:pPr marL="0" marR="0" lvl="0" indent="0" algn="l" defTabSz="1218987" rtl="0" eaLnBrk="1" fontAlgn="auto" latinLnBrk="0" hangingPunct="1">
              <a:lnSpc>
                <a:spcPct val="90000"/>
              </a:lnSpc>
              <a:spcBef>
                <a:spcPts val="1200"/>
              </a:spcBef>
              <a:spcAft>
                <a:spcPts val="0"/>
              </a:spcAft>
              <a:buClrTx/>
              <a:buSzTx/>
              <a:buFontTx/>
              <a:buNone/>
              <a:tabLst/>
              <a:defRPr/>
            </a:pPr>
            <a:r>
              <a:rPr kumimoji="0" lang="en-US" sz="1600" b="0" i="0" u="none" strike="noStrike" kern="1200" cap="none" spc="0" normalizeH="0" baseline="0" noProof="0">
                <a:ln>
                  <a:noFill/>
                </a:ln>
                <a:solidFill>
                  <a:srgbClr val="343536"/>
                </a:solidFill>
                <a:effectLst/>
                <a:uLnTx/>
                <a:uFillTx/>
                <a:latin typeface="Calibri"/>
                <a:cs typeface="Arial"/>
              </a:rPr>
              <a:t>Single Cell ATAC</a:t>
            </a:r>
          </a:p>
        </p:txBody>
      </p:sp>
      <p:sp>
        <p:nvSpPr>
          <p:cNvPr id="23" name="TextBox 22">
            <a:extLst>
              <a:ext uri="{FF2B5EF4-FFF2-40B4-BE49-F238E27FC236}">
                <a16:creationId xmlns:a16="http://schemas.microsoft.com/office/drawing/2014/main" id="{56EF5451-4BD4-0C4F-BF97-A65048DEE9BC}"/>
              </a:ext>
            </a:extLst>
          </p:cNvPr>
          <p:cNvSpPr txBox="1"/>
          <p:nvPr/>
        </p:nvSpPr>
        <p:spPr bwMode="gray">
          <a:xfrm>
            <a:off x="8948162" y="1342308"/>
            <a:ext cx="934278" cy="400211"/>
          </a:xfrm>
          <a:prstGeom prst="rect">
            <a:avLst/>
          </a:prstGeom>
          <a:solidFill>
            <a:schemeClr val="bg1"/>
          </a:solidFill>
        </p:spPr>
        <p:txBody>
          <a:bodyPr vert="horz" wrap="square" lIns="91440" tIns="45720" rIns="91440" bIns="45720" rtlCol="0">
            <a:noAutofit/>
          </a:bodyPr>
          <a:lstStyle/>
          <a:p>
            <a:pPr marL="0" marR="0" lvl="0" indent="0" algn="l" defTabSz="1218987" rtl="0" eaLnBrk="1" fontAlgn="auto" latinLnBrk="0" hangingPunct="1">
              <a:lnSpc>
                <a:spcPct val="90000"/>
              </a:lnSpc>
              <a:spcBef>
                <a:spcPts val="1200"/>
              </a:spcBef>
              <a:spcAft>
                <a:spcPts val="0"/>
              </a:spcAft>
              <a:buClrTx/>
              <a:buSzTx/>
              <a:buFontTx/>
              <a:buNone/>
              <a:tabLst/>
              <a:defRPr/>
            </a:pPr>
            <a:r>
              <a:rPr kumimoji="0" lang="en-US" sz="1200" b="0" i="0" u="none" strike="noStrike" kern="1200" cap="none" spc="0" normalizeH="0" baseline="0" noProof="0">
                <a:ln>
                  <a:noFill/>
                </a:ln>
                <a:solidFill>
                  <a:srgbClr val="343536"/>
                </a:solidFill>
                <a:effectLst/>
                <a:uLnTx/>
                <a:uFillTx/>
                <a:latin typeface="Calibri"/>
                <a:cs typeface="Arial"/>
              </a:rPr>
              <a:t>Single Cell RNA (5’)</a:t>
            </a:r>
          </a:p>
        </p:txBody>
      </p:sp>
      <p:pic>
        <p:nvPicPr>
          <p:cNvPr id="9" name="Picture 8" descr="A close up of a logo&#10;&#10;Description automatically generated">
            <a:extLst>
              <a:ext uri="{FF2B5EF4-FFF2-40B4-BE49-F238E27FC236}">
                <a16:creationId xmlns:a16="http://schemas.microsoft.com/office/drawing/2014/main" id="{18F46FE8-1EC6-9344-990D-F9E42D732350}"/>
              </a:ext>
            </a:extLst>
          </p:cNvPr>
          <p:cNvPicPr>
            <a:picLocks noChangeAspect="1"/>
          </p:cNvPicPr>
          <p:nvPr/>
        </p:nvPicPr>
        <p:blipFill>
          <a:blip r:embed="rId4"/>
          <a:srcRect l="13795"/>
          <a:stretch>
            <a:fillRect/>
          </a:stretch>
        </p:blipFill>
        <p:spPr>
          <a:xfrm>
            <a:off x="457201" y="1690860"/>
            <a:ext cx="2810932" cy="4265352"/>
          </a:xfrm>
          <a:prstGeom prst="rect">
            <a:avLst/>
          </a:prstGeom>
        </p:spPr>
      </p:pic>
      <p:sp>
        <p:nvSpPr>
          <p:cNvPr id="10" name="Rectangle 9">
            <a:extLst>
              <a:ext uri="{FF2B5EF4-FFF2-40B4-BE49-F238E27FC236}">
                <a16:creationId xmlns:a16="http://schemas.microsoft.com/office/drawing/2014/main" id="{E86F84EB-2932-224D-9F01-BCF25315B828}"/>
              </a:ext>
            </a:extLst>
          </p:cNvPr>
          <p:cNvSpPr/>
          <p:nvPr/>
        </p:nvSpPr>
        <p:spPr>
          <a:xfrm>
            <a:off x="457200" y="1342306"/>
            <a:ext cx="2810932" cy="4819710"/>
          </a:xfrm>
          <a:prstGeom prst="rect">
            <a:avLst/>
          </a:prstGeom>
          <a:noFill/>
          <a:ln w="38100">
            <a:solidFill>
              <a:srgbClr val="71BE4B"/>
            </a:solidFill>
          </a:ln>
          <a:effectLst/>
        </p:spPr>
        <p:style>
          <a:lnRef idx="2">
            <a:schemeClr val="accent1">
              <a:shade val="50000"/>
            </a:schemeClr>
          </a:lnRef>
          <a:fillRef idx="1">
            <a:schemeClr val="accent1"/>
          </a:fillRef>
          <a:effectRef idx="0">
            <a:schemeClr val="accent1"/>
          </a:effectRef>
          <a:fontRef idx="minor">
            <a:schemeClr val="lt1"/>
          </a:fontRef>
        </p:style>
        <p:txBody>
          <a:bodyPr tIns="67500" bIns="67500" rtlCol="0" anchor="ctr" anchorCtr="0"/>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000000"/>
              </a:solidFill>
              <a:effectLst/>
              <a:uLnTx/>
              <a:uFillTx/>
              <a:latin typeface="Calibri"/>
              <a:cs typeface="Arial"/>
            </a:endParaRPr>
          </a:p>
        </p:txBody>
      </p:sp>
      <p:sp>
        <p:nvSpPr>
          <p:cNvPr id="11" name="Rectangle 10">
            <a:extLst>
              <a:ext uri="{FF2B5EF4-FFF2-40B4-BE49-F238E27FC236}">
                <a16:creationId xmlns:a16="http://schemas.microsoft.com/office/drawing/2014/main" id="{119319D3-46B5-D149-9866-B7457C3C35B5}"/>
              </a:ext>
            </a:extLst>
          </p:cNvPr>
          <p:cNvSpPr/>
          <p:nvPr/>
        </p:nvSpPr>
        <p:spPr>
          <a:xfrm>
            <a:off x="643712" y="1185188"/>
            <a:ext cx="1682361" cy="320136"/>
          </a:xfrm>
          <a:prstGeom prst="rect">
            <a:avLst/>
          </a:prstGeom>
          <a:solidFill>
            <a:srgbClr val="00A1DF"/>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tIns="67500" bIns="67500" rtlCol="0" anchor="ctr" anchorCtr="0"/>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Calibri"/>
                <a:cs typeface="Arial"/>
              </a:rPr>
              <a:t>Experimental Setup</a:t>
            </a:r>
          </a:p>
        </p:txBody>
      </p:sp>
      <p:sp>
        <p:nvSpPr>
          <p:cNvPr id="12" name="Rectangle 11">
            <a:extLst>
              <a:ext uri="{FF2B5EF4-FFF2-40B4-BE49-F238E27FC236}">
                <a16:creationId xmlns:a16="http://schemas.microsoft.com/office/drawing/2014/main" id="{025F6CF9-2C00-7940-A894-9A80C953E87D}"/>
              </a:ext>
            </a:extLst>
          </p:cNvPr>
          <p:cNvSpPr/>
          <p:nvPr/>
        </p:nvSpPr>
        <p:spPr>
          <a:xfrm>
            <a:off x="2101588" y="5968405"/>
            <a:ext cx="1024644" cy="325977"/>
          </a:xfrm>
          <a:prstGeom prst="rect">
            <a:avLst/>
          </a:prstGeom>
          <a:solidFill>
            <a:srgbClr val="71BE4B"/>
          </a:solidFill>
          <a:ln w="9525">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Calibri"/>
                <a:cs typeface="Arial"/>
              </a:rPr>
              <a:t>PBMCs</a:t>
            </a:r>
          </a:p>
        </p:txBody>
      </p:sp>
    </p:spTree>
    <p:extLst>
      <p:ext uri="{BB962C8B-B14F-4D97-AF65-F5344CB8AC3E}">
        <p14:creationId xmlns:p14="http://schemas.microsoft.com/office/powerpoint/2010/main" val="10150564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4905-18C5-4EA4-8CA9-FD9A204AF78F}"/>
              </a:ext>
            </a:extLst>
          </p:cNvPr>
          <p:cNvSpPr>
            <a:spLocks noGrp="1"/>
          </p:cNvSpPr>
          <p:nvPr>
            <p:ph type="title"/>
          </p:nvPr>
        </p:nvSpPr>
        <p:spPr>
          <a:xfrm>
            <a:off x="792501" y="134190"/>
            <a:ext cx="10606998" cy="661012"/>
          </a:xfrm>
        </p:spPr>
        <p:txBody>
          <a:bodyPr/>
          <a:lstStyle/>
          <a:p>
            <a:r>
              <a:rPr lang="en-US" sz="4000" b="1" dirty="0"/>
              <a:t>Analysis of Spatial Heterogeneity in Breast Cancer  </a:t>
            </a:r>
          </a:p>
        </p:txBody>
      </p:sp>
      <p:pic>
        <p:nvPicPr>
          <p:cNvPr id="3" name="Picture 2">
            <a:extLst>
              <a:ext uri="{FF2B5EF4-FFF2-40B4-BE49-F238E27FC236}">
                <a16:creationId xmlns:a16="http://schemas.microsoft.com/office/drawing/2014/main" id="{DA1783BE-D0F4-4CAF-9316-44737D85C934}"/>
              </a:ext>
            </a:extLst>
          </p:cNvPr>
          <p:cNvPicPr>
            <a:picLocks noChangeAspect="1"/>
          </p:cNvPicPr>
          <p:nvPr/>
        </p:nvPicPr>
        <p:blipFill>
          <a:blip r:embed="rId8"/>
          <a:stretch>
            <a:fillRect/>
          </a:stretch>
        </p:blipFill>
        <p:spPr>
          <a:xfrm>
            <a:off x="3050582" y="1672045"/>
            <a:ext cx="8984664" cy="3636352"/>
          </a:xfrm>
          <a:prstGeom prst="rect">
            <a:avLst/>
          </a:prstGeom>
        </p:spPr>
      </p:pic>
      <p:pic>
        <p:nvPicPr>
          <p:cNvPr id="5" name="Picture 4">
            <a:extLst>
              <a:ext uri="{FF2B5EF4-FFF2-40B4-BE49-F238E27FC236}">
                <a16:creationId xmlns:a16="http://schemas.microsoft.com/office/drawing/2014/main" id="{DE0C6CA4-41BD-44E4-B531-FBAB177F27F4}"/>
              </a:ext>
            </a:extLst>
          </p:cNvPr>
          <p:cNvPicPr>
            <a:picLocks noChangeAspect="1"/>
          </p:cNvPicPr>
          <p:nvPr/>
        </p:nvPicPr>
        <p:blipFill>
          <a:blip r:embed="rId9"/>
          <a:stretch>
            <a:fillRect/>
          </a:stretch>
        </p:blipFill>
        <p:spPr>
          <a:xfrm>
            <a:off x="121920" y="850026"/>
            <a:ext cx="2748217" cy="5543278"/>
          </a:xfrm>
          <a:prstGeom prst="rect">
            <a:avLst/>
          </a:prstGeom>
        </p:spPr>
      </p:pic>
      <p:sp>
        <p:nvSpPr>
          <p:cNvPr id="6" name="TextBox 5">
            <a:extLst>
              <a:ext uri="{FF2B5EF4-FFF2-40B4-BE49-F238E27FC236}">
                <a16:creationId xmlns:a16="http://schemas.microsoft.com/office/drawing/2014/main" id="{C94E4F62-B460-4180-A392-978186E22502}"/>
              </a:ext>
            </a:extLst>
          </p:cNvPr>
          <p:cNvSpPr txBox="1"/>
          <p:nvPr/>
        </p:nvSpPr>
        <p:spPr bwMode="gray">
          <a:xfrm>
            <a:off x="3157749" y="5540283"/>
            <a:ext cx="4206240" cy="535577"/>
          </a:xfrm>
          <a:prstGeom prst="rect">
            <a:avLst/>
          </a:prstGeom>
        </p:spPr>
        <p:txBody>
          <a:bodyPr vert="horz" wrap="square" lIns="91440" tIns="91440" rIns="91440" bIns="91440" rtlCol="0">
            <a:noAutofit/>
          </a:bodyPr>
          <a:lstStyle/>
          <a:p>
            <a:pPr marL="0" marR="0" lvl="0" indent="0" algn="l" defTabSz="914400" rtl="0" eaLnBrk="1" fontAlgn="auto" latinLnBrk="0" hangingPunct="1">
              <a:lnSpc>
                <a:spcPct val="90000"/>
              </a:lnSpc>
              <a:spcBef>
                <a:spcPts val="1200"/>
              </a:spcBef>
              <a:spcAft>
                <a:spcPts val="0"/>
              </a:spcAft>
              <a:buClrTx/>
              <a:buSzTx/>
              <a:buFontTx/>
              <a:buNone/>
              <a:tabLst/>
              <a:defRPr/>
            </a:pPr>
            <a:r>
              <a:rPr kumimoji="0" lang="en-US" sz="2400" b="0" i="0" u="none" strike="noStrike" kern="1200" cap="none" spc="0" normalizeH="0" baseline="0" noProof="0" dirty="0">
                <a:ln>
                  <a:noFill/>
                </a:ln>
                <a:solidFill>
                  <a:srgbClr val="00B398">
                    <a:lumMod val="75000"/>
                  </a:srgbClr>
                </a:solidFill>
                <a:effectLst/>
                <a:uLnTx/>
                <a:uFillTx/>
                <a:latin typeface="Calibri"/>
                <a:cs typeface="Arial"/>
              </a:rPr>
              <a:t>9 major clusters identified</a:t>
            </a:r>
          </a:p>
        </p:txBody>
      </p:sp>
      <p:pic>
        <p:nvPicPr>
          <p:cNvPr id="7" name="Picture 6">
            <a:extLst>
              <a:ext uri="{FF2B5EF4-FFF2-40B4-BE49-F238E27FC236}">
                <a16:creationId xmlns:a16="http://schemas.microsoft.com/office/drawing/2014/main" id="{1661406A-BCCC-4A44-93FD-32CAD781AAC1}"/>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3951176" y="1464324"/>
            <a:ext cx="4736592" cy="4736592"/>
          </a:xfrm>
          <a:prstGeom prst="rect">
            <a:avLst/>
          </a:prstGeom>
        </p:spPr>
      </p:pic>
      <p:grpSp>
        <p:nvGrpSpPr>
          <p:cNvPr id="8" name="Group 7">
            <a:extLst>
              <a:ext uri="{FF2B5EF4-FFF2-40B4-BE49-F238E27FC236}">
                <a16:creationId xmlns:a16="http://schemas.microsoft.com/office/drawing/2014/main" id="{A561C9F1-1E6D-4893-832A-5F4F48C00CDA}"/>
              </a:ext>
            </a:extLst>
          </p:cNvPr>
          <p:cNvGrpSpPr/>
          <p:nvPr>
            <p:custDataLst>
              <p:tags r:id="rId2"/>
            </p:custDataLst>
          </p:nvPr>
        </p:nvGrpSpPr>
        <p:grpSpPr>
          <a:xfrm>
            <a:off x="8782179" y="1772829"/>
            <a:ext cx="2153262" cy="3593534"/>
            <a:chOff x="6041564" y="4576763"/>
            <a:chExt cx="2675253" cy="4464673"/>
          </a:xfrm>
        </p:grpSpPr>
        <p:pic>
          <p:nvPicPr>
            <p:cNvPr id="9" name="Picture 8">
              <a:extLst>
                <a:ext uri="{FF2B5EF4-FFF2-40B4-BE49-F238E27FC236}">
                  <a16:creationId xmlns:a16="http://schemas.microsoft.com/office/drawing/2014/main" id="{5FB6ED69-F364-4227-A2FB-CCB7D911E0A9}"/>
                </a:ext>
              </a:extLst>
            </p:cNvPr>
            <p:cNvPicPr>
              <a:picLocks noChangeAspect="1"/>
            </p:cNvPicPr>
            <p:nvPr>
              <p:custDataLst>
                <p:tags r:id="rId3"/>
              </p:custDataLst>
            </p:nvPr>
          </p:nvPicPr>
          <p:blipFill>
            <a:blip r:embed="rId11"/>
            <a:stretch>
              <a:fillRect/>
            </a:stretch>
          </p:blipFill>
          <p:spPr>
            <a:xfrm rot="18159512">
              <a:off x="6322522" y="4508401"/>
              <a:ext cx="1785961" cy="1922686"/>
            </a:xfrm>
            <a:prstGeom prst="rect">
              <a:avLst/>
            </a:prstGeom>
          </p:spPr>
        </p:pic>
        <p:cxnSp>
          <p:nvCxnSpPr>
            <p:cNvPr id="10" name="Straight Arrow Connector 9">
              <a:extLst>
                <a:ext uri="{FF2B5EF4-FFF2-40B4-BE49-F238E27FC236}">
                  <a16:creationId xmlns:a16="http://schemas.microsoft.com/office/drawing/2014/main" id="{0DE2F948-4C89-4474-9AAB-2E842D80AA23}"/>
                </a:ext>
              </a:extLst>
            </p:cNvPr>
            <p:cNvCxnSpPr/>
            <p:nvPr>
              <p:custDataLst>
                <p:tags r:id="rId4"/>
              </p:custDataLst>
            </p:nvPr>
          </p:nvCxnSpPr>
          <p:spPr>
            <a:xfrm flipH="1">
              <a:off x="7216276" y="6551685"/>
              <a:ext cx="0" cy="1168400"/>
            </a:xfrm>
            <a:prstGeom prst="straightConnector1">
              <a:avLst/>
            </a:prstGeom>
            <a:ln w="57150">
              <a:solidFill>
                <a:schemeClr val="tx1"/>
              </a:solidFill>
              <a:prstDash val="sysDot"/>
              <a:tailEnd type="triangle" w="med" len="med"/>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0AE3D6BB-572E-4FDC-8F80-7C664D451C6F}"/>
                </a:ext>
              </a:extLst>
            </p:cNvPr>
            <p:cNvPicPr>
              <a:picLocks noChangeAspect="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rot="21043108">
              <a:off x="6041564" y="7607612"/>
              <a:ext cx="2675253" cy="1433824"/>
            </a:xfrm>
            <a:prstGeom prst="rect">
              <a:avLst/>
            </a:prstGeom>
          </p:spPr>
        </p:pic>
      </p:grpSp>
    </p:spTree>
    <p:extLst>
      <p:ext uri="{BB962C8B-B14F-4D97-AF65-F5344CB8AC3E}">
        <p14:creationId xmlns:p14="http://schemas.microsoft.com/office/powerpoint/2010/main" val="33356879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20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2000"/>
                                        <p:tgtEl>
                                          <p:spTgt spid="8"/>
                                        </p:tgtEl>
                                      </p:cBhvr>
                                    </p:animEffect>
                                  </p:childTnLst>
                                </p:cTn>
                              </p:par>
                              <p:par>
                                <p:cTn id="11" presetID="9" presetClass="exit" presetSubtype="0" fill="hold" grpId="0" nodeType="withEffect">
                                  <p:stCondLst>
                                    <p:cond delay="0"/>
                                  </p:stCondLst>
                                  <p:childTnLst>
                                    <p:animEffect transition="out" filter="dissolve">
                                      <p:cBhvr>
                                        <p:cTn id="12" dur="2000"/>
                                        <p:tgtEl>
                                          <p:spTgt spid="6"/>
                                        </p:tgtEl>
                                      </p:cBhvr>
                                    </p:animEffect>
                                    <p:set>
                                      <p:cBhvr>
                                        <p:cTn id="13" dur="1" fill="hold">
                                          <p:stCondLst>
                                            <p:cond delay="1999"/>
                                          </p:stCondLst>
                                        </p:cTn>
                                        <p:tgtEl>
                                          <p:spTgt spid="6"/>
                                        </p:tgtEl>
                                        <p:attrNameLst>
                                          <p:attrName>style.visibility</p:attrName>
                                        </p:attrNameLst>
                                      </p:cBhvr>
                                      <p:to>
                                        <p:strVal val="hidden"/>
                                      </p:to>
                                    </p:set>
                                  </p:childTnLst>
                                </p:cTn>
                              </p:par>
                              <p:par>
                                <p:cTn id="14" presetID="9" presetClass="exit" presetSubtype="0" fill="hold" nodeType="withEffect">
                                  <p:stCondLst>
                                    <p:cond delay="0"/>
                                  </p:stCondLst>
                                  <p:childTnLst>
                                    <p:animEffect transition="out" filter="dissolve">
                                      <p:cBhvr>
                                        <p:cTn id="15" dur="2000"/>
                                        <p:tgtEl>
                                          <p:spTgt spid="3"/>
                                        </p:tgtEl>
                                      </p:cBhvr>
                                    </p:animEffect>
                                    <p:set>
                                      <p:cBhvr>
                                        <p:cTn id="16"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CD3F6-9B9F-48FD-B842-BB8C46757965}"/>
              </a:ext>
            </a:extLst>
          </p:cNvPr>
          <p:cNvSpPr txBox="1"/>
          <p:nvPr/>
        </p:nvSpPr>
        <p:spPr bwMode="gray">
          <a:xfrm>
            <a:off x="934949" y="3046287"/>
            <a:ext cx="7387119" cy="2907587"/>
          </a:xfrm>
          <a:prstGeom prst="rect">
            <a:avLst/>
          </a:prstGeom>
        </p:spPr>
        <p:txBody>
          <a:bodyPr vert="horz" wrap="square" lIns="91440" tIns="45720" rIns="91440" bIns="45720" rtlCol="0">
            <a:noAutofit/>
          </a:bodyPr>
          <a:lstStyle/>
          <a:p>
            <a:pPr algn="l">
              <a:lnSpc>
                <a:spcPct val="90000"/>
              </a:lnSpc>
              <a:spcBef>
                <a:spcPts val="1200"/>
              </a:spcBef>
            </a:pPr>
            <a:r>
              <a:rPr lang="en-US" sz="4400" dirty="0">
                <a:solidFill>
                  <a:srgbClr val="343536"/>
                </a:solidFill>
              </a:rPr>
              <a:t>One more thing…</a:t>
            </a:r>
          </a:p>
        </p:txBody>
      </p:sp>
    </p:spTree>
    <p:extLst>
      <p:ext uri="{BB962C8B-B14F-4D97-AF65-F5344CB8AC3E}">
        <p14:creationId xmlns:p14="http://schemas.microsoft.com/office/powerpoint/2010/main" val="35807738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custDataLst>
              <p:tags r:id="rId1"/>
            </p:custDataLst>
          </p:nvPr>
        </p:nvPicPr>
        <p:blipFill>
          <a:blip r:embed="rId17">
            <a:extLst>
              <a:ext uri="{28A0092B-C50C-407E-A947-70E740481C1C}">
                <a14:useLocalDpi xmlns:a14="http://schemas.microsoft.com/office/drawing/2010/main" val="0"/>
              </a:ext>
            </a:extLst>
          </a:blip>
          <a:srcRect r="23039"/>
          <a:stretch>
            <a:fillRect/>
          </a:stretch>
        </p:blipFill>
        <p:spPr>
          <a:xfrm>
            <a:off x="632286" y="1739215"/>
            <a:ext cx="4846320" cy="4561268"/>
          </a:xfrm>
          <a:prstGeom prst="rect">
            <a:avLst/>
          </a:prstGeom>
        </p:spPr>
      </p:pic>
      <p:pic>
        <p:nvPicPr>
          <p:cNvPr id="2" name="Picture 1"/>
          <p:cNvPicPr>
            <a:picLocks noChangeAspect="1"/>
          </p:cNvPicPr>
          <p:nvPr>
            <p:custDataLst>
              <p:tags r:id="rId2"/>
            </p:custDataLst>
          </p:nvPr>
        </p:nvPicPr>
        <p:blipFill>
          <a:blip r:embed="rId18">
            <a:extLst>
              <a:ext uri="{28A0092B-C50C-407E-A947-70E740481C1C}">
                <a14:useLocalDpi xmlns:a14="http://schemas.microsoft.com/office/drawing/2010/main" val="0"/>
              </a:ext>
            </a:extLst>
          </a:blip>
          <a:srcRect r="11239"/>
          <a:stretch>
            <a:fillRect/>
          </a:stretch>
        </p:blipFill>
        <p:spPr>
          <a:xfrm>
            <a:off x="6126987" y="1739215"/>
            <a:ext cx="5604765" cy="4573786"/>
          </a:xfrm>
          <a:prstGeom prst="rect">
            <a:avLst/>
          </a:prstGeom>
        </p:spPr>
      </p:pic>
      <p:sp>
        <p:nvSpPr>
          <p:cNvPr id="3" name="Title 2">
            <a:extLst>
              <a:ext uri="{FF2B5EF4-FFF2-40B4-BE49-F238E27FC236}">
                <a16:creationId xmlns:a16="http://schemas.microsoft.com/office/drawing/2014/main" id="{176372C0-04C4-9740-BD8E-99383B12C945}"/>
              </a:ext>
            </a:extLst>
          </p:cNvPr>
          <p:cNvSpPr>
            <a:spLocks noGrp="1"/>
          </p:cNvSpPr>
          <p:nvPr>
            <p:ph type="title"/>
            <p:custDataLst>
              <p:tags r:id="rId3"/>
            </p:custDataLst>
          </p:nvPr>
        </p:nvSpPr>
        <p:spPr>
          <a:xfrm>
            <a:off x="457200" y="-47298"/>
            <a:ext cx="11274552" cy="914400"/>
          </a:xfrm>
        </p:spPr>
        <p:txBody>
          <a:bodyPr/>
          <a:lstStyle/>
          <a:p>
            <a:r>
              <a:rPr lang="en-US" sz="3000">
                <a:solidFill>
                  <a:schemeClr val="bg1"/>
                </a:solidFill>
                <a:latin typeface="+mj-lt"/>
              </a:rPr>
              <a:t>Same Performance = Significantly Lower Sequencing Cost</a:t>
            </a:r>
          </a:p>
        </p:txBody>
      </p:sp>
      <p:sp>
        <p:nvSpPr>
          <p:cNvPr id="9" name="TextBox 8"/>
          <p:cNvSpPr txBox="1"/>
          <p:nvPr>
            <p:custDataLst>
              <p:tags r:id="rId4"/>
            </p:custDataLst>
          </p:nvPr>
        </p:nvSpPr>
        <p:spPr bwMode="gray">
          <a:xfrm>
            <a:off x="2598245" y="1056289"/>
            <a:ext cx="914400" cy="914400"/>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Human PBMCs</a:t>
            </a:r>
          </a:p>
        </p:txBody>
      </p:sp>
      <p:sp>
        <p:nvSpPr>
          <p:cNvPr id="12" name="TextBox 11"/>
          <p:cNvSpPr txBox="1"/>
          <p:nvPr>
            <p:custDataLst>
              <p:tags r:id="rId5"/>
            </p:custDataLst>
          </p:nvPr>
        </p:nvSpPr>
        <p:spPr bwMode="gray">
          <a:xfrm>
            <a:off x="7541838" y="1056289"/>
            <a:ext cx="914400" cy="914400"/>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Mouse Embryonic Whole Heart</a:t>
            </a:r>
          </a:p>
        </p:txBody>
      </p:sp>
      <p:cxnSp>
        <p:nvCxnSpPr>
          <p:cNvPr id="10" name="Straight Connector 9"/>
          <p:cNvCxnSpPr/>
          <p:nvPr>
            <p:custDataLst>
              <p:tags r:id="rId6"/>
            </p:custDataLst>
          </p:nvPr>
        </p:nvCxnSpPr>
        <p:spPr>
          <a:xfrm flipH="1">
            <a:off x="3361766" y="3397792"/>
            <a:ext cx="0" cy="17373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custDataLst>
              <p:tags r:id="rId7"/>
            </p:custDataLst>
          </p:nvPr>
        </p:nvCxnSpPr>
        <p:spPr>
          <a:xfrm flipH="1">
            <a:off x="1902447" y="3397792"/>
            <a:ext cx="0" cy="17373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custDataLst>
              <p:tags r:id="rId8"/>
            </p:custDataLst>
          </p:nvPr>
        </p:nvCxnSpPr>
        <p:spPr>
          <a:xfrm flipH="1">
            <a:off x="9351995" y="3702760"/>
            <a:ext cx="0" cy="146304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custDataLst>
              <p:tags r:id="rId9"/>
            </p:custDataLst>
          </p:nvPr>
        </p:nvCxnSpPr>
        <p:spPr>
          <a:xfrm flipH="1">
            <a:off x="7722346" y="3702760"/>
            <a:ext cx="0" cy="146304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itle 3"/>
          <p:cNvSpPr txBox="1"/>
          <p:nvPr>
            <p:custDataLst>
              <p:tags r:id="rId10"/>
            </p:custDataLst>
          </p:nvPr>
        </p:nvSpPr>
        <p:spPr bwMode="gray">
          <a:xfrm>
            <a:off x="457200" y="9248"/>
            <a:ext cx="11274552" cy="914400"/>
          </a:xfrm>
          <a:prstGeom prst="rect">
            <a:avLst/>
          </a:prstGeom>
          <a:noFill/>
          <a:ln>
            <a:noFill/>
          </a:ln>
        </p:spPr>
        <p:txBody>
          <a:bodyPr spcFirstLastPara="1" vert="horz" wrap="square" lIns="0" tIns="0" rIns="0" bIns="0" rtlCol="0" anchor="b" anchorCtr="0">
            <a:noAutofit/>
          </a:bodyPr>
          <a:lstStyle>
            <a:lvl1pPr marR="0" lvl="0" algn="l" defTabSz="914529" rtl="0" eaLnBrk="1" latinLnBrk="0" hangingPunct="1">
              <a:lnSpc>
                <a:spcPct val="80000"/>
              </a:lnSpc>
              <a:spcBef>
                <a:spcPct val="0"/>
              </a:spcBef>
              <a:spcAft>
                <a:spcPct val="0"/>
              </a:spcAft>
              <a:buClr>
                <a:srgbClr val="153057"/>
              </a:buClr>
              <a:buSzPts val="3200"/>
              <a:buFont typeface="Calibri"/>
              <a:buNone/>
              <a:defRPr sz="3200" b="0" i="0" u="none" strike="noStrike" kern="1200" cap="none" baseline="0">
                <a:solidFill>
                  <a:srgbClr val="153057"/>
                </a:solidFill>
                <a:latin typeface="Calibri"/>
                <a:ea typeface="Calibri"/>
                <a:cs typeface="Calibri"/>
                <a:sym typeface="Calibri"/>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r>
              <a:rPr lang="en-US" dirty="0">
                <a:latin typeface="+mj-lt"/>
              </a:rPr>
              <a:t>3’ RNA v3: Significant Improvements of Gene Sensitivity</a:t>
            </a:r>
          </a:p>
        </p:txBody>
      </p:sp>
      <p:cxnSp>
        <p:nvCxnSpPr>
          <p:cNvPr id="21" name="Straight Arrow Connector 20"/>
          <p:cNvCxnSpPr/>
          <p:nvPr>
            <p:custDataLst>
              <p:tags r:id="rId11"/>
            </p:custDataLst>
          </p:nvPr>
        </p:nvCxnSpPr>
        <p:spPr>
          <a:xfrm flipH="1">
            <a:off x="3361766" y="2254619"/>
            <a:ext cx="0" cy="1129727"/>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custDataLst>
              <p:tags r:id="rId12"/>
            </p:custDataLst>
          </p:nvPr>
        </p:nvCxnSpPr>
        <p:spPr>
          <a:xfrm flipH="1">
            <a:off x="9351995" y="2717074"/>
            <a:ext cx="0" cy="1008573"/>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13"/>
            </p:custDataLst>
          </p:nvPr>
        </p:nvSpPr>
        <p:spPr bwMode="gray">
          <a:xfrm>
            <a:off x="3382250" y="2632855"/>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 2-fold</a:t>
            </a:r>
          </a:p>
        </p:txBody>
      </p:sp>
      <p:sp>
        <p:nvSpPr>
          <p:cNvPr id="24" name="TextBox 23"/>
          <p:cNvSpPr txBox="1"/>
          <p:nvPr>
            <p:custDataLst>
              <p:tags r:id="rId14"/>
            </p:custDataLst>
          </p:nvPr>
        </p:nvSpPr>
        <p:spPr bwMode="gray">
          <a:xfrm>
            <a:off x="9346521" y="3030623"/>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 2-fold</a:t>
            </a:r>
          </a:p>
        </p:txBody>
      </p:sp>
    </p:spTree>
    <p:extLst>
      <p:ext uri="{BB962C8B-B14F-4D97-AF65-F5344CB8AC3E}">
        <p14:creationId xmlns:p14="http://schemas.microsoft.com/office/powerpoint/2010/main" val="26708508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custDataLst>
              <p:tags r:id="rId1"/>
            </p:custDataLst>
          </p:nvPr>
        </p:nvPicPr>
        <p:blipFill>
          <a:blip r:embed="rId21">
            <a:extLst>
              <a:ext uri="{28A0092B-C50C-407E-A947-70E740481C1C}">
                <a14:useLocalDpi xmlns:a14="http://schemas.microsoft.com/office/drawing/2010/main" val="0"/>
              </a:ext>
            </a:extLst>
          </a:blip>
          <a:srcRect r="23039"/>
          <a:stretch>
            <a:fillRect/>
          </a:stretch>
        </p:blipFill>
        <p:spPr>
          <a:xfrm>
            <a:off x="632286" y="1739215"/>
            <a:ext cx="4846320" cy="4561268"/>
          </a:xfrm>
          <a:prstGeom prst="rect">
            <a:avLst/>
          </a:prstGeom>
        </p:spPr>
      </p:pic>
      <p:pic>
        <p:nvPicPr>
          <p:cNvPr id="2" name="Picture 1"/>
          <p:cNvPicPr>
            <a:picLocks noChangeAspect="1"/>
          </p:cNvPicPr>
          <p:nvPr>
            <p:custDataLst>
              <p:tags r:id="rId2"/>
            </p:custDataLst>
          </p:nvPr>
        </p:nvPicPr>
        <p:blipFill>
          <a:blip r:embed="rId22">
            <a:extLst>
              <a:ext uri="{28A0092B-C50C-407E-A947-70E740481C1C}">
                <a14:useLocalDpi xmlns:a14="http://schemas.microsoft.com/office/drawing/2010/main" val="0"/>
              </a:ext>
            </a:extLst>
          </a:blip>
          <a:srcRect r="11239"/>
          <a:stretch>
            <a:fillRect/>
          </a:stretch>
        </p:blipFill>
        <p:spPr>
          <a:xfrm>
            <a:off x="6126987" y="1739215"/>
            <a:ext cx="5604765" cy="4573786"/>
          </a:xfrm>
          <a:prstGeom prst="rect">
            <a:avLst/>
          </a:prstGeom>
        </p:spPr>
      </p:pic>
      <p:sp>
        <p:nvSpPr>
          <p:cNvPr id="3" name="Title 2">
            <a:extLst>
              <a:ext uri="{FF2B5EF4-FFF2-40B4-BE49-F238E27FC236}">
                <a16:creationId xmlns:a16="http://schemas.microsoft.com/office/drawing/2014/main" id="{176372C0-04C4-9740-BD8E-99383B12C945}"/>
              </a:ext>
            </a:extLst>
          </p:cNvPr>
          <p:cNvSpPr>
            <a:spLocks noGrp="1"/>
          </p:cNvSpPr>
          <p:nvPr>
            <p:ph type="title"/>
            <p:custDataLst>
              <p:tags r:id="rId3"/>
            </p:custDataLst>
          </p:nvPr>
        </p:nvSpPr>
        <p:spPr>
          <a:xfrm>
            <a:off x="457200" y="-47298"/>
            <a:ext cx="11274552" cy="914400"/>
          </a:xfrm>
        </p:spPr>
        <p:txBody>
          <a:bodyPr/>
          <a:lstStyle/>
          <a:p>
            <a:r>
              <a:rPr lang="en-US" sz="3000">
                <a:solidFill>
                  <a:schemeClr val="bg1"/>
                </a:solidFill>
                <a:latin typeface="+mj-lt"/>
              </a:rPr>
              <a:t>Same Performance = Significantly Lower Sequencing Cost</a:t>
            </a:r>
          </a:p>
        </p:txBody>
      </p:sp>
      <p:sp>
        <p:nvSpPr>
          <p:cNvPr id="9" name="TextBox 8"/>
          <p:cNvSpPr txBox="1"/>
          <p:nvPr>
            <p:custDataLst>
              <p:tags r:id="rId4"/>
            </p:custDataLst>
          </p:nvPr>
        </p:nvSpPr>
        <p:spPr bwMode="gray">
          <a:xfrm>
            <a:off x="2598245" y="1056289"/>
            <a:ext cx="914400" cy="914400"/>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Human PBMCs</a:t>
            </a:r>
          </a:p>
        </p:txBody>
      </p:sp>
      <p:sp>
        <p:nvSpPr>
          <p:cNvPr id="12" name="TextBox 11"/>
          <p:cNvSpPr txBox="1"/>
          <p:nvPr>
            <p:custDataLst>
              <p:tags r:id="rId5"/>
            </p:custDataLst>
          </p:nvPr>
        </p:nvSpPr>
        <p:spPr bwMode="gray">
          <a:xfrm>
            <a:off x="7541838" y="1056289"/>
            <a:ext cx="914400" cy="914400"/>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Mouse Embryonic Whole Heart</a:t>
            </a:r>
          </a:p>
        </p:txBody>
      </p:sp>
      <p:cxnSp>
        <p:nvCxnSpPr>
          <p:cNvPr id="13" name="Straight Arrow Connector 12"/>
          <p:cNvCxnSpPr/>
          <p:nvPr>
            <p:custDataLst>
              <p:tags r:id="rId6"/>
            </p:custDataLst>
          </p:nvPr>
        </p:nvCxnSpPr>
        <p:spPr>
          <a:xfrm>
            <a:off x="1902446" y="3397792"/>
            <a:ext cx="1463040" cy="0"/>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custDataLst>
              <p:tags r:id="rId7"/>
            </p:custDataLst>
          </p:nvPr>
        </p:nvCxnSpPr>
        <p:spPr>
          <a:xfrm flipH="1">
            <a:off x="3361766" y="3397792"/>
            <a:ext cx="0" cy="17373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custDataLst>
              <p:tags r:id="rId8"/>
            </p:custDataLst>
          </p:nvPr>
        </p:nvCxnSpPr>
        <p:spPr>
          <a:xfrm flipH="1">
            <a:off x="1902447" y="3397792"/>
            <a:ext cx="0" cy="17373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p:custDataLst>
              <p:tags r:id="rId9"/>
            </p:custDataLst>
          </p:nvPr>
        </p:nvSpPr>
        <p:spPr bwMode="gray">
          <a:xfrm>
            <a:off x="2370361" y="3079378"/>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-76%</a:t>
            </a:r>
          </a:p>
        </p:txBody>
      </p:sp>
      <p:cxnSp>
        <p:nvCxnSpPr>
          <p:cNvPr id="16" name="Straight Arrow Connector 15"/>
          <p:cNvCxnSpPr/>
          <p:nvPr>
            <p:custDataLst>
              <p:tags r:id="rId10"/>
            </p:custDataLst>
          </p:nvPr>
        </p:nvCxnSpPr>
        <p:spPr>
          <a:xfrm>
            <a:off x="7731312" y="3702760"/>
            <a:ext cx="1600200" cy="0"/>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custDataLst>
              <p:tags r:id="rId11"/>
            </p:custDataLst>
          </p:nvPr>
        </p:nvCxnSpPr>
        <p:spPr>
          <a:xfrm flipH="1">
            <a:off x="9351995" y="3702760"/>
            <a:ext cx="0" cy="146304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custDataLst>
              <p:tags r:id="rId12"/>
            </p:custDataLst>
          </p:nvPr>
        </p:nvCxnSpPr>
        <p:spPr>
          <a:xfrm flipH="1">
            <a:off x="7722346" y="3702760"/>
            <a:ext cx="0" cy="146304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custDataLst>
              <p:tags r:id="rId13"/>
            </p:custDataLst>
          </p:nvPr>
        </p:nvSpPr>
        <p:spPr bwMode="gray">
          <a:xfrm>
            <a:off x="8360590" y="3384346"/>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-68%</a:t>
            </a:r>
          </a:p>
        </p:txBody>
      </p:sp>
      <p:sp>
        <p:nvSpPr>
          <p:cNvPr id="20" name="Title 3"/>
          <p:cNvSpPr txBox="1"/>
          <p:nvPr>
            <p:custDataLst>
              <p:tags r:id="rId14"/>
            </p:custDataLst>
          </p:nvPr>
        </p:nvSpPr>
        <p:spPr bwMode="gray">
          <a:xfrm>
            <a:off x="457200" y="19522"/>
            <a:ext cx="11274552" cy="914400"/>
          </a:xfrm>
          <a:prstGeom prst="rect">
            <a:avLst/>
          </a:prstGeom>
          <a:noFill/>
          <a:ln>
            <a:noFill/>
          </a:ln>
        </p:spPr>
        <p:txBody>
          <a:bodyPr spcFirstLastPara="1" vert="horz" wrap="square" lIns="0" tIns="0" rIns="0" bIns="0" rtlCol="0" anchor="b" anchorCtr="0">
            <a:noAutofit/>
          </a:bodyPr>
          <a:lstStyle>
            <a:lvl1pPr marR="0" lvl="0" algn="l" defTabSz="914529" rtl="0" eaLnBrk="1" latinLnBrk="0" hangingPunct="1">
              <a:lnSpc>
                <a:spcPct val="80000"/>
              </a:lnSpc>
              <a:spcBef>
                <a:spcPct val="0"/>
              </a:spcBef>
              <a:spcAft>
                <a:spcPct val="0"/>
              </a:spcAft>
              <a:buClr>
                <a:srgbClr val="153057"/>
              </a:buClr>
              <a:buSzPts val="3200"/>
              <a:buFont typeface="Calibri"/>
              <a:buNone/>
              <a:defRPr sz="3200" b="0" i="0" u="none" strike="noStrike" kern="1200" cap="none" baseline="0">
                <a:solidFill>
                  <a:srgbClr val="153057"/>
                </a:solidFill>
                <a:latin typeface="Calibri"/>
                <a:ea typeface="Calibri"/>
                <a:cs typeface="Calibri"/>
                <a:sym typeface="Calibri"/>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r>
              <a:rPr lang="en-US" dirty="0">
                <a:latin typeface="+mj-lt"/>
              </a:rPr>
              <a:t>Same Performance </a:t>
            </a:r>
            <a:r>
              <a:rPr lang="mr-IN" dirty="0">
                <a:latin typeface="+mj-lt"/>
              </a:rPr>
              <a:t>–</a:t>
            </a:r>
            <a:r>
              <a:rPr lang="en-US" dirty="0">
                <a:latin typeface="+mj-lt"/>
              </a:rPr>
              <a:t> Significantly Lower Sequencing Cost</a:t>
            </a:r>
          </a:p>
        </p:txBody>
      </p:sp>
      <p:cxnSp>
        <p:nvCxnSpPr>
          <p:cNvPr id="21" name="Straight Arrow Connector 20"/>
          <p:cNvCxnSpPr/>
          <p:nvPr>
            <p:custDataLst>
              <p:tags r:id="rId15"/>
            </p:custDataLst>
          </p:nvPr>
        </p:nvCxnSpPr>
        <p:spPr>
          <a:xfrm flipH="1">
            <a:off x="3361766" y="2254619"/>
            <a:ext cx="0" cy="1129727"/>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custDataLst>
              <p:tags r:id="rId16"/>
            </p:custDataLst>
          </p:nvPr>
        </p:nvCxnSpPr>
        <p:spPr>
          <a:xfrm flipH="1">
            <a:off x="9351995" y="2717074"/>
            <a:ext cx="0" cy="1008573"/>
          </a:xfrm>
          <a:prstGeom prst="straightConnector1">
            <a:avLst/>
          </a:prstGeom>
          <a:ln w="15875">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17"/>
            </p:custDataLst>
          </p:nvPr>
        </p:nvSpPr>
        <p:spPr bwMode="gray">
          <a:xfrm>
            <a:off x="3382250" y="2632855"/>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 2-fold</a:t>
            </a:r>
          </a:p>
        </p:txBody>
      </p:sp>
      <p:sp>
        <p:nvSpPr>
          <p:cNvPr id="24" name="TextBox 23"/>
          <p:cNvSpPr txBox="1"/>
          <p:nvPr>
            <p:custDataLst>
              <p:tags r:id="rId18"/>
            </p:custDataLst>
          </p:nvPr>
        </p:nvSpPr>
        <p:spPr bwMode="gray">
          <a:xfrm>
            <a:off x="9346521" y="3030623"/>
            <a:ext cx="407894" cy="358588"/>
          </a:xfrm>
          <a:prstGeom prst="rect">
            <a:avLst/>
          </a:prstGeom>
        </p:spPr>
        <p:txBody>
          <a:bodyPr vert="horz" wrap="none" lIns="91440" tIns="91440" rIns="91440" bIns="91440" rtlCol="0">
            <a:noAutofit/>
          </a:bodyPr>
          <a:lstStyle/>
          <a:p>
            <a:pPr>
              <a:lnSpc>
                <a:spcPct val="90000"/>
              </a:lnSpc>
              <a:spcBef>
                <a:spcPts val="1200"/>
              </a:spcBef>
            </a:pPr>
            <a:r>
              <a:rPr lang="en-US" sz="1200" b="1">
                <a:solidFill>
                  <a:schemeClr val="accent3"/>
                </a:solidFill>
              </a:rPr>
              <a:t>~ 2-fold</a:t>
            </a:r>
          </a:p>
        </p:txBody>
      </p:sp>
    </p:spTree>
    <p:extLst>
      <p:ext uri="{BB962C8B-B14F-4D97-AF65-F5344CB8AC3E}">
        <p14:creationId xmlns:p14="http://schemas.microsoft.com/office/powerpoint/2010/main" val="3435832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64650" y="2693457"/>
            <a:ext cx="1927013" cy="2544461"/>
          </a:xfrm>
          <a:prstGeom prst="rect">
            <a:avLst/>
          </a:prstGeom>
          <a:ln w="1270">
            <a:solidFill>
              <a:schemeClr val="tx1"/>
            </a:solidFill>
          </a:ln>
        </p:spPr>
      </p:pic>
      <p:sp>
        <p:nvSpPr>
          <p:cNvPr id="16" name="TextBox 15"/>
          <p:cNvSpPr txBox="1"/>
          <p:nvPr/>
        </p:nvSpPr>
        <p:spPr>
          <a:xfrm>
            <a:off x="2792039" y="167947"/>
            <a:ext cx="6745567" cy="669414"/>
          </a:xfrm>
          <a:prstGeom prst="rect">
            <a:avLst/>
          </a:prstGeom>
          <a:noFill/>
        </p:spPr>
        <p:txBody>
          <a:bodyPr wrap="square" rtlCol="0">
            <a:spAutoFit/>
          </a:bodyPr>
          <a:lstStyle>
            <a:defPPr>
              <a:defRPr lang="en-US"/>
            </a:defPPr>
            <a:lvl1pPr algn="ctr">
              <a:defRPr sz="7500">
                <a:solidFill>
                  <a:schemeClr val="tx2"/>
                </a:solidFill>
                <a:latin typeface="Lato Medium"/>
                <a:ea typeface="Lato" charset="0"/>
                <a:cs typeface="Lato Medium"/>
              </a:defRPr>
            </a:lvl1pPr>
          </a:lstStyle>
          <a:p>
            <a:r>
              <a:rPr lang="en-US" sz="3750" dirty="0">
                <a:solidFill>
                  <a:schemeClr val="accent6">
                    <a:lumMod val="75000"/>
                  </a:schemeClr>
                </a:solidFill>
              </a:rPr>
              <a:t>Rapid Growth in Publications</a:t>
            </a:r>
          </a:p>
        </p:txBody>
      </p:sp>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8041" y="1675432"/>
            <a:ext cx="1800424" cy="2353583"/>
          </a:xfrm>
          <a:prstGeom prst="rect">
            <a:avLst/>
          </a:prstGeom>
          <a:ln w="1270">
            <a:solidFill>
              <a:schemeClr val="tx1"/>
            </a:solidFill>
          </a:ln>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59211" y="2558459"/>
            <a:ext cx="2032248" cy="2654792"/>
          </a:xfrm>
          <a:prstGeom prst="rect">
            <a:avLst/>
          </a:prstGeom>
          <a:ln w="1270">
            <a:solidFill>
              <a:schemeClr val="tx1"/>
            </a:solidFill>
          </a:ln>
        </p:spPr>
      </p:pic>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15795" y="3380486"/>
            <a:ext cx="1990018" cy="2632628"/>
          </a:xfrm>
          <a:prstGeom prst="rect">
            <a:avLst/>
          </a:prstGeom>
          <a:ln w="1270">
            <a:solidFill>
              <a:schemeClr val="tx1"/>
            </a:solidFill>
          </a:ln>
        </p:spPr>
      </p:pic>
      <p:pic>
        <p:nvPicPr>
          <p:cNvPr id="17" name="Picture 1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731871" y="2004887"/>
            <a:ext cx="2090231" cy="2764199"/>
          </a:xfrm>
          <a:prstGeom prst="rect">
            <a:avLst/>
          </a:prstGeom>
          <a:ln w="1270">
            <a:solidFill>
              <a:schemeClr val="tx1"/>
            </a:solidFill>
          </a:ln>
        </p:spPr>
      </p:pic>
      <p:pic>
        <p:nvPicPr>
          <p:cNvPr id="18" name="Picture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335048" y="2560550"/>
            <a:ext cx="2042840" cy="2654792"/>
          </a:xfrm>
          <a:prstGeom prst="rect">
            <a:avLst/>
          </a:prstGeom>
          <a:ln w="1270">
            <a:solidFill>
              <a:schemeClr val="tx1"/>
            </a:solidFill>
          </a:ln>
        </p:spPr>
      </p:pic>
      <p:pic>
        <p:nvPicPr>
          <p:cNvPr id="19" name="Picture 18" descr="Capto_Capture 2018-01-02_04-07-16_PM.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197130" y="3166884"/>
            <a:ext cx="2081296" cy="2681569"/>
          </a:xfrm>
          <a:prstGeom prst="rect">
            <a:avLst/>
          </a:prstGeom>
          <a:ln>
            <a:solidFill>
              <a:schemeClr val="tx1"/>
            </a:solidFill>
          </a:ln>
        </p:spPr>
      </p:pic>
      <p:sp>
        <p:nvSpPr>
          <p:cNvPr id="2" name="TextBox 1"/>
          <p:cNvSpPr txBox="1"/>
          <p:nvPr/>
        </p:nvSpPr>
        <p:spPr>
          <a:xfrm>
            <a:off x="3514809" y="-144380"/>
            <a:ext cx="184731" cy="276999"/>
          </a:xfrm>
          <a:prstGeom prst="rect">
            <a:avLst/>
          </a:prstGeom>
          <a:noFill/>
        </p:spPr>
        <p:txBody>
          <a:bodyPr wrap="none" rtlCol="0">
            <a:spAutoFit/>
          </a:bodyPr>
          <a:lstStyle/>
          <a:p>
            <a:endParaRPr lang="en-US" sz="1200" dirty="0"/>
          </a:p>
        </p:txBody>
      </p:sp>
      <p:sp>
        <p:nvSpPr>
          <p:cNvPr id="23" name="TextBox 22"/>
          <p:cNvSpPr txBox="1"/>
          <p:nvPr/>
        </p:nvSpPr>
        <p:spPr>
          <a:xfrm>
            <a:off x="1172884" y="2204516"/>
            <a:ext cx="4991939" cy="400110"/>
          </a:xfrm>
          <a:prstGeom prst="rect">
            <a:avLst/>
          </a:prstGeom>
          <a:noFill/>
        </p:spPr>
        <p:txBody>
          <a:bodyPr wrap="square" rtlCol="0">
            <a:spAutoFit/>
          </a:bodyPr>
          <a:lstStyle>
            <a:defPPr>
              <a:defRPr lang="en-US"/>
            </a:defPPr>
            <a:lvl1pPr algn="ctr">
              <a:defRPr sz="7500">
                <a:solidFill>
                  <a:schemeClr val="tx2"/>
                </a:solidFill>
                <a:latin typeface="Lato Medium"/>
                <a:ea typeface="Lato" charset="0"/>
                <a:cs typeface="Lato Medium"/>
              </a:defRPr>
            </a:lvl1pPr>
          </a:lstStyle>
          <a:p>
            <a:pPr algn="l"/>
            <a:r>
              <a:rPr lang="en-US" sz="2000" dirty="0">
                <a:solidFill>
                  <a:schemeClr val="accent6">
                    <a:lumMod val="75000"/>
                  </a:schemeClr>
                </a:solidFill>
              </a:rPr>
              <a:t>Cumulative Publications by Quarter</a:t>
            </a:r>
          </a:p>
        </p:txBody>
      </p:sp>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9719" y="2896157"/>
            <a:ext cx="6052298" cy="2565761"/>
          </a:xfrm>
          <a:prstGeom prst="rect">
            <a:avLst/>
          </a:prstGeom>
        </p:spPr>
      </p:pic>
    </p:spTree>
    <p:extLst>
      <p:ext uri="{BB962C8B-B14F-4D97-AF65-F5344CB8AC3E}">
        <p14:creationId xmlns:p14="http://schemas.microsoft.com/office/powerpoint/2010/main" val="12500243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CD3F6-9B9F-48FD-B842-BB8C46757965}"/>
              </a:ext>
            </a:extLst>
          </p:cNvPr>
          <p:cNvSpPr txBox="1"/>
          <p:nvPr/>
        </p:nvSpPr>
        <p:spPr bwMode="gray">
          <a:xfrm>
            <a:off x="934949" y="3046287"/>
            <a:ext cx="7387119" cy="2907587"/>
          </a:xfrm>
          <a:prstGeom prst="rect">
            <a:avLst/>
          </a:prstGeom>
        </p:spPr>
        <p:txBody>
          <a:bodyPr vert="horz" wrap="square" lIns="91440" tIns="45720" rIns="91440" bIns="45720" rtlCol="0">
            <a:noAutofit/>
          </a:bodyPr>
          <a:lstStyle/>
          <a:p>
            <a:pPr algn="l">
              <a:lnSpc>
                <a:spcPct val="90000"/>
              </a:lnSpc>
              <a:spcBef>
                <a:spcPts val="1200"/>
              </a:spcBef>
            </a:pPr>
            <a:r>
              <a:rPr lang="en-US" sz="4400" dirty="0">
                <a:solidFill>
                  <a:srgbClr val="343536"/>
                </a:solidFill>
              </a:rPr>
              <a:t>Next to come…</a:t>
            </a:r>
          </a:p>
        </p:txBody>
      </p:sp>
    </p:spTree>
    <p:extLst>
      <p:ext uri="{BB962C8B-B14F-4D97-AF65-F5344CB8AC3E}">
        <p14:creationId xmlns:p14="http://schemas.microsoft.com/office/powerpoint/2010/main" val="171697806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0CA28-2197-442E-8A47-28F789034B6E}"/>
              </a:ext>
            </a:extLst>
          </p:cNvPr>
          <p:cNvSpPr>
            <a:spLocks noGrp="1"/>
          </p:cNvSpPr>
          <p:nvPr>
            <p:ph type="title"/>
          </p:nvPr>
        </p:nvSpPr>
        <p:spPr/>
        <p:txBody>
          <a:bodyPr/>
          <a:lstStyle/>
          <a:p>
            <a:r>
              <a:rPr lang="en-US" dirty="0"/>
              <a:t>An Analogy for Single Cell Analysis</a:t>
            </a:r>
          </a:p>
        </p:txBody>
      </p:sp>
      <p:pic>
        <p:nvPicPr>
          <p:cNvPr id="2050" name="Picture 2" descr="Bildergebnis fÃ¼r mastermind">
            <a:extLst>
              <a:ext uri="{FF2B5EF4-FFF2-40B4-BE49-F238E27FC236}">
                <a16:creationId xmlns:a16="http://schemas.microsoft.com/office/drawing/2014/main" id="{3EEDA03B-0E8E-47DF-89B7-23B4A5124D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79" y="1172230"/>
            <a:ext cx="10409870" cy="47803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1E1182D-02E0-4277-AD84-DD6CFE78898D}"/>
              </a:ext>
            </a:extLst>
          </p:cNvPr>
          <p:cNvSpPr/>
          <p:nvPr/>
        </p:nvSpPr>
        <p:spPr>
          <a:xfrm>
            <a:off x="1371679" y="4807345"/>
            <a:ext cx="5388885" cy="1145248"/>
          </a:xfrm>
          <a:prstGeom prst="rect">
            <a:avLst/>
          </a:prstGeom>
          <a:solidFill>
            <a:srgbClr val="130304"/>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3" name="TextBox 2">
            <a:extLst>
              <a:ext uri="{FF2B5EF4-FFF2-40B4-BE49-F238E27FC236}">
                <a16:creationId xmlns:a16="http://schemas.microsoft.com/office/drawing/2014/main" id="{90DEE46A-5328-43C1-A697-F0327E2EC8F7}"/>
              </a:ext>
            </a:extLst>
          </p:cNvPr>
          <p:cNvSpPr txBox="1"/>
          <p:nvPr/>
        </p:nvSpPr>
        <p:spPr bwMode="gray">
          <a:xfrm>
            <a:off x="1536571" y="4067581"/>
            <a:ext cx="4452080" cy="1763593"/>
          </a:xfrm>
          <a:prstGeom prst="rect">
            <a:avLst/>
          </a:prstGeom>
        </p:spPr>
        <p:txBody>
          <a:bodyPr vert="horz" wrap="square" lIns="91440" tIns="45720" rIns="91440" bIns="45720" rtlCol="0">
            <a:noAutofit/>
          </a:bodyPr>
          <a:lstStyle/>
          <a:p>
            <a:pPr algn="l">
              <a:lnSpc>
                <a:spcPct val="90000"/>
              </a:lnSpc>
              <a:spcBef>
                <a:spcPts val="1200"/>
              </a:spcBef>
            </a:pPr>
            <a:r>
              <a:rPr lang="en-US" sz="3200" dirty="0">
                <a:solidFill>
                  <a:schemeClr val="bg1"/>
                </a:solidFill>
              </a:rPr>
              <a:t>Which </a:t>
            </a:r>
            <a:r>
              <a:rPr lang="en-US" sz="3200" dirty="0" err="1">
                <a:solidFill>
                  <a:schemeClr val="bg1"/>
                </a:solidFill>
              </a:rPr>
              <a:t>colour</a:t>
            </a:r>
            <a:r>
              <a:rPr lang="en-US" sz="3200" dirty="0">
                <a:solidFill>
                  <a:schemeClr val="bg1"/>
                </a:solidFill>
              </a:rPr>
              <a:t>?  </a:t>
            </a:r>
          </a:p>
          <a:p>
            <a:pPr algn="l">
              <a:lnSpc>
                <a:spcPct val="90000"/>
              </a:lnSpc>
              <a:spcBef>
                <a:spcPts val="1200"/>
              </a:spcBef>
            </a:pPr>
            <a:r>
              <a:rPr lang="en-US" sz="3200" dirty="0">
                <a:solidFill>
                  <a:schemeClr val="bg1"/>
                </a:solidFill>
              </a:rPr>
              <a:t>How many of each type?</a:t>
            </a:r>
          </a:p>
          <a:p>
            <a:pPr>
              <a:lnSpc>
                <a:spcPct val="90000"/>
              </a:lnSpc>
              <a:spcBef>
                <a:spcPts val="1200"/>
              </a:spcBef>
            </a:pPr>
            <a:r>
              <a:rPr lang="en-US" sz="3200" dirty="0">
                <a:solidFill>
                  <a:schemeClr val="bg1"/>
                </a:solidFill>
              </a:rPr>
              <a:t>But</a:t>
            </a:r>
            <a:r>
              <a:rPr lang="en-US" sz="2000" dirty="0">
                <a:solidFill>
                  <a:srgbClr val="343536"/>
                </a:solidFill>
              </a:rPr>
              <a:t>  </a:t>
            </a:r>
            <a:r>
              <a:rPr lang="en-US" sz="3200" dirty="0">
                <a:solidFill>
                  <a:schemeClr val="bg1"/>
                </a:solidFill>
              </a:rPr>
              <a:t>where?</a:t>
            </a:r>
            <a:endParaRPr lang="en-US" sz="2000" dirty="0">
              <a:solidFill>
                <a:srgbClr val="343536"/>
              </a:solidFill>
            </a:endParaRPr>
          </a:p>
          <a:p>
            <a:pPr algn="l">
              <a:lnSpc>
                <a:spcPct val="90000"/>
              </a:lnSpc>
              <a:spcBef>
                <a:spcPts val="1200"/>
              </a:spcBef>
            </a:pPr>
            <a:endParaRPr lang="en-US" sz="3200" dirty="0">
              <a:solidFill>
                <a:schemeClr val="bg1"/>
              </a:solidFill>
            </a:endParaRPr>
          </a:p>
        </p:txBody>
      </p:sp>
      <p:pic>
        <p:nvPicPr>
          <p:cNvPr id="2052" name="Picture 4" descr="Ãhnliches Foto">
            <a:extLst>
              <a:ext uri="{FF2B5EF4-FFF2-40B4-BE49-F238E27FC236}">
                <a16:creationId xmlns:a16="http://schemas.microsoft.com/office/drawing/2014/main" id="{08F203B9-A235-4F0C-B098-8703FDA9F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1051" y="3986539"/>
            <a:ext cx="432762" cy="4509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Ãhnliches Foto">
            <a:extLst>
              <a:ext uri="{FF2B5EF4-FFF2-40B4-BE49-F238E27FC236}">
                <a16:creationId xmlns:a16="http://schemas.microsoft.com/office/drawing/2014/main" id="{0DFD247F-0DD3-4E5C-B24B-5371671603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5711" y="4589863"/>
            <a:ext cx="432762" cy="450924"/>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clipart-library.com/data_images/164263.png">
            <a:extLst>
              <a:ext uri="{FF2B5EF4-FFF2-40B4-BE49-F238E27FC236}">
                <a16:creationId xmlns:a16="http://schemas.microsoft.com/office/drawing/2014/main" id="{171DF335-175F-40F6-A381-18D3A8FF89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611" y="5271463"/>
            <a:ext cx="408440" cy="504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0055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dissolve">
                                      <p:cBhvr>
                                        <p:cTn id="10" dur="500"/>
                                        <p:tgtEl>
                                          <p:spTgt spid="2050"/>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dissolve">
                                      <p:cBhvr>
                                        <p:cTn id="18" dur="500"/>
                                        <p:tgtEl>
                                          <p:spTgt spid="3">
                                            <p:txEl>
                                              <p:pRg st="0" end="0"/>
                                            </p:txEl>
                                          </p:spTgt>
                                        </p:tgtEl>
                                      </p:cBhvr>
                                    </p:animEffect>
                                  </p:childTnLst>
                                </p:cTn>
                              </p:par>
                            </p:childTnLst>
                          </p:cTn>
                        </p:par>
                        <p:par>
                          <p:cTn id="19" fill="hold">
                            <p:stCondLst>
                              <p:cond delay="500"/>
                            </p:stCondLst>
                            <p:childTnLst>
                              <p:par>
                                <p:cTn id="20" presetID="9" presetClass="entr" presetSubtype="0" fill="hold" nodeType="after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dissolve">
                                      <p:cBhvr>
                                        <p:cTn id="22" dur="500"/>
                                        <p:tgtEl>
                                          <p:spTgt spid="205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dissolve">
                                      <p:cBhvr>
                                        <p:cTn id="27" dur="500"/>
                                        <p:tgtEl>
                                          <p:spTgt spid="3">
                                            <p:txEl>
                                              <p:pRg st="1" end="1"/>
                                            </p:txEl>
                                          </p:spTgt>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dissolve">
                                      <p:cBhvr>
                                        <p:cTn id="36" dur="500"/>
                                        <p:tgtEl>
                                          <p:spTgt spid="3">
                                            <p:txEl>
                                              <p:pRg st="2" end="2"/>
                                            </p:txEl>
                                          </p:spTgt>
                                        </p:tgtEl>
                                      </p:cBhvr>
                                    </p:animEffect>
                                  </p:childTnLst>
                                </p:cTn>
                              </p:par>
                            </p:childTnLst>
                          </p:cTn>
                        </p:par>
                        <p:par>
                          <p:cTn id="37" fill="hold">
                            <p:stCondLst>
                              <p:cond delay="500"/>
                            </p:stCondLst>
                            <p:childTnLst>
                              <p:par>
                                <p:cTn id="38" presetID="9" presetClass="entr" presetSubtype="0" fill="hold" nodeType="afterEffect">
                                  <p:stCondLst>
                                    <p:cond delay="0"/>
                                  </p:stCondLst>
                                  <p:childTnLst>
                                    <p:set>
                                      <p:cBhvr>
                                        <p:cTn id="39" dur="1" fill="hold">
                                          <p:stCondLst>
                                            <p:cond delay="0"/>
                                          </p:stCondLst>
                                        </p:cTn>
                                        <p:tgtEl>
                                          <p:spTgt spid="2064"/>
                                        </p:tgtEl>
                                        <p:attrNameLst>
                                          <p:attrName>style.visibility</p:attrName>
                                        </p:attrNameLst>
                                      </p:cBhvr>
                                      <p:to>
                                        <p:strVal val="visible"/>
                                      </p:to>
                                    </p:set>
                                    <p:animEffect transition="in" filter="dissolve">
                                      <p:cBhvr>
                                        <p:cTn id="40" dur="500"/>
                                        <p:tgtEl>
                                          <p:spTgt spid="2064"/>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grpId="1" nodeType="clickEffect">
                                  <p:stCondLst>
                                    <p:cond delay="0"/>
                                  </p:stCondLst>
                                  <p:childTnLst>
                                    <p:animEffect transition="out" filter="dissolve">
                                      <p:cBhvr>
                                        <p:cTn id="44" dur="500"/>
                                        <p:tgtEl>
                                          <p:spTgt spid="3">
                                            <p:txEl>
                                              <p:pRg st="0" end="0"/>
                                            </p:txEl>
                                          </p:spTgt>
                                        </p:tgtEl>
                                      </p:cBhvr>
                                    </p:animEffect>
                                    <p:set>
                                      <p:cBhvr>
                                        <p:cTn id="45" dur="1" fill="hold">
                                          <p:stCondLst>
                                            <p:cond delay="499"/>
                                          </p:stCondLst>
                                        </p:cTn>
                                        <p:tgtEl>
                                          <p:spTgt spid="3">
                                            <p:txEl>
                                              <p:pRg st="0" end="0"/>
                                            </p:txEl>
                                          </p:spTgt>
                                        </p:tgtEl>
                                        <p:attrNameLst>
                                          <p:attrName>style.visibility</p:attrName>
                                        </p:attrNameLst>
                                      </p:cBhvr>
                                      <p:to>
                                        <p:strVal val="hidden"/>
                                      </p:to>
                                    </p:set>
                                  </p:childTnLst>
                                </p:cTn>
                              </p:par>
                              <p:par>
                                <p:cTn id="46" presetID="9" presetClass="exit" presetSubtype="0" fill="hold" grpId="1" nodeType="withEffect">
                                  <p:stCondLst>
                                    <p:cond delay="0"/>
                                  </p:stCondLst>
                                  <p:childTnLst>
                                    <p:animEffect transition="out" filter="dissolve">
                                      <p:cBhvr>
                                        <p:cTn id="47" dur="500"/>
                                        <p:tgtEl>
                                          <p:spTgt spid="3">
                                            <p:txEl>
                                              <p:pRg st="1" end="1"/>
                                            </p:txEl>
                                          </p:spTgt>
                                        </p:tgtEl>
                                      </p:cBhvr>
                                    </p:animEffect>
                                    <p:set>
                                      <p:cBhvr>
                                        <p:cTn id="48" dur="1" fill="hold">
                                          <p:stCondLst>
                                            <p:cond delay="499"/>
                                          </p:stCondLst>
                                        </p:cTn>
                                        <p:tgtEl>
                                          <p:spTgt spid="3">
                                            <p:txEl>
                                              <p:pRg st="1" end="1"/>
                                            </p:txEl>
                                          </p:spTgt>
                                        </p:tgtEl>
                                        <p:attrNameLst>
                                          <p:attrName>style.visibility</p:attrName>
                                        </p:attrNameLst>
                                      </p:cBhvr>
                                      <p:to>
                                        <p:strVal val="hidden"/>
                                      </p:to>
                                    </p:set>
                                  </p:childTnLst>
                                </p:cTn>
                              </p:par>
                              <p:par>
                                <p:cTn id="49" presetID="9" presetClass="exit" presetSubtype="0" fill="hold" grpId="1" nodeType="withEffect">
                                  <p:stCondLst>
                                    <p:cond delay="0"/>
                                  </p:stCondLst>
                                  <p:childTnLst>
                                    <p:animEffect transition="out" filter="dissolve">
                                      <p:cBhvr>
                                        <p:cTn id="50" dur="500"/>
                                        <p:tgtEl>
                                          <p:spTgt spid="3">
                                            <p:txEl>
                                              <p:pRg st="2" end="2"/>
                                            </p:txEl>
                                          </p:spTgt>
                                        </p:tgtEl>
                                      </p:cBhvr>
                                    </p:animEffect>
                                    <p:set>
                                      <p:cBhvr>
                                        <p:cTn id="51" dur="1" fill="hold">
                                          <p:stCondLst>
                                            <p:cond delay="499"/>
                                          </p:stCondLst>
                                        </p:cTn>
                                        <p:tgtEl>
                                          <p:spTgt spid="3">
                                            <p:txEl>
                                              <p:pRg st="2" end="2"/>
                                            </p:txEl>
                                          </p:spTgt>
                                        </p:tgtEl>
                                        <p:attrNameLst>
                                          <p:attrName>style.visibility</p:attrName>
                                        </p:attrNameLst>
                                      </p:cBhvr>
                                      <p:to>
                                        <p:strVal val="hidden"/>
                                      </p:to>
                                    </p:set>
                                  </p:childTnLst>
                                </p:cTn>
                              </p:par>
                              <p:par>
                                <p:cTn id="52" presetID="9" presetClass="exit" presetSubtype="0" fill="hold" grpId="2" nodeType="withEffect">
                                  <p:stCondLst>
                                    <p:cond delay="0"/>
                                  </p:stCondLst>
                                  <p:childTnLst>
                                    <p:animEffect transition="out" filter="dissolv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9" presetClass="exit" presetSubtype="0" fill="hold" nodeType="withEffect">
                                  <p:stCondLst>
                                    <p:cond delay="0"/>
                                  </p:stCondLst>
                                  <p:childTnLst>
                                    <p:animEffect transition="out" filter="dissolve">
                                      <p:cBhvr>
                                        <p:cTn id="56" dur="500"/>
                                        <p:tgtEl>
                                          <p:spTgt spid="2052"/>
                                        </p:tgtEl>
                                      </p:cBhvr>
                                    </p:animEffect>
                                    <p:set>
                                      <p:cBhvr>
                                        <p:cTn id="57" dur="1" fill="hold">
                                          <p:stCondLst>
                                            <p:cond delay="499"/>
                                          </p:stCondLst>
                                        </p:cTn>
                                        <p:tgtEl>
                                          <p:spTgt spid="2052"/>
                                        </p:tgtEl>
                                        <p:attrNameLst>
                                          <p:attrName>style.visibility</p:attrName>
                                        </p:attrNameLst>
                                      </p:cBhvr>
                                      <p:to>
                                        <p:strVal val="hidden"/>
                                      </p:to>
                                    </p:set>
                                  </p:childTnLst>
                                </p:cTn>
                              </p:par>
                              <p:par>
                                <p:cTn id="58" presetID="9" presetClass="exit" presetSubtype="0" fill="hold" nodeType="withEffect">
                                  <p:stCondLst>
                                    <p:cond delay="0"/>
                                  </p:stCondLst>
                                  <p:childTnLst>
                                    <p:animEffect transition="out" filter="dissolv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9" presetClass="exit" presetSubtype="0" fill="hold" nodeType="withEffect">
                                  <p:stCondLst>
                                    <p:cond delay="0"/>
                                  </p:stCondLst>
                                  <p:childTnLst>
                                    <p:animEffect transition="out" filter="dissolve">
                                      <p:cBhvr>
                                        <p:cTn id="62" dur="500"/>
                                        <p:tgtEl>
                                          <p:spTgt spid="2064"/>
                                        </p:tgtEl>
                                      </p:cBhvr>
                                    </p:animEffect>
                                    <p:set>
                                      <p:cBhvr>
                                        <p:cTn id="63" dur="1" fill="hold">
                                          <p:stCondLst>
                                            <p:cond delay="499"/>
                                          </p:stCondLst>
                                        </p:cTn>
                                        <p:tgtEl>
                                          <p:spTgt spid="20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4" grpId="2" animBg="1"/>
      <p:bldP spid="3" grpId="0"/>
      <p:bldP spid="3" grpI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5FA2C0-08DE-4374-BDC4-F03353B93E55}"/>
              </a:ext>
            </a:extLst>
          </p:cNvPr>
          <p:cNvPicPr>
            <a:picLocks noChangeAspect="1"/>
          </p:cNvPicPr>
          <p:nvPr/>
        </p:nvPicPr>
        <p:blipFill>
          <a:blip r:embed="rId2"/>
          <a:stretch>
            <a:fillRect/>
          </a:stretch>
        </p:blipFill>
        <p:spPr>
          <a:xfrm>
            <a:off x="1549655" y="1222189"/>
            <a:ext cx="3011248" cy="3011248"/>
          </a:xfrm>
          <a:prstGeom prst="rect">
            <a:avLst/>
          </a:prstGeom>
        </p:spPr>
      </p:pic>
      <p:sp>
        <p:nvSpPr>
          <p:cNvPr id="2" name="Title 1">
            <a:extLst>
              <a:ext uri="{FF2B5EF4-FFF2-40B4-BE49-F238E27FC236}">
                <a16:creationId xmlns:a16="http://schemas.microsoft.com/office/drawing/2014/main" id="{ED7C0EC3-305B-4E11-8036-54856B969C09}"/>
              </a:ext>
            </a:extLst>
          </p:cNvPr>
          <p:cNvSpPr>
            <a:spLocks noGrp="1"/>
          </p:cNvSpPr>
          <p:nvPr>
            <p:ph type="title"/>
          </p:nvPr>
        </p:nvSpPr>
        <p:spPr>
          <a:xfrm>
            <a:off x="314632" y="91441"/>
            <a:ext cx="11417120" cy="689030"/>
          </a:xfrm>
        </p:spPr>
        <p:txBody>
          <a:bodyPr/>
          <a:lstStyle/>
          <a:p>
            <a:r>
              <a:rPr lang="en-US" b="1" dirty="0"/>
              <a:t>Spatial Transcriptomics </a:t>
            </a:r>
            <a:r>
              <a:rPr lang="en-US" dirty="0"/>
              <a:t>– From </a:t>
            </a:r>
            <a:r>
              <a:rPr lang="en-US" i="1" dirty="0"/>
              <a:t>What</a:t>
            </a:r>
            <a:r>
              <a:rPr lang="en-US" dirty="0"/>
              <a:t> to </a:t>
            </a:r>
            <a:r>
              <a:rPr lang="en-US" i="1" dirty="0"/>
              <a:t>Where…</a:t>
            </a:r>
          </a:p>
        </p:txBody>
      </p:sp>
      <p:pic>
        <p:nvPicPr>
          <p:cNvPr id="3" name="Picture 2">
            <a:extLst>
              <a:ext uri="{FF2B5EF4-FFF2-40B4-BE49-F238E27FC236}">
                <a16:creationId xmlns:a16="http://schemas.microsoft.com/office/drawing/2014/main" id="{1ACF1F3B-71F5-4A34-AAD8-DDA38B13DD5B}"/>
              </a:ext>
            </a:extLst>
          </p:cNvPr>
          <p:cNvPicPr>
            <a:picLocks noChangeAspect="1"/>
          </p:cNvPicPr>
          <p:nvPr/>
        </p:nvPicPr>
        <p:blipFill>
          <a:blip r:embed="rId3"/>
          <a:stretch>
            <a:fillRect/>
          </a:stretch>
        </p:blipFill>
        <p:spPr>
          <a:xfrm>
            <a:off x="6705599" y="1222189"/>
            <a:ext cx="5350817" cy="4675877"/>
          </a:xfrm>
          <a:prstGeom prst="rect">
            <a:avLst/>
          </a:prstGeom>
          <a:effectLst>
            <a:outerShdw blurRad="63500" sx="102000" sy="102000" algn="ctr" rotWithShape="0">
              <a:prstClr val="black">
                <a:alpha val="40000"/>
              </a:prstClr>
            </a:outerShdw>
          </a:effectLst>
        </p:spPr>
      </p:pic>
      <p:sp>
        <p:nvSpPr>
          <p:cNvPr id="5" name="Rectangle 4">
            <a:extLst>
              <a:ext uri="{FF2B5EF4-FFF2-40B4-BE49-F238E27FC236}">
                <a16:creationId xmlns:a16="http://schemas.microsoft.com/office/drawing/2014/main" id="{4A36D961-2967-49D9-A6D7-771FCAA7C87A}"/>
              </a:ext>
            </a:extLst>
          </p:cNvPr>
          <p:cNvSpPr/>
          <p:nvPr/>
        </p:nvSpPr>
        <p:spPr>
          <a:xfrm>
            <a:off x="383456" y="4540245"/>
            <a:ext cx="6322143" cy="1685077"/>
          </a:xfrm>
          <a:prstGeom prst="rect">
            <a:avLst/>
          </a:prstGeom>
        </p:spPr>
        <p:txBody>
          <a:bodyPr wrap="square">
            <a:spAutoFit/>
          </a:bodyPr>
          <a:lstStyle/>
          <a:p>
            <a:pPr>
              <a:spcAft>
                <a:spcPts val="900"/>
              </a:spcAft>
            </a:pPr>
            <a:r>
              <a:rPr lang="en-US" dirty="0"/>
              <a:t>Unbiased assay of poly-A positive mRNA species in a tissue.</a:t>
            </a:r>
          </a:p>
          <a:p>
            <a:pPr>
              <a:spcAft>
                <a:spcPts val="900"/>
              </a:spcAft>
            </a:pPr>
            <a:r>
              <a:rPr lang="en-US" dirty="0">
                <a:solidFill>
                  <a:srgbClr val="343536"/>
                </a:solidFill>
              </a:rPr>
              <a:t>Barcodes used for spatial location of </a:t>
            </a:r>
            <a:r>
              <a:rPr lang="en-US" i="1" dirty="0">
                <a:solidFill>
                  <a:srgbClr val="343536"/>
                </a:solidFill>
              </a:rPr>
              <a:t>in situ </a:t>
            </a:r>
            <a:r>
              <a:rPr lang="en-US" dirty="0">
                <a:solidFill>
                  <a:srgbClr val="343536"/>
                </a:solidFill>
              </a:rPr>
              <a:t>RNA expression analysis</a:t>
            </a:r>
          </a:p>
        </p:txBody>
      </p:sp>
      <p:pic>
        <p:nvPicPr>
          <p:cNvPr id="4" name="Picture 3">
            <a:extLst>
              <a:ext uri="{FF2B5EF4-FFF2-40B4-BE49-F238E27FC236}">
                <a16:creationId xmlns:a16="http://schemas.microsoft.com/office/drawing/2014/main" id="{96EEFC86-C800-49F9-AABA-177FD2AC1EF5}"/>
              </a:ext>
            </a:extLst>
          </p:cNvPr>
          <p:cNvPicPr>
            <a:picLocks noChangeAspect="1"/>
          </p:cNvPicPr>
          <p:nvPr/>
        </p:nvPicPr>
        <p:blipFill>
          <a:blip r:embed="rId4"/>
          <a:stretch>
            <a:fillRect/>
          </a:stretch>
        </p:blipFill>
        <p:spPr>
          <a:xfrm>
            <a:off x="10000761" y="143129"/>
            <a:ext cx="1981537" cy="858201"/>
          </a:xfrm>
          <a:prstGeom prst="rect">
            <a:avLst/>
          </a:prstGeom>
        </p:spPr>
      </p:pic>
    </p:spTree>
    <p:extLst>
      <p:ext uri="{BB962C8B-B14F-4D97-AF65-F5344CB8AC3E}">
        <p14:creationId xmlns:p14="http://schemas.microsoft.com/office/powerpoint/2010/main" val="86073710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a:solidFill>
                  <a:schemeClr val="tx1"/>
                </a:solidFill>
                <a:latin typeface="+mj-lt"/>
              </a:rPr>
              <a:t>Library Preparation Slide</a:t>
            </a:r>
          </a:p>
        </p:txBody>
      </p:sp>
      <p:sp>
        <p:nvSpPr>
          <p:cNvPr id="3" name="Text Placeholder 2"/>
          <p:cNvSpPr>
            <a:spLocks noGrp="1"/>
          </p:cNvSpPr>
          <p:nvPr>
            <p:ph type="body" idx="1"/>
          </p:nvPr>
        </p:nvSpPr>
        <p:spPr/>
        <p:txBody>
          <a:bodyPr/>
          <a:lstStyle/>
          <a:p>
            <a:endParaRPr lang="en-US"/>
          </a:p>
        </p:txBody>
      </p:sp>
      <p:pic>
        <p:nvPicPr>
          <p:cNvPr id="4" name="Picture 3" descr="Glass-illustration-for-company-pres.png"/>
          <p:cNvPicPr>
            <a:picLocks noChangeAspect="1"/>
          </p:cNvPicPr>
          <p:nvPr/>
        </p:nvPicPr>
        <p:blipFill>
          <a:blip r:embed="rId3">
            <a:extLst>
              <a:ext uri="{28A0092B-C50C-407E-A947-70E740481C1C}">
                <a14:useLocalDpi xmlns:a14="http://schemas.microsoft.com/office/drawing/2010/main" val="0"/>
              </a:ext>
            </a:extLst>
          </a:blip>
          <a:srcRect l="11559" t="16138" r="5767" b="23280"/>
          <a:stretch>
            <a:fillRect/>
          </a:stretch>
        </p:blipFill>
        <p:spPr>
          <a:xfrm>
            <a:off x="1057834" y="1326776"/>
            <a:ext cx="10112189" cy="4409106"/>
          </a:xfrm>
          <a:prstGeom prst="rect">
            <a:avLst/>
          </a:prstGeom>
        </p:spPr>
      </p:pic>
      <p:sp>
        <p:nvSpPr>
          <p:cNvPr id="5" name="TextBox 4"/>
          <p:cNvSpPr txBox="1"/>
          <p:nvPr/>
        </p:nvSpPr>
        <p:spPr bwMode="gray">
          <a:xfrm>
            <a:off x="608173" y="800100"/>
            <a:ext cx="914400" cy="914400"/>
          </a:xfrm>
          <a:prstGeom prst="rect">
            <a:avLst/>
          </a:prstGeom>
        </p:spPr>
        <p:txBody>
          <a:bodyPr vert="horz" wrap="none" lIns="91440" tIns="45720" rIns="91440" bIns="45720" rtlCol="0">
            <a:noAutofit/>
          </a:bodyPr>
          <a:lstStyle/>
          <a:p>
            <a:pPr marL="112713" lvl="0" indent="-112713" defTabSz="914400">
              <a:lnSpc>
                <a:spcPct val="90000"/>
              </a:lnSpc>
              <a:spcBef>
                <a:spcPts val="1200"/>
              </a:spcBef>
            </a:pPr>
            <a:r>
              <a:rPr lang="en-US" sz="2000" i="1">
                <a:solidFill>
                  <a:srgbClr val="007DCF"/>
                </a:solidFill>
              </a:rPr>
              <a:t>Introducing spatial barcodes to tissue derived transcripts </a:t>
            </a:r>
          </a:p>
        </p:txBody>
      </p:sp>
    </p:spTree>
    <p:extLst>
      <p:ext uri="{BB962C8B-B14F-4D97-AF65-F5344CB8AC3E}">
        <p14:creationId xmlns:p14="http://schemas.microsoft.com/office/powerpoint/2010/main" val="69709854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9213" y="-32442"/>
            <a:ext cx="11274552" cy="914400"/>
          </a:xfrm>
        </p:spPr>
        <p:txBody>
          <a:bodyPr/>
          <a:lstStyle/>
          <a:p>
            <a:r>
              <a:rPr lang="en-US" dirty="0"/>
              <a:t>The ST Library Preparation Slide</a:t>
            </a:r>
          </a:p>
        </p:txBody>
      </p:sp>
      <p:sp>
        <p:nvSpPr>
          <p:cNvPr id="6" name="TextBox 5"/>
          <p:cNvSpPr txBox="1"/>
          <p:nvPr/>
        </p:nvSpPr>
        <p:spPr bwMode="gray">
          <a:xfrm>
            <a:off x="4070662" y="1079853"/>
            <a:ext cx="1964011" cy="558170"/>
          </a:xfrm>
          <a:prstGeom prst="rect">
            <a:avLst/>
          </a:prstGeom>
        </p:spPr>
        <p:txBody>
          <a:bodyPr vert="horz" wrap="none" lIns="91440" tIns="91440" rIns="91440" bIns="91440" rtlCol="0">
            <a:noAutofit/>
          </a:bodyPr>
          <a:lstStyle/>
          <a:p>
            <a:pPr>
              <a:lnSpc>
                <a:spcPct val="90000"/>
              </a:lnSpc>
              <a:spcBef>
                <a:spcPts val="1200"/>
              </a:spcBef>
            </a:pPr>
            <a:r>
              <a:rPr lang="en-US" sz="2000" dirty="0">
                <a:solidFill>
                  <a:schemeClr val="accent6"/>
                </a:solidFill>
              </a:rPr>
              <a:t>Glass slide with array of capture probes</a:t>
            </a:r>
          </a:p>
        </p:txBody>
      </p:sp>
      <p:sp>
        <p:nvSpPr>
          <p:cNvPr id="7" name="TextBox 6"/>
          <p:cNvSpPr txBox="1"/>
          <p:nvPr/>
        </p:nvSpPr>
        <p:spPr bwMode="gray">
          <a:xfrm>
            <a:off x="8642067" y="2366372"/>
            <a:ext cx="1982652" cy="494372"/>
          </a:xfrm>
          <a:prstGeom prst="rect">
            <a:avLst/>
          </a:prstGeom>
        </p:spPr>
        <p:txBody>
          <a:bodyPr vert="horz" wrap="none" lIns="91440" tIns="91440" rIns="91440" bIns="91440" rtlCol="0">
            <a:noAutofit/>
          </a:bodyPr>
          <a:lstStyle/>
          <a:p>
            <a:pPr>
              <a:lnSpc>
                <a:spcPct val="90000"/>
              </a:lnSpc>
              <a:spcBef>
                <a:spcPts val="1200"/>
              </a:spcBef>
            </a:pPr>
            <a:r>
              <a:rPr lang="en-US" dirty="0">
                <a:solidFill>
                  <a:schemeClr val="accent6"/>
                </a:solidFill>
              </a:rPr>
              <a:t>Capture Probe</a:t>
            </a:r>
          </a:p>
        </p:txBody>
      </p:sp>
      <p:sp>
        <p:nvSpPr>
          <p:cNvPr id="8" name="TextBox 7"/>
          <p:cNvSpPr txBox="1"/>
          <p:nvPr/>
        </p:nvSpPr>
        <p:spPr bwMode="gray">
          <a:xfrm>
            <a:off x="463172" y="2540233"/>
            <a:ext cx="2095295" cy="395175"/>
          </a:xfrm>
          <a:prstGeom prst="rect">
            <a:avLst/>
          </a:prstGeom>
        </p:spPr>
        <p:txBody>
          <a:bodyPr vert="horz" wrap="none" lIns="91440" tIns="91440" rIns="91440" bIns="91440" rtlCol="0">
            <a:noAutofit/>
          </a:bodyPr>
          <a:lstStyle/>
          <a:p>
            <a:pPr>
              <a:lnSpc>
                <a:spcPct val="90000"/>
              </a:lnSpc>
              <a:spcBef>
                <a:spcPts val="1200"/>
              </a:spcBef>
            </a:pPr>
            <a:r>
              <a:rPr lang="en-US" sz="1800" dirty="0">
                <a:solidFill>
                  <a:schemeClr val="accent6"/>
                </a:solidFill>
              </a:rPr>
              <a:t>Sub-region with capture probes </a:t>
            </a:r>
          </a:p>
        </p:txBody>
      </p:sp>
      <p:grpSp>
        <p:nvGrpSpPr>
          <p:cNvPr id="9" name="Group 8"/>
          <p:cNvGrpSpPr/>
          <p:nvPr/>
        </p:nvGrpSpPr>
        <p:grpSpPr>
          <a:xfrm>
            <a:off x="556251" y="3107220"/>
            <a:ext cx="2951588" cy="2888797"/>
            <a:chOff x="3228375" y="3414661"/>
            <a:chExt cx="2776881" cy="2727889"/>
          </a:xfrm>
        </p:grpSpPr>
        <p:pic>
          <p:nvPicPr>
            <p:cNvPr id="10" name="Picture 9" descr="arra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8375" y="3414661"/>
              <a:ext cx="2776881" cy="2727889"/>
            </a:xfrm>
            <a:prstGeom prst="rect">
              <a:avLst/>
            </a:prstGeom>
          </p:spPr>
        </p:pic>
        <p:sp>
          <p:nvSpPr>
            <p:cNvPr id="13" name="Oval 12"/>
            <p:cNvSpPr/>
            <p:nvPr/>
          </p:nvSpPr>
          <p:spPr>
            <a:xfrm>
              <a:off x="5013301" y="4284529"/>
              <a:ext cx="197555" cy="197555"/>
            </a:xfrm>
            <a:prstGeom prst="ellipse">
              <a:avLst/>
            </a:prstGeom>
            <a:solidFill>
              <a:srgbClr val="FFFFFF">
                <a:alpha val="0"/>
              </a:srgbClr>
            </a:solid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4" name="Picture 13" descr="slide_with_sectio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662" y="1653619"/>
            <a:ext cx="3811653" cy="868062"/>
          </a:xfrm>
          <a:prstGeom prst="rect">
            <a:avLst/>
          </a:prstGeom>
        </p:spPr>
      </p:pic>
      <p:grpSp>
        <p:nvGrpSpPr>
          <p:cNvPr id="23" name="Group 22"/>
          <p:cNvGrpSpPr/>
          <p:nvPr/>
        </p:nvGrpSpPr>
        <p:grpSpPr>
          <a:xfrm>
            <a:off x="7984477" y="2806203"/>
            <a:ext cx="4040376" cy="3222439"/>
            <a:chOff x="4688655" y="2855705"/>
            <a:chExt cx="4052952" cy="2865206"/>
          </a:xfrm>
        </p:grpSpPr>
        <p:pic>
          <p:nvPicPr>
            <p:cNvPr id="15" name="Picture 14" descr="prob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0376" y="3129407"/>
              <a:ext cx="585660" cy="2591504"/>
            </a:xfrm>
            <a:prstGeom prst="rect">
              <a:avLst/>
            </a:prstGeom>
          </p:spPr>
        </p:pic>
        <p:sp>
          <p:nvSpPr>
            <p:cNvPr id="16" name="TextBox 15"/>
            <p:cNvSpPr txBox="1"/>
            <p:nvPr/>
          </p:nvSpPr>
          <p:spPr>
            <a:xfrm>
              <a:off x="5286988" y="5208185"/>
              <a:ext cx="1428596" cy="338554"/>
            </a:xfrm>
            <a:prstGeom prst="rect">
              <a:avLst/>
            </a:prstGeom>
            <a:noFill/>
          </p:spPr>
          <p:txBody>
            <a:bodyPr wrap="none" rtlCol="0">
              <a:spAutoFit/>
            </a:bodyPr>
            <a:lstStyle/>
            <a:p>
              <a:r>
                <a:rPr lang="en-US" sz="1600">
                  <a:latin typeface="Open Sans"/>
                  <a:ea typeface="Open Sans" charset="0"/>
                  <a:cs typeface="Open Sans" charset="0"/>
                </a:rPr>
                <a:t>Cleavage site</a:t>
              </a:r>
            </a:p>
          </p:txBody>
        </p:sp>
        <p:sp>
          <p:nvSpPr>
            <p:cNvPr id="17" name="TextBox 16"/>
            <p:cNvSpPr txBox="1"/>
            <p:nvPr/>
          </p:nvSpPr>
          <p:spPr>
            <a:xfrm>
              <a:off x="5273991" y="4800379"/>
              <a:ext cx="3467616" cy="338554"/>
            </a:xfrm>
            <a:prstGeom prst="rect">
              <a:avLst/>
            </a:prstGeom>
            <a:noFill/>
          </p:spPr>
          <p:txBody>
            <a:bodyPr wrap="none" rtlCol="0">
              <a:spAutoFit/>
            </a:bodyPr>
            <a:lstStyle/>
            <a:p>
              <a:r>
                <a:rPr lang="en-US" sz="1600">
                  <a:solidFill>
                    <a:srgbClr val="008000"/>
                  </a:solidFill>
                  <a:latin typeface="Open Sans"/>
                  <a:ea typeface="Open Sans" charset="0"/>
                  <a:cs typeface="Open Sans" charset="0"/>
                </a:rPr>
                <a:t>Amplification + sequencing handle</a:t>
              </a:r>
            </a:p>
          </p:txBody>
        </p:sp>
        <p:sp>
          <p:nvSpPr>
            <p:cNvPr id="18" name="TextBox 17"/>
            <p:cNvSpPr txBox="1"/>
            <p:nvPr/>
          </p:nvSpPr>
          <p:spPr>
            <a:xfrm>
              <a:off x="5273991" y="4155635"/>
              <a:ext cx="3467616" cy="338554"/>
            </a:xfrm>
            <a:prstGeom prst="rect">
              <a:avLst/>
            </a:prstGeom>
            <a:noFill/>
          </p:spPr>
          <p:txBody>
            <a:bodyPr wrap="square" rtlCol="0">
              <a:spAutoFit/>
            </a:bodyPr>
            <a:lstStyle/>
            <a:p>
              <a:r>
                <a:rPr lang="en-US" sz="1600">
                  <a:solidFill>
                    <a:srgbClr val="FFC000"/>
                  </a:solidFill>
                  <a:latin typeface="Open Sans"/>
                  <a:ea typeface="Open Sans" charset="0"/>
                  <a:cs typeface="Open Sans" charset="0"/>
                </a:rPr>
                <a:t>Spatial barcode spot-specific ID</a:t>
              </a:r>
            </a:p>
          </p:txBody>
        </p:sp>
        <p:sp>
          <p:nvSpPr>
            <p:cNvPr id="19" name="TextBox 18"/>
            <p:cNvSpPr txBox="1"/>
            <p:nvPr/>
          </p:nvSpPr>
          <p:spPr>
            <a:xfrm>
              <a:off x="5300569" y="3791177"/>
              <a:ext cx="577402" cy="338554"/>
            </a:xfrm>
            <a:prstGeom prst="rect">
              <a:avLst/>
            </a:prstGeom>
            <a:noFill/>
          </p:spPr>
          <p:txBody>
            <a:bodyPr wrap="none" rtlCol="0">
              <a:spAutoFit/>
            </a:bodyPr>
            <a:lstStyle/>
            <a:p>
              <a:r>
                <a:rPr lang="en-US" sz="1600">
                  <a:solidFill>
                    <a:srgbClr val="0070C0"/>
                  </a:solidFill>
                  <a:latin typeface="Open Sans"/>
                  <a:ea typeface="Open Sans" charset="0"/>
                  <a:cs typeface="Open Sans" charset="0"/>
                </a:rPr>
                <a:t>UMI</a:t>
              </a:r>
            </a:p>
          </p:txBody>
        </p:sp>
        <p:sp>
          <p:nvSpPr>
            <p:cNvPr id="20" name="TextBox 19"/>
            <p:cNvSpPr txBox="1"/>
            <p:nvPr/>
          </p:nvSpPr>
          <p:spPr>
            <a:xfrm>
              <a:off x="5300569" y="3291015"/>
              <a:ext cx="1363578" cy="338554"/>
            </a:xfrm>
            <a:prstGeom prst="rect">
              <a:avLst/>
            </a:prstGeom>
            <a:noFill/>
          </p:spPr>
          <p:txBody>
            <a:bodyPr wrap="none" rtlCol="0">
              <a:spAutoFit/>
            </a:bodyPr>
            <a:lstStyle/>
            <a:p>
              <a:r>
                <a:rPr lang="en-US" sz="1600" err="1">
                  <a:solidFill>
                    <a:srgbClr val="FF0000"/>
                  </a:solidFill>
                  <a:latin typeface="Open Sans"/>
                  <a:ea typeface="Open Sans" charset="0"/>
                  <a:cs typeface="Open Sans" charset="0"/>
                </a:rPr>
                <a:t>polyT region</a:t>
              </a:r>
            </a:p>
          </p:txBody>
        </p:sp>
        <p:sp>
          <p:nvSpPr>
            <p:cNvPr id="21" name="TextBox 20"/>
            <p:cNvSpPr txBox="1"/>
            <p:nvPr/>
          </p:nvSpPr>
          <p:spPr>
            <a:xfrm>
              <a:off x="4688655" y="5232184"/>
              <a:ext cx="478008" cy="369332"/>
            </a:xfrm>
            <a:prstGeom prst="rect">
              <a:avLst/>
            </a:prstGeom>
            <a:noFill/>
          </p:spPr>
          <p:txBody>
            <a:bodyPr wrap="square" rtlCol="0">
              <a:spAutoFit/>
            </a:bodyPr>
            <a:lstStyle/>
            <a:p>
              <a:r>
                <a:rPr lang="en-US"/>
                <a:t>5’</a:t>
              </a:r>
            </a:p>
          </p:txBody>
        </p:sp>
        <p:sp>
          <p:nvSpPr>
            <p:cNvPr id="22" name="TextBox 21"/>
            <p:cNvSpPr txBox="1"/>
            <p:nvPr/>
          </p:nvSpPr>
          <p:spPr>
            <a:xfrm flipH="1">
              <a:off x="4688655" y="2855705"/>
              <a:ext cx="428152" cy="461665"/>
            </a:xfrm>
            <a:prstGeom prst="rect">
              <a:avLst/>
            </a:prstGeom>
            <a:noFill/>
          </p:spPr>
          <p:txBody>
            <a:bodyPr wrap="square" rtlCol="0">
              <a:spAutoFit/>
            </a:bodyPr>
            <a:lstStyle/>
            <a:p>
              <a:r>
                <a:rPr lang="en-US"/>
                <a:t>3’</a:t>
              </a:r>
            </a:p>
          </p:txBody>
        </p:sp>
      </p:grpSp>
      <p:sp>
        <p:nvSpPr>
          <p:cNvPr id="2" name="Rectangle 1"/>
          <p:cNvSpPr/>
          <p:nvPr/>
        </p:nvSpPr>
        <p:spPr>
          <a:xfrm>
            <a:off x="3951030" y="3503067"/>
            <a:ext cx="3504934" cy="1200329"/>
          </a:xfrm>
          <a:prstGeom prst="rect">
            <a:avLst/>
          </a:prstGeom>
        </p:spPr>
        <p:txBody>
          <a:bodyPr wrap="none">
            <a:spAutoFit/>
          </a:bodyPr>
          <a:lstStyle/>
          <a:p>
            <a:pPr marL="342900" indent="-342900">
              <a:buFont typeface="Arial"/>
              <a:buChar char="•"/>
            </a:pPr>
            <a:r>
              <a:rPr lang="en-US" dirty="0">
                <a:ea typeface="Open Sans" charset="0"/>
                <a:cs typeface="Open Sans" charset="0"/>
              </a:rPr>
              <a:t>1007 spots in total</a:t>
            </a:r>
          </a:p>
          <a:p>
            <a:pPr marL="342900" indent="-342900">
              <a:buFont typeface="Arial"/>
              <a:buChar char="•"/>
            </a:pPr>
            <a:r>
              <a:rPr lang="en-US" dirty="0">
                <a:ea typeface="Open Sans" charset="0"/>
                <a:cs typeface="Open Sans" charset="0"/>
              </a:rPr>
              <a:t>100 µm diameter</a:t>
            </a:r>
          </a:p>
          <a:p>
            <a:pPr marL="342900" indent="-342900">
              <a:buFont typeface="Arial"/>
              <a:buChar char="•"/>
            </a:pPr>
            <a:r>
              <a:rPr lang="en-US" dirty="0">
                <a:ea typeface="Open Sans" charset="0"/>
                <a:cs typeface="Open Sans" charset="0"/>
              </a:rPr>
              <a:t>Millions of probes /spot</a:t>
            </a:r>
          </a:p>
        </p:txBody>
      </p:sp>
    </p:spTree>
    <p:extLst>
      <p:ext uri="{BB962C8B-B14F-4D97-AF65-F5344CB8AC3E}">
        <p14:creationId xmlns:p14="http://schemas.microsoft.com/office/powerpoint/2010/main" val="97070382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247C2-6281-44BB-A982-457D260CF878}"/>
              </a:ext>
            </a:extLst>
          </p:cNvPr>
          <p:cNvSpPr>
            <a:spLocks noGrp="1"/>
          </p:cNvSpPr>
          <p:nvPr>
            <p:ph type="title"/>
          </p:nvPr>
        </p:nvSpPr>
        <p:spPr/>
        <p:txBody>
          <a:bodyPr/>
          <a:lstStyle/>
          <a:p>
            <a:r>
              <a:rPr lang="en-US" dirty="0"/>
              <a:t>Final Product</a:t>
            </a:r>
          </a:p>
        </p:txBody>
      </p:sp>
      <p:grpSp>
        <p:nvGrpSpPr>
          <p:cNvPr id="3" name="Group 2">
            <a:extLst>
              <a:ext uri="{FF2B5EF4-FFF2-40B4-BE49-F238E27FC236}">
                <a16:creationId xmlns:a16="http://schemas.microsoft.com/office/drawing/2014/main" id="{1E0C04CA-75F6-46A3-97A3-552578034881}"/>
              </a:ext>
            </a:extLst>
          </p:cNvPr>
          <p:cNvGrpSpPr/>
          <p:nvPr/>
        </p:nvGrpSpPr>
        <p:grpSpPr>
          <a:xfrm>
            <a:off x="786168" y="2810519"/>
            <a:ext cx="10231540" cy="1408968"/>
            <a:chOff x="1034557" y="1089970"/>
            <a:chExt cx="10231540" cy="1408968"/>
          </a:xfrm>
        </p:grpSpPr>
        <p:grpSp>
          <p:nvGrpSpPr>
            <p:cNvPr id="4" name="Group 3">
              <a:extLst>
                <a:ext uri="{FF2B5EF4-FFF2-40B4-BE49-F238E27FC236}">
                  <a16:creationId xmlns:a16="http://schemas.microsoft.com/office/drawing/2014/main" id="{5308ADFC-EF37-44A0-A83B-B512183572CB}"/>
                </a:ext>
              </a:extLst>
            </p:cNvPr>
            <p:cNvGrpSpPr/>
            <p:nvPr/>
          </p:nvGrpSpPr>
          <p:grpSpPr>
            <a:xfrm>
              <a:off x="1034557" y="1155242"/>
              <a:ext cx="10231540" cy="1095834"/>
              <a:chOff x="569715" y="1429191"/>
              <a:chExt cx="7883557" cy="702109"/>
            </a:xfrm>
          </p:grpSpPr>
          <p:sp>
            <p:nvSpPr>
              <p:cNvPr id="13" name="Rectangle 12">
                <a:extLst>
                  <a:ext uri="{FF2B5EF4-FFF2-40B4-BE49-F238E27FC236}">
                    <a16:creationId xmlns:a16="http://schemas.microsoft.com/office/drawing/2014/main" id="{9DBA924B-6391-4E39-91AD-2272CD7AF35D}"/>
                  </a:ext>
                </a:extLst>
              </p:cNvPr>
              <p:cNvSpPr/>
              <p:nvPr/>
            </p:nvSpPr>
            <p:spPr>
              <a:xfrm>
                <a:off x="569715" y="1688307"/>
                <a:ext cx="1800000" cy="72000"/>
              </a:xfrm>
              <a:prstGeom prst="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172B10D-5B68-45C7-A14B-5ABAF5C3EE0B}"/>
                  </a:ext>
                </a:extLst>
              </p:cNvPr>
              <p:cNvSpPr/>
              <p:nvPr/>
            </p:nvSpPr>
            <p:spPr>
              <a:xfrm>
                <a:off x="2381502" y="1688331"/>
                <a:ext cx="405993" cy="72000"/>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0A62E45-44E4-4D84-9D55-167C3BB5D6AF}"/>
                  </a:ext>
                </a:extLst>
              </p:cNvPr>
              <p:cNvSpPr/>
              <p:nvPr/>
            </p:nvSpPr>
            <p:spPr>
              <a:xfrm>
                <a:off x="2793076" y="1688331"/>
                <a:ext cx="405993" cy="72000"/>
              </a:xfrm>
              <a:prstGeom prst="rect">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C48C022-B10A-4648-ADD9-3E527D2995C5}"/>
                  </a:ext>
                </a:extLst>
              </p:cNvPr>
              <p:cNvSpPr/>
              <p:nvPr/>
            </p:nvSpPr>
            <p:spPr>
              <a:xfrm>
                <a:off x="2381502" y="1851687"/>
                <a:ext cx="405993" cy="72000"/>
              </a:xfrm>
              <a:prstGeom prst="rect">
                <a:avLst/>
              </a:prstGeom>
              <a:solidFill>
                <a:schemeClr val="accent4">
                  <a:lumMod val="40000"/>
                  <a:lumOff val="60000"/>
                </a:schemeClr>
              </a:solidFill>
              <a:ln>
                <a:solidFill>
                  <a:schemeClr val="accent4">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0117FE8-03AA-43E8-B950-FE90C7A97ABE}"/>
                  </a:ext>
                </a:extLst>
              </p:cNvPr>
              <p:cNvSpPr/>
              <p:nvPr/>
            </p:nvSpPr>
            <p:spPr>
              <a:xfrm>
                <a:off x="2793076" y="1851687"/>
                <a:ext cx="405993" cy="72000"/>
              </a:xfrm>
              <a:prstGeom prst="rect">
                <a:avLst/>
              </a:prstGeom>
              <a:solidFill>
                <a:schemeClr val="accent3">
                  <a:lumMod val="40000"/>
                  <a:lumOff val="60000"/>
                </a:schemeClr>
              </a:solid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C2F3BA5-B4A1-42DB-BB92-8C43DA99A6BB}"/>
                  </a:ext>
                </a:extLst>
              </p:cNvPr>
              <p:cNvSpPr/>
              <p:nvPr/>
            </p:nvSpPr>
            <p:spPr>
              <a:xfrm>
                <a:off x="572822" y="1852235"/>
                <a:ext cx="1800000" cy="72000"/>
              </a:xfrm>
              <a:prstGeom prst="rect">
                <a:avLst/>
              </a:prstGeom>
              <a:solidFill>
                <a:schemeClr val="accent1">
                  <a:lumMod val="40000"/>
                  <a:lumOff val="60000"/>
                </a:schemeClr>
              </a:solidFill>
              <a:ln>
                <a:solidFill>
                  <a:schemeClr val="accent1">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1B74D3C-A3DE-4746-AA3F-4B188F407189}"/>
                  </a:ext>
                </a:extLst>
              </p:cNvPr>
              <p:cNvSpPr/>
              <p:nvPr/>
            </p:nvSpPr>
            <p:spPr>
              <a:xfrm>
                <a:off x="6267568" y="1688628"/>
                <a:ext cx="900000" cy="72000"/>
              </a:xfrm>
              <a:prstGeom prst="rect">
                <a:avLst/>
              </a:prstGeom>
              <a:solidFill>
                <a:srgbClr val="00B050"/>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56BEFD6-9E15-4806-AB8E-7C60DE9C1EB7}"/>
                  </a:ext>
                </a:extLst>
              </p:cNvPr>
              <p:cNvSpPr/>
              <p:nvPr/>
            </p:nvSpPr>
            <p:spPr>
              <a:xfrm>
                <a:off x="7553272" y="1690270"/>
                <a:ext cx="900000" cy="72000"/>
              </a:xfrm>
              <a:prstGeom prst="rect">
                <a:avLst/>
              </a:prstGeom>
              <a:solidFill>
                <a:srgbClr val="00B050"/>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6ADCE35-161B-4043-931F-40C9646635C2}"/>
                  </a:ext>
                </a:extLst>
              </p:cNvPr>
              <p:cNvSpPr/>
              <p:nvPr/>
            </p:nvSpPr>
            <p:spPr>
              <a:xfrm>
                <a:off x="6267568" y="1841119"/>
                <a:ext cx="900000" cy="72000"/>
              </a:xfrm>
              <a:prstGeom prst="rect">
                <a:avLst/>
              </a:prstGeom>
              <a:solidFill>
                <a:srgbClr val="92D050"/>
              </a:solid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299C1F-42FA-487C-BC9B-D6CAAB699288}"/>
                  </a:ext>
                </a:extLst>
              </p:cNvPr>
              <p:cNvSpPr/>
              <p:nvPr/>
            </p:nvSpPr>
            <p:spPr>
              <a:xfrm>
                <a:off x="7553272" y="1842758"/>
                <a:ext cx="900000" cy="72000"/>
              </a:xfrm>
              <a:prstGeom prst="rect">
                <a:avLst/>
              </a:prstGeom>
              <a:solidFill>
                <a:srgbClr val="92D050"/>
              </a:solid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D8E9B74-B86B-4A77-B160-005EB7ECAB13}"/>
                  </a:ext>
                </a:extLst>
              </p:cNvPr>
              <p:cNvSpPr txBox="1"/>
              <p:nvPr/>
            </p:nvSpPr>
            <p:spPr>
              <a:xfrm>
                <a:off x="631928" y="1446489"/>
                <a:ext cx="1680677" cy="197195"/>
              </a:xfrm>
              <a:prstGeom prst="rect">
                <a:avLst/>
              </a:prstGeom>
              <a:noFill/>
            </p:spPr>
            <p:txBody>
              <a:bodyPr wrap="none" rtlCol="0">
                <a:spAutoFit/>
              </a:bodyPr>
              <a:lstStyle/>
              <a:p>
                <a:r>
                  <a:rPr lang="en-US" sz="1400" dirty="0" err="1">
                    <a:latin typeface="Open Sans"/>
                    <a:ea typeface="Open Sans" charset="0"/>
                    <a:cs typeface="Open Sans" charset="0"/>
                  </a:rPr>
                  <a:t>TruSeq</a:t>
                </a:r>
                <a:r>
                  <a:rPr lang="en-US" sz="1400" dirty="0">
                    <a:latin typeface="Open Sans"/>
                    <a:ea typeface="Open Sans" charset="0"/>
                    <a:cs typeface="Open Sans" charset="0"/>
                  </a:rPr>
                  <a:t> Universal Adapter</a:t>
                </a:r>
              </a:p>
            </p:txBody>
          </p:sp>
          <p:sp>
            <p:nvSpPr>
              <p:cNvPr id="24" name="TextBox 23">
                <a:extLst>
                  <a:ext uri="{FF2B5EF4-FFF2-40B4-BE49-F238E27FC236}">
                    <a16:creationId xmlns:a16="http://schemas.microsoft.com/office/drawing/2014/main" id="{E4F649B5-36C0-4B6C-BC82-C9D7984EEAC5}"/>
                  </a:ext>
                </a:extLst>
              </p:cNvPr>
              <p:cNvSpPr txBox="1"/>
              <p:nvPr/>
            </p:nvSpPr>
            <p:spPr>
              <a:xfrm>
                <a:off x="6729649" y="1429191"/>
                <a:ext cx="1609039" cy="197195"/>
              </a:xfrm>
              <a:prstGeom prst="rect">
                <a:avLst/>
              </a:prstGeom>
              <a:noFill/>
            </p:spPr>
            <p:txBody>
              <a:bodyPr wrap="none" rtlCol="0">
                <a:spAutoFit/>
              </a:bodyPr>
              <a:lstStyle/>
              <a:p>
                <a:r>
                  <a:rPr lang="en-US" sz="1400" dirty="0" err="1">
                    <a:latin typeface="Open Sans"/>
                    <a:ea typeface="Open Sans" charset="0"/>
                    <a:cs typeface="Open Sans" charset="0"/>
                  </a:rPr>
                  <a:t>TruSeq</a:t>
                </a:r>
                <a:r>
                  <a:rPr lang="en-US" sz="1400" dirty="0">
                    <a:latin typeface="Open Sans"/>
                    <a:ea typeface="Open Sans" charset="0"/>
                    <a:cs typeface="Open Sans" charset="0"/>
                  </a:rPr>
                  <a:t> Indexed Adapter</a:t>
                </a:r>
              </a:p>
            </p:txBody>
          </p:sp>
          <p:sp>
            <p:nvSpPr>
              <p:cNvPr id="25" name="TextBox 24">
                <a:extLst>
                  <a:ext uri="{FF2B5EF4-FFF2-40B4-BE49-F238E27FC236}">
                    <a16:creationId xmlns:a16="http://schemas.microsoft.com/office/drawing/2014/main" id="{B54B1729-F5B4-45A3-AD70-6AFA6586D18E}"/>
                  </a:ext>
                </a:extLst>
              </p:cNvPr>
              <p:cNvSpPr txBox="1"/>
              <p:nvPr/>
            </p:nvSpPr>
            <p:spPr>
              <a:xfrm>
                <a:off x="6995625" y="1953825"/>
                <a:ext cx="799381" cy="177475"/>
              </a:xfrm>
              <a:prstGeom prst="rect">
                <a:avLst/>
              </a:prstGeom>
              <a:noFill/>
            </p:spPr>
            <p:txBody>
              <a:bodyPr wrap="none" rtlCol="0">
                <a:spAutoFit/>
              </a:bodyPr>
              <a:lstStyle/>
              <a:p>
                <a:r>
                  <a:rPr lang="en-US" sz="1200">
                    <a:latin typeface="Open Sans"/>
                    <a:ea typeface="Open Sans" charset="0"/>
                    <a:cs typeface="Open Sans" charset="0"/>
                  </a:rPr>
                  <a:t>Sample Index</a:t>
                </a:r>
              </a:p>
            </p:txBody>
          </p:sp>
          <p:sp>
            <p:nvSpPr>
              <p:cNvPr id="26" name="Rectangle 25">
                <a:extLst>
                  <a:ext uri="{FF2B5EF4-FFF2-40B4-BE49-F238E27FC236}">
                    <a16:creationId xmlns:a16="http://schemas.microsoft.com/office/drawing/2014/main" id="{1D47420C-759A-4C17-87CF-EEC8489B998C}"/>
                  </a:ext>
                </a:extLst>
              </p:cNvPr>
              <p:cNvSpPr/>
              <p:nvPr/>
            </p:nvSpPr>
            <p:spPr>
              <a:xfrm>
                <a:off x="7175434" y="1688628"/>
                <a:ext cx="360000" cy="72000"/>
              </a:xfrm>
              <a:prstGeom prst="rect">
                <a:avLst/>
              </a:prstGeom>
              <a:solidFill>
                <a:srgbClr val="D5FC79"/>
              </a:solidFill>
              <a:ln>
                <a:solidFill>
                  <a:srgbClr val="D5FC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7F896D0-C154-40C4-865F-A5477FA608D5}"/>
                  </a:ext>
                </a:extLst>
              </p:cNvPr>
              <p:cNvSpPr/>
              <p:nvPr/>
            </p:nvSpPr>
            <p:spPr>
              <a:xfrm>
                <a:off x="7182871" y="1841028"/>
                <a:ext cx="360000" cy="72000"/>
              </a:xfrm>
              <a:prstGeom prst="rect">
                <a:avLst/>
              </a:prstGeom>
              <a:solidFill>
                <a:srgbClr val="D5FC79"/>
              </a:solidFill>
              <a:ln>
                <a:solidFill>
                  <a:srgbClr val="D5FC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 name="TextBox 4">
              <a:extLst>
                <a:ext uri="{FF2B5EF4-FFF2-40B4-BE49-F238E27FC236}">
                  <a16:creationId xmlns:a16="http://schemas.microsoft.com/office/drawing/2014/main" id="{E7D93DA5-9D02-45E5-8EE0-1FF2F9F9AF09}"/>
                </a:ext>
              </a:extLst>
            </p:cNvPr>
            <p:cNvSpPr txBox="1"/>
            <p:nvPr/>
          </p:nvSpPr>
          <p:spPr>
            <a:xfrm>
              <a:off x="3273921" y="1089970"/>
              <a:ext cx="750975" cy="461665"/>
            </a:xfrm>
            <a:prstGeom prst="rect">
              <a:avLst/>
            </a:prstGeom>
            <a:noFill/>
          </p:spPr>
          <p:txBody>
            <a:bodyPr wrap="none" rtlCol="0">
              <a:spAutoFit/>
            </a:bodyPr>
            <a:lstStyle/>
            <a:p>
              <a:r>
                <a:rPr lang="en-US" sz="1200" b="1">
                  <a:solidFill>
                    <a:srgbClr val="C00000"/>
                  </a:solidFill>
                  <a:latin typeface="Open Sans"/>
                  <a:ea typeface="Open Sans" charset="0"/>
                  <a:cs typeface="Open Sans" charset="0"/>
                </a:rPr>
                <a:t>  Spatial</a:t>
              </a:r>
            </a:p>
            <a:p>
              <a:r>
                <a:rPr lang="en-US" sz="1200" b="1">
                  <a:solidFill>
                    <a:srgbClr val="C00000"/>
                  </a:solidFill>
                  <a:latin typeface="Open Sans"/>
                  <a:ea typeface="Open Sans" charset="0"/>
                  <a:cs typeface="Open Sans" charset="0"/>
                </a:rPr>
                <a:t> barcode</a:t>
              </a:r>
            </a:p>
          </p:txBody>
        </p:sp>
        <p:sp>
          <p:nvSpPr>
            <p:cNvPr id="6" name="TextBox 5">
              <a:extLst>
                <a:ext uri="{FF2B5EF4-FFF2-40B4-BE49-F238E27FC236}">
                  <a16:creationId xmlns:a16="http://schemas.microsoft.com/office/drawing/2014/main" id="{8F74DFF8-C591-42BC-B502-620750F63916}"/>
                </a:ext>
              </a:extLst>
            </p:cNvPr>
            <p:cNvSpPr txBox="1"/>
            <p:nvPr/>
          </p:nvSpPr>
          <p:spPr>
            <a:xfrm>
              <a:off x="3959017" y="1186019"/>
              <a:ext cx="525625" cy="276999"/>
            </a:xfrm>
            <a:prstGeom prst="rect">
              <a:avLst/>
            </a:prstGeom>
            <a:noFill/>
          </p:spPr>
          <p:txBody>
            <a:bodyPr wrap="square" rtlCol="0">
              <a:spAutoFit/>
            </a:bodyPr>
            <a:lstStyle/>
            <a:p>
              <a:r>
                <a:rPr lang="en-US" sz="1200" b="1">
                  <a:solidFill>
                    <a:srgbClr val="FFC000"/>
                  </a:solidFill>
                  <a:latin typeface="Open Sans"/>
                  <a:ea typeface="Open Sans" charset="0"/>
                  <a:cs typeface="Open Sans" charset="0"/>
                </a:rPr>
                <a:t>UMI</a:t>
              </a:r>
            </a:p>
          </p:txBody>
        </p:sp>
        <p:cxnSp>
          <p:nvCxnSpPr>
            <p:cNvPr id="7" name="Straight Connector 6">
              <a:extLst>
                <a:ext uri="{FF2B5EF4-FFF2-40B4-BE49-F238E27FC236}">
                  <a16:creationId xmlns:a16="http://schemas.microsoft.com/office/drawing/2014/main" id="{32EDFEAB-A41B-44B9-8B34-DDDD5B2AE642}"/>
                </a:ext>
              </a:extLst>
            </p:cNvPr>
            <p:cNvCxnSpPr/>
            <p:nvPr/>
          </p:nvCxnSpPr>
          <p:spPr>
            <a:xfrm>
              <a:off x="4501895" y="1614733"/>
              <a:ext cx="39076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22B667C-A8A0-4B69-907E-C8409C4252B4}"/>
                </a:ext>
              </a:extLst>
            </p:cNvPr>
            <p:cNvCxnSpPr/>
            <p:nvPr/>
          </p:nvCxnSpPr>
          <p:spPr>
            <a:xfrm>
              <a:off x="4499018" y="1887904"/>
              <a:ext cx="39076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CCF846DC-CA0F-4F4E-9D97-FA68D7C4CD1E}"/>
                </a:ext>
              </a:extLst>
            </p:cNvPr>
            <p:cNvCxnSpPr/>
            <p:nvPr/>
          </p:nvCxnSpPr>
          <p:spPr>
            <a:xfrm>
              <a:off x="3385954" y="2112576"/>
              <a:ext cx="106106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85A4F52-4BB5-4E79-BB46-89D53774ACEE}"/>
                </a:ext>
              </a:extLst>
            </p:cNvPr>
            <p:cNvSpPr txBox="1"/>
            <p:nvPr/>
          </p:nvSpPr>
          <p:spPr bwMode="gray">
            <a:xfrm>
              <a:off x="3455665" y="2076385"/>
              <a:ext cx="914400" cy="422553"/>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Read 1</a:t>
              </a:r>
            </a:p>
          </p:txBody>
        </p:sp>
        <p:cxnSp>
          <p:nvCxnSpPr>
            <p:cNvPr id="11" name="Straight Arrow Connector 10">
              <a:extLst>
                <a:ext uri="{FF2B5EF4-FFF2-40B4-BE49-F238E27FC236}">
                  <a16:creationId xmlns:a16="http://schemas.microsoft.com/office/drawing/2014/main" id="{EC05A729-A18A-4630-BA7A-B9B46FA8C501}"/>
                </a:ext>
              </a:extLst>
            </p:cNvPr>
            <p:cNvCxnSpPr/>
            <p:nvPr/>
          </p:nvCxnSpPr>
          <p:spPr>
            <a:xfrm flipH="1">
              <a:off x="7081909" y="2092260"/>
              <a:ext cx="132478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56BBFD8-41E5-454A-9E78-AC11B7644FA9}"/>
                </a:ext>
              </a:extLst>
            </p:cNvPr>
            <p:cNvSpPr txBox="1"/>
            <p:nvPr/>
          </p:nvSpPr>
          <p:spPr bwMode="gray">
            <a:xfrm>
              <a:off x="7492290" y="2060808"/>
              <a:ext cx="914400" cy="422553"/>
            </a:xfrm>
            <a:prstGeom prst="rect">
              <a:avLst/>
            </a:prstGeom>
          </p:spPr>
          <p:txBody>
            <a:bodyPr vert="horz" wrap="none" lIns="91440" tIns="91440" rIns="91440" bIns="91440" rtlCol="0">
              <a:noAutofit/>
            </a:bodyPr>
            <a:lstStyle/>
            <a:p>
              <a:pPr>
                <a:lnSpc>
                  <a:spcPct val="90000"/>
                </a:lnSpc>
                <a:spcBef>
                  <a:spcPts val="1200"/>
                </a:spcBef>
              </a:pPr>
              <a:r>
                <a:rPr lang="en-US" sz="1800">
                  <a:solidFill>
                    <a:schemeClr val="accent6"/>
                  </a:solidFill>
                </a:rPr>
                <a:t>Read 2</a:t>
              </a:r>
            </a:p>
          </p:txBody>
        </p:sp>
      </p:grpSp>
    </p:spTree>
    <p:extLst>
      <p:ext uri="{BB962C8B-B14F-4D97-AF65-F5344CB8AC3E}">
        <p14:creationId xmlns:p14="http://schemas.microsoft.com/office/powerpoint/2010/main" val="5737695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6FFA5-3C72-46DD-8DCC-DB3D62A6B463}"/>
              </a:ext>
            </a:extLst>
          </p:cNvPr>
          <p:cNvSpPr>
            <a:spLocks noGrp="1"/>
          </p:cNvSpPr>
          <p:nvPr>
            <p:ph type="title"/>
          </p:nvPr>
        </p:nvSpPr>
        <p:spPr/>
        <p:txBody>
          <a:bodyPr/>
          <a:lstStyle/>
          <a:p>
            <a:r>
              <a:rPr lang="en-US" dirty="0"/>
              <a:t>Workflow</a:t>
            </a:r>
          </a:p>
        </p:txBody>
      </p:sp>
      <p:grpSp>
        <p:nvGrpSpPr>
          <p:cNvPr id="28" name="Group 27">
            <a:extLst>
              <a:ext uri="{FF2B5EF4-FFF2-40B4-BE49-F238E27FC236}">
                <a16:creationId xmlns:a16="http://schemas.microsoft.com/office/drawing/2014/main" id="{87783B55-617F-47D6-9A10-B1DAF99D9329}"/>
              </a:ext>
            </a:extLst>
          </p:cNvPr>
          <p:cNvGrpSpPr/>
          <p:nvPr/>
        </p:nvGrpSpPr>
        <p:grpSpPr>
          <a:xfrm>
            <a:off x="469363" y="1583999"/>
            <a:ext cx="2987177" cy="1859647"/>
            <a:chOff x="469363" y="1583999"/>
            <a:chExt cx="2987177" cy="1859647"/>
          </a:xfrm>
        </p:grpSpPr>
        <p:pic>
          <p:nvPicPr>
            <p:cNvPr id="3" name="Picture 2">
              <a:extLst>
                <a:ext uri="{FF2B5EF4-FFF2-40B4-BE49-F238E27FC236}">
                  <a16:creationId xmlns:a16="http://schemas.microsoft.com/office/drawing/2014/main" id="{5390E90F-5033-4E66-8655-1ADACAEEF536}"/>
                </a:ext>
              </a:extLst>
            </p:cNvPr>
            <p:cNvPicPr>
              <a:picLocks noChangeAspect="1"/>
            </p:cNvPicPr>
            <p:nvPr/>
          </p:nvPicPr>
          <p:blipFill>
            <a:blip r:embed="rId4"/>
            <a:stretch>
              <a:fillRect/>
            </a:stretch>
          </p:blipFill>
          <p:spPr>
            <a:xfrm>
              <a:off x="469363" y="1583999"/>
              <a:ext cx="2021755" cy="1228091"/>
            </a:xfrm>
            <a:prstGeom prst="rect">
              <a:avLst/>
            </a:prstGeom>
          </p:spPr>
        </p:pic>
        <p:sp>
          <p:nvSpPr>
            <p:cNvPr id="4" name="TextBox 3">
              <a:extLst>
                <a:ext uri="{FF2B5EF4-FFF2-40B4-BE49-F238E27FC236}">
                  <a16:creationId xmlns:a16="http://schemas.microsoft.com/office/drawing/2014/main" id="{8C1B2984-3DD0-41C2-9A0B-79B084C82D09}"/>
                </a:ext>
              </a:extLst>
            </p:cNvPr>
            <p:cNvSpPr txBox="1"/>
            <p:nvPr/>
          </p:nvSpPr>
          <p:spPr bwMode="gray">
            <a:xfrm>
              <a:off x="988160" y="2799069"/>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Histology</a:t>
              </a:r>
            </a:p>
          </p:txBody>
        </p:sp>
      </p:grpSp>
      <p:grpSp>
        <p:nvGrpSpPr>
          <p:cNvPr id="29" name="Group 28">
            <a:extLst>
              <a:ext uri="{FF2B5EF4-FFF2-40B4-BE49-F238E27FC236}">
                <a16:creationId xmlns:a16="http://schemas.microsoft.com/office/drawing/2014/main" id="{ADD797B8-CDF8-4882-89B6-469A4BE7E7F0}"/>
              </a:ext>
            </a:extLst>
          </p:cNvPr>
          <p:cNvGrpSpPr/>
          <p:nvPr/>
        </p:nvGrpSpPr>
        <p:grpSpPr>
          <a:xfrm>
            <a:off x="2597357" y="1450685"/>
            <a:ext cx="3943796" cy="2005610"/>
            <a:chOff x="2597357" y="1450685"/>
            <a:chExt cx="3943796" cy="2005610"/>
          </a:xfrm>
        </p:grpSpPr>
        <p:graphicFrame>
          <p:nvGraphicFramePr>
            <p:cNvPr id="6" name="Object 5">
              <a:extLst>
                <a:ext uri="{FF2B5EF4-FFF2-40B4-BE49-F238E27FC236}">
                  <a16:creationId xmlns:a16="http://schemas.microsoft.com/office/drawing/2014/main" id="{D953697E-D685-439B-AF83-3712650CAC1E}"/>
                </a:ext>
              </a:extLst>
            </p:cNvPr>
            <p:cNvGraphicFramePr>
              <a:graphicFrameLocks noChangeAspect="1"/>
            </p:cNvGraphicFramePr>
            <p:nvPr>
              <p:extLst>
                <p:ext uri="{D42A27DB-BD31-4B8C-83A1-F6EECF244321}">
                  <p14:modId xmlns:p14="http://schemas.microsoft.com/office/powerpoint/2010/main" val="3233014671"/>
                </p:ext>
              </p:extLst>
            </p:nvPr>
          </p:nvGraphicFramePr>
          <p:xfrm>
            <a:off x="3222393" y="1450685"/>
            <a:ext cx="3094782" cy="1471828"/>
          </p:xfrm>
          <a:graphic>
            <a:graphicData uri="http://schemas.openxmlformats.org/presentationml/2006/ole">
              <mc:AlternateContent xmlns:mc="http://schemas.openxmlformats.org/markup-compatibility/2006">
                <mc:Choice xmlns:v="urn:schemas-microsoft-com:vml" Requires="v">
                  <p:oleObj spid="_x0000_s1076" name="Bitmap Image" r:id="rId5" imgW="2990880" imgH="1422360" progId="Paint.Picture">
                    <p:embed/>
                  </p:oleObj>
                </mc:Choice>
                <mc:Fallback>
                  <p:oleObj name="Bitmap Image" r:id="rId5" imgW="2990880" imgH="1422360" progId="Paint.Picture">
                    <p:embed/>
                    <p:pic>
                      <p:nvPicPr>
                        <p:cNvPr id="0" name=""/>
                        <p:cNvPicPr/>
                        <p:nvPr/>
                      </p:nvPicPr>
                      <p:blipFill>
                        <a:blip r:embed="rId6"/>
                        <a:stretch>
                          <a:fillRect/>
                        </a:stretch>
                      </p:blipFill>
                      <p:spPr>
                        <a:xfrm>
                          <a:off x="3222393" y="1450685"/>
                          <a:ext cx="3094782" cy="1471828"/>
                        </a:xfrm>
                        <a:prstGeom prst="rect">
                          <a:avLst/>
                        </a:prstGeom>
                      </p:spPr>
                    </p:pic>
                  </p:oleObj>
                </mc:Fallback>
              </mc:AlternateContent>
            </a:graphicData>
          </a:graphic>
        </p:graphicFrame>
        <p:sp>
          <p:nvSpPr>
            <p:cNvPr id="5" name="Arrow: Right 4">
              <a:extLst>
                <a:ext uri="{FF2B5EF4-FFF2-40B4-BE49-F238E27FC236}">
                  <a16:creationId xmlns:a16="http://schemas.microsoft.com/office/drawing/2014/main" id="{D9CCA2FD-AAAF-4EC9-AF82-AABF2930F5DE}"/>
                </a:ext>
              </a:extLst>
            </p:cNvPr>
            <p:cNvSpPr/>
            <p:nvPr/>
          </p:nvSpPr>
          <p:spPr>
            <a:xfrm>
              <a:off x="2597357" y="2131477"/>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8" name="TextBox 7">
              <a:extLst>
                <a:ext uri="{FF2B5EF4-FFF2-40B4-BE49-F238E27FC236}">
                  <a16:creationId xmlns:a16="http://schemas.microsoft.com/office/drawing/2014/main" id="{C3E1B89C-69C5-4ADA-8080-EF674028E86B}"/>
                </a:ext>
              </a:extLst>
            </p:cNvPr>
            <p:cNvSpPr txBox="1"/>
            <p:nvPr/>
          </p:nvSpPr>
          <p:spPr bwMode="gray">
            <a:xfrm>
              <a:off x="4072773" y="2811718"/>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The Array</a:t>
              </a:r>
            </a:p>
          </p:txBody>
        </p:sp>
      </p:grpSp>
      <p:grpSp>
        <p:nvGrpSpPr>
          <p:cNvPr id="30" name="Group 29">
            <a:extLst>
              <a:ext uri="{FF2B5EF4-FFF2-40B4-BE49-F238E27FC236}">
                <a16:creationId xmlns:a16="http://schemas.microsoft.com/office/drawing/2014/main" id="{23934685-19F5-48FB-814A-6994E0299EAF}"/>
              </a:ext>
            </a:extLst>
          </p:cNvPr>
          <p:cNvGrpSpPr/>
          <p:nvPr/>
        </p:nvGrpSpPr>
        <p:grpSpPr>
          <a:xfrm>
            <a:off x="6413893" y="1337506"/>
            <a:ext cx="3382626" cy="2106140"/>
            <a:chOff x="6413893" y="1337506"/>
            <a:chExt cx="3382626" cy="2106140"/>
          </a:xfrm>
        </p:grpSpPr>
        <p:pic>
          <p:nvPicPr>
            <p:cNvPr id="10" name="Picture 9">
              <a:extLst>
                <a:ext uri="{FF2B5EF4-FFF2-40B4-BE49-F238E27FC236}">
                  <a16:creationId xmlns:a16="http://schemas.microsoft.com/office/drawing/2014/main" id="{19804E60-853F-4427-8CC8-CC31C59140DF}"/>
                </a:ext>
              </a:extLst>
            </p:cNvPr>
            <p:cNvPicPr>
              <a:picLocks noChangeAspect="1"/>
            </p:cNvPicPr>
            <p:nvPr/>
          </p:nvPicPr>
          <p:blipFill>
            <a:blip r:embed="rId7"/>
            <a:stretch>
              <a:fillRect/>
            </a:stretch>
          </p:blipFill>
          <p:spPr>
            <a:xfrm>
              <a:off x="6637749" y="1337506"/>
              <a:ext cx="2167958" cy="1474212"/>
            </a:xfrm>
            <a:prstGeom prst="rect">
              <a:avLst/>
            </a:prstGeom>
          </p:spPr>
        </p:pic>
        <p:sp>
          <p:nvSpPr>
            <p:cNvPr id="7" name="Arrow: Right 6">
              <a:extLst>
                <a:ext uri="{FF2B5EF4-FFF2-40B4-BE49-F238E27FC236}">
                  <a16:creationId xmlns:a16="http://schemas.microsoft.com/office/drawing/2014/main" id="{D4AB922B-8004-4612-B072-65161FA9F505}"/>
                </a:ext>
              </a:extLst>
            </p:cNvPr>
            <p:cNvSpPr/>
            <p:nvPr/>
          </p:nvSpPr>
          <p:spPr>
            <a:xfrm>
              <a:off x="6413893" y="2141628"/>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9" name="TextBox 8">
              <a:extLst>
                <a:ext uri="{FF2B5EF4-FFF2-40B4-BE49-F238E27FC236}">
                  <a16:creationId xmlns:a16="http://schemas.microsoft.com/office/drawing/2014/main" id="{FBB60ACA-3E8E-4573-811A-C59DC7F9299B}"/>
                </a:ext>
              </a:extLst>
            </p:cNvPr>
            <p:cNvSpPr txBox="1"/>
            <p:nvPr/>
          </p:nvSpPr>
          <p:spPr bwMode="gray">
            <a:xfrm>
              <a:off x="7328139" y="2799069"/>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Tissue Fixation</a:t>
              </a:r>
            </a:p>
          </p:txBody>
        </p:sp>
      </p:grpSp>
      <p:grpSp>
        <p:nvGrpSpPr>
          <p:cNvPr id="31" name="Group 30">
            <a:extLst>
              <a:ext uri="{FF2B5EF4-FFF2-40B4-BE49-F238E27FC236}">
                <a16:creationId xmlns:a16="http://schemas.microsoft.com/office/drawing/2014/main" id="{27B07213-3715-456D-A7EA-B61F758F19E7}"/>
              </a:ext>
            </a:extLst>
          </p:cNvPr>
          <p:cNvGrpSpPr/>
          <p:nvPr/>
        </p:nvGrpSpPr>
        <p:grpSpPr>
          <a:xfrm>
            <a:off x="8837505" y="1591058"/>
            <a:ext cx="3126972" cy="1790743"/>
            <a:chOff x="8837505" y="1591058"/>
            <a:chExt cx="3126972" cy="1790743"/>
          </a:xfrm>
        </p:grpSpPr>
        <p:graphicFrame>
          <p:nvGraphicFramePr>
            <p:cNvPr id="13" name="Object 12">
              <a:extLst>
                <a:ext uri="{FF2B5EF4-FFF2-40B4-BE49-F238E27FC236}">
                  <a16:creationId xmlns:a16="http://schemas.microsoft.com/office/drawing/2014/main" id="{07700559-C41E-4762-AF0F-F172C443048A}"/>
                </a:ext>
              </a:extLst>
            </p:cNvPr>
            <p:cNvGraphicFramePr>
              <a:graphicFrameLocks noChangeAspect="1"/>
            </p:cNvGraphicFramePr>
            <p:nvPr>
              <p:extLst>
                <p:ext uri="{D42A27DB-BD31-4B8C-83A1-F6EECF244321}">
                  <p14:modId xmlns:p14="http://schemas.microsoft.com/office/powerpoint/2010/main" val="3700842237"/>
                </p:ext>
              </p:extLst>
            </p:nvPr>
          </p:nvGraphicFramePr>
          <p:xfrm>
            <a:off x="9559707" y="1591058"/>
            <a:ext cx="1636795" cy="1080837"/>
          </p:xfrm>
          <a:graphic>
            <a:graphicData uri="http://schemas.openxmlformats.org/presentationml/2006/ole">
              <mc:AlternateContent xmlns:mc="http://schemas.openxmlformats.org/markup-compatibility/2006">
                <mc:Choice xmlns:v="urn:schemas-microsoft-com:vml" Requires="v">
                  <p:oleObj spid="_x0000_s1077" name="Bitmap Image" r:id="rId8" imgW="3009960" imgH="1987560" progId="Paint.Picture">
                    <p:embed/>
                  </p:oleObj>
                </mc:Choice>
                <mc:Fallback>
                  <p:oleObj name="Bitmap Image" r:id="rId8" imgW="3009960" imgH="1987560" progId="Paint.Picture">
                    <p:embed/>
                    <p:pic>
                      <p:nvPicPr>
                        <p:cNvPr id="0" name=""/>
                        <p:cNvPicPr/>
                        <p:nvPr/>
                      </p:nvPicPr>
                      <p:blipFill>
                        <a:blip r:embed="rId9"/>
                        <a:stretch>
                          <a:fillRect/>
                        </a:stretch>
                      </p:blipFill>
                      <p:spPr>
                        <a:xfrm>
                          <a:off x="9559707" y="1591058"/>
                          <a:ext cx="1636795" cy="1080837"/>
                        </a:xfrm>
                        <a:prstGeom prst="rect">
                          <a:avLst/>
                        </a:prstGeom>
                      </p:spPr>
                    </p:pic>
                  </p:oleObj>
                </mc:Fallback>
              </mc:AlternateContent>
            </a:graphicData>
          </a:graphic>
        </p:graphicFrame>
        <p:sp>
          <p:nvSpPr>
            <p:cNvPr id="11" name="Arrow: Right 10">
              <a:extLst>
                <a:ext uri="{FF2B5EF4-FFF2-40B4-BE49-F238E27FC236}">
                  <a16:creationId xmlns:a16="http://schemas.microsoft.com/office/drawing/2014/main" id="{A2025EFD-E5D9-4E16-A654-A0A5E01F6CD8}"/>
                </a:ext>
              </a:extLst>
            </p:cNvPr>
            <p:cNvSpPr/>
            <p:nvPr/>
          </p:nvSpPr>
          <p:spPr>
            <a:xfrm>
              <a:off x="8837505" y="2186599"/>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12" name="TextBox 11">
              <a:extLst>
                <a:ext uri="{FF2B5EF4-FFF2-40B4-BE49-F238E27FC236}">
                  <a16:creationId xmlns:a16="http://schemas.microsoft.com/office/drawing/2014/main" id="{ACB59152-5001-4B11-B88C-7B7E03B9AA17}"/>
                </a:ext>
              </a:extLst>
            </p:cNvPr>
            <p:cNvSpPr txBox="1"/>
            <p:nvPr/>
          </p:nvSpPr>
          <p:spPr bwMode="gray">
            <a:xfrm>
              <a:off x="9496097" y="2737224"/>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err="1">
                  <a:solidFill>
                    <a:srgbClr val="343536"/>
                  </a:solidFill>
                </a:rPr>
                <a:t>Permeabilisation</a:t>
              </a:r>
              <a:endParaRPr lang="en-US" sz="1800" dirty="0">
                <a:solidFill>
                  <a:srgbClr val="343536"/>
                </a:solidFill>
              </a:endParaRPr>
            </a:p>
          </p:txBody>
        </p:sp>
      </p:grpSp>
      <p:grpSp>
        <p:nvGrpSpPr>
          <p:cNvPr id="32" name="Group 31">
            <a:extLst>
              <a:ext uri="{FF2B5EF4-FFF2-40B4-BE49-F238E27FC236}">
                <a16:creationId xmlns:a16="http://schemas.microsoft.com/office/drawing/2014/main" id="{23126B70-979F-4C40-ADE8-9B3CA9206FC9}"/>
              </a:ext>
            </a:extLst>
          </p:cNvPr>
          <p:cNvGrpSpPr/>
          <p:nvPr/>
        </p:nvGrpSpPr>
        <p:grpSpPr>
          <a:xfrm>
            <a:off x="707313" y="3679991"/>
            <a:ext cx="3152323" cy="1656685"/>
            <a:chOff x="707313" y="3679991"/>
            <a:chExt cx="3152323" cy="1656685"/>
          </a:xfrm>
        </p:grpSpPr>
        <p:sp>
          <p:nvSpPr>
            <p:cNvPr id="14" name="TextBox 13">
              <a:extLst>
                <a:ext uri="{FF2B5EF4-FFF2-40B4-BE49-F238E27FC236}">
                  <a16:creationId xmlns:a16="http://schemas.microsoft.com/office/drawing/2014/main" id="{F8B566C9-E5BB-49E9-9369-A77B92DF7994}"/>
                </a:ext>
              </a:extLst>
            </p:cNvPr>
            <p:cNvSpPr txBox="1"/>
            <p:nvPr/>
          </p:nvSpPr>
          <p:spPr bwMode="gray">
            <a:xfrm>
              <a:off x="1391256" y="4692099"/>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cDNA Synthesis</a:t>
              </a:r>
            </a:p>
          </p:txBody>
        </p:sp>
        <p:sp>
          <p:nvSpPr>
            <p:cNvPr id="15" name="Arrow: Right 14">
              <a:extLst>
                <a:ext uri="{FF2B5EF4-FFF2-40B4-BE49-F238E27FC236}">
                  <a16:creationId xmlns:a16="http://schemas.microsoft.com/office/drawing/2014/main" id="{E9B5739E-FFB7-4389-A45B-96AB50959EFA}"/>
                </a:ext>
              </a:extLst>
            </p:cNvPr>
            <p:cNvSpPr/>
            <p:nvPr/>
          </p:nvSpPr>
          <p:spPr>
            <a:xfrm>
              <a:off x="707313" y="4184216"/>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pic>
          <p:nvPicPr>
            <p:cNvPr id="16" name="Picture 15">
              <a:extLst>
                <a:ext uri="{FF2B5EF4-FFF2-40B4-BE49-F238E27FC236}">
                  <a16:creationId xmlns:a16="http://schemas.microsoft.com/office/drawing/2014/main" id="{499C38F2-501C-4588-830A-45D10868D74C}"/>
                </a:ext>
              </a:extLst>
            </p:cNvPr>
            <p:cNvPicPr>
              <a:picLocks noChangeAspect="1"/>
            </p:cNvPicPr>
            <p:nvPr/>
          </p:nvPicPr>
          <p:blipFill>
            <a:blip r:embed="rId10"/>
            <a:stretch>
              <a:fillRect/>
            </a:stretch>
          </p:blipFill>
          <p:spPr>
            <a:xfrm>
              <a:off x="1391256" y="3679991"/>
              <a:ext cx="1490915" cy="985520"/>
            </a:xfrm>
            <a:prstGeom prst="rect">
              <a:avLst/>
            </a:prstGeom>
          </p:spPr>
        </p:pic>
      </p:grpSp>
      <p:grpSp>
        <p:nvGrpSpPr>
          <p:cNvPr id="33" name="Group 32">
            <a:extLst>
              <a:ext uri="{FF2B5EF4-FFF2-40B4-BE49-F238E27FC236}">
                <a16:creationId xmlns:a16="http://schemas.microsoft.com/office/drawing/2014/main" id="{806D388C-95CC-473F-AAB3-0B10FE21C290}"/>
              </a:ext>
            </a:extLst>
          </p:cNvPr>
          <p:cNvGrpSpPr/>
          <p:nvPr/>
        </p:nvGrpSpPr>
        <p:grpSpPr>
          <a:xfrm>
            <a:off x="3134873" y="3850883"/>
            <a:ext cx="3206858" cy="1459205"/>
            <a:chOff x="3134873" y="3850883"/>
            <a:chExt cx="3206858" cy="1459205"/>
          </a:xfrm>
        </p:grpSpPr>
        <p:pic>
          <p:nvPicPr>
            <p:cNvPr id="19" name="Picture 18">
              <a:extLst>
                <a:ext uri="{FF2B5EF4-FFF2-40B4-BE49-F238E27FC236}">
                  <a16:creationId xmlns:a16="http://schemas.microsoft.com/office/drawing/2014/main" id="{CEE9F8A1-B445-4F62-B264-529FC8F17A45}"/>
                </a:ext>
              </a:extLst>
            </p:cNvPr>
            <p:cNvPicPr>
              <a:picLocks noChangeAspect="1"/>
            </p:cNvPicPr>
            <p:nvPr/>
          </p:nvPicPr>
          <p:blipFill>
            <a:blip r:embed="rId11"/>
            <a:stretch>
              <a:fillRect/>
            </a:stretch>
          </p:blipFill>
          <p:spPr>
            <a:xfrm>
              <a:off x="3733042" y="3850883"/>
              <a:ext cx="2073538" cy="843882"/>
            </a:xfrm>
            <a:prstGeom prst="rect">
              <a:avLst/>
            </a:prstGeom>
          </p:spPr>
        </p:pic>
        <p:sp>
          <p:nvSpPr>
            <p:cNvPr id="17" name="Arrow: Right 16">
              <a:extLst>
                <a:ext uri="{FF2B5EF4-FFF2-40B4-BE49-F238E27FC236}">
                  <a16:creationId xmlns:a16="http://schemas.microsoft.com/office/drawing/2014/main" id="{F3A3F139-229E-4C12-BC01-9A18682BE5AA}"/>
                </a:ext>
              </a:extLst>
            </p:cNvPr>
            <p:cNvSpPr/>
            <p:nvPr/>
          </p:nvSpPr>
          <p:spPr>
            <a:xfrm>
              <a:off x="3134873" y="4167196"/>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18" name="TextBox 17">
              <a:extLst>
                <a:ext uri="{FF2B5EF4-FFF2-40B4-BE49-F238E27FC236}">
                  <a16:creationId xmlns:a16="http://schemas.microsoft.com/office/drawing/2014/main" id="{FF93AEE5-8C1B-401B-B42E-4D746EE66A1D}"/>
                </a:ext>
              </a:extLst>
            </p:cNvPr>
            <p:cNvSpPr txBox="1"/>
            <p:nvPr/>
          </p:nvSpPr>
          <p:spPr bwMode="gray">
            <a:xfrm>
              <a:off x="3873351" y="4665511"/>
              <a:ext cx="2468380" cy="644577"/>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Library Preparation</a:t>
              </a:r>
            </a:p>
          </p:txBody>
        </p:sp>
      </p:grpSp>
      <p:grpSp>
        <p:nvGrpSpPr>
          <p:cNvPr id="34" name="Group 33">
            <a:extLst>
              <a:ext uri="{FF2B5EF4-FFF2-40B4-BE49-F238E27FC236}">
                <a16:creationId xmlns:a16="http://schemas.microsoft.com/office/drawing/2014/main" id="{3C9323A3-224D-4825-926E-1A5D0ACA85F4}"/>
              </a:ext>
            </a:extLst>
          </p:cNvPr>
          <p:cNvGrpSpPr/>
          <p:nvPr/>
        </p:nvGrpSpPr>
        <p:grpSpPr>
          <a:xfrm>
            <a:off x="5899962" y="3725485"/>
            <a:ext cx="2171541" cy="1285578"/>
            <a:chOff x="5899962" y="3725485"/>
            <a:chExt cx="2171541" cy="1285578"/>
          </a:xfrm>
        </p:grpSpPr>
        <p:pic>
          <p:nvPicPr>
            <p:cNvPr id="22" name="Picture 21">
              <a:extLst>
                <a:ext uri="{FF2B5EF4-FFF2-40B4-BE49-F238E27FC236}">
                  <a16:creationId xmlns:a16="http://schemas.microsoft.com/office/drawing/2014/main" id="{EC5E62CB-5BC9-432F-B985-9B4E399F5580}"/>
                </a:ext>
              </a:extLst>
            </p:cNvPr>
            <p:cNvPicPr>
              <a:picLocks noChangeAspect="1"/>
            </p:cNvPicPr>
            <p:nvPr/>
          </p:nvPicPr>
          <p:blipFill>
            <a:blip r:embed="rId12"/>
            <a:stretch>
              <a:fillRect/>
            </a:stretch>
          </p:blipFill>
          <p:spPr>
            <a:xfrm>
              <a:off x="6343058" y="3725485"/>
              <a:ext cx="1728445" cy="948695"/>
            </a:xfrm>
            <a:prstGeom prst="rect">
              <a:avLst/>
            </a:prstGeom>
          </p:spPr>
        </p:pic>
        <p:sp>
          <p:nvSpPr>
            <p:cNvPr id="20" name="Arrow: Right 19">
              <a:extLst>
                <a:ext uri="{FF2B5EF4-FFF2-40B4-BE49-F238E27FC236}">
                  <a16:creationId xmlns:a16="http://schemas.microsoft.com/office/drawing/2014/main" id="{62521C64-3A4C-417C-B0CF-35A3ECF28983}"/>
                </a:ext>
              </a:extLst>
            </p:cNvPr>
            <p:cNvSpPr/>
            <p:nvPr/>
          </p:nvSpPr>
          <p:spPr>
            <a:xfrm>
              <a:off x="5899962" y="4094744"/>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21" name="TextBox 20">
              <a:extLst>
                <a:ext uri="{FF2B5EF4-FFF2-40B4-BE49-F238E27FC236}">
                  <a16:creationId xmlns:a16="http://schemas.microsoft.com/office/drawing/2014/main" id="{75938D8F-CED4-4044-BACF-39E9A6BB2433}"/>
                </a:ext>
              </a:extLst>
            </p:cNvPr>
            <p:cNvSpPr txBox="1"/>
            <p:nvPr/>
          </p:nvSpPr>
          <p:spPr bwMode="gray">
            <a:xfrm>
              <a:off x="6878209" y="4674180"/>
              <a:ext cx="990812" cy="336883"/>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NGS</a:t>
              </a:r>
            </a:p>
          </p:txBody>
        </p:sp>
      </p:grpSp>
      <p:graphicFrame>
        <p:nvGraphicFramePr>
          <p:cNvPr id="24" name="Object 23">
            <a:extLst>
              <a:ext uri="{FF2B5EF4-FFF2-40B4-BE49-F238E27FC236}">
                <a16:creationId xmlns:a16="http://schemas.microsoft.com/office/drawing/2014/main" id="{72515C80-79AF-481E-8FE2-0A9DFC63E27B}"/>
              </a:ext>
            </a:extLst>
          </p:cNvPr>
          <p:cNvGraphicFramePr>
            <a:graphicFrameLocks noChangeAspect="1"/>
          </p:cNvGraphicFramePr>
          <p:nvPr>
            <p:extLst>
              <p:ext uri="{D42A27DB-BD31-4B8C-83A1-F6EECF244321}">
                <p14:modId xmlns:p14="http://schemas.microsoft.com/office/powerpoint/2010/main" val="3141422700"/>
              </p:ext>
            </p:extLst>
          </p:nvPr>
        </p:nvGraphicFramePr>
        <p:xfrm>
          <a:off x="9796519" y="219648"/>
          <a:ext cx="1803400" cy="781050"/>
        </p:xfrm>
        <a:graphic>
          <a:graphicData uri="http://schemas.openxmlformats.org/presentationml/2006/ole">
            <mc:AlternateContent xmlns:mc="http://schemas.openxmlformats.org/markup-compatibility/2006">
              <mc:Choice xmlns:v="urn:schemas-microsoft-com:vml" Requires="v">
                <p:oleObj spid="_x0000_s1078" name="Bitmap Image" r:id="rId13" imgW="1803240" imgH="781200" progId="Paint.Picture">
                  <p:embed/>
                </p:oleObj>
              </mc:Choice>
              <mc:Fallback>
                <p:oleObj name="Bitmap Image" r:id="rId13" imgW="1803240" imgH="781200" progId="Paint.Picture">
                  <p:embed/>
                  <p:pic>
                    <p:nvPicPr>
                      <p:cNvPr id="0" name=""/>
                      <p:cNvPicPr/>
                      <p:nvPr/>
                    </p:nvPicPr>
                    <p:blipFill>
                      <a:blip r:embed="rId14"/>
                      <a:stretch>
                        <a:fillRect/>
                      </a:stretch>
                    </p:blipFill>
                    <p:spPr>
                      <a:xfrm>
                        <a:off x="9796519" y="219648"/>
                        <a:ext cx="1803400" cy="781050"/>
                      </a:xfrm>
                      <a:prstGeom prst="rect">
                        <a:avLst/>
                      </a:prstGeom>
                    </p:spPr>
                  </p:pic>
                </p:oleObj>
              </mc:Fallback>
            </mc:AlternateContent>
          </a:graphicData>
        </a:graphic>
      </p:graphicFrame>
      <p:sp>
        <p:nvSpPr>
          <p:cNvPr id="26" name="Rectangle 25">
            <a:extLst>
              <a:ext uri="{FF2B5EF4-FFF2-40B4-BE49-F238E27FC236}">
                <a16:creationId xmlns:a16="http://schemas.microsoft.com/office/drawing/2014/main" id="{638067B5-08E6-4FA6-AE3C-842E7EF7C5C4}"/>
              </a:ext>
            </a:extLst>
          </p:cNvPr>
          <p:cNvSpPr/>
          <p:nvPr/>
        </p:nvSpPr>
        <p:spPr>
          <a:xfrm>
            <a:off x="3002091" y="5601264"/>
            <a:ext cx="6005170" cy="461665"/>
          </a:xfrm>
          <a:prstGeom prst="rect">
            <a:avLst/>
          </a:prstGeom>
        </p:spPr>
        <p:txBody>
          <a:bodyPr wrap="none">
            <a:spAutoFit/>
          </a:bodyPr>
          <a:lstStyle/>
          <a:p>
            <a:r>
              <a:rPr lang="en-US" dirty="0">
                <a:hlinkClick r:id="rId15"/>
              </a:rPr>
              <a:t>https://spatialtranscriptomics.com/showcase/</a:t>
            </a:r>
            <a:r>
              <a:rPr lang="en-US" dirty="0"/>
              <a:t> </a:t>
            </a:r>
          </a:p>
        </p:txBody>
      </p:sp>
      <p:grpSp>
        <p:nvGrpSpPr>
          <p:cNvPr id="35" name="Group 34">
            <a:extLst>
              <a:ext uri="{FF2B5EF4-FFF2-40B4-BE49-F238E27FC236}">
                <a16:creationId xmlns:a16="http://schemas.microsoft.com/office/drawing/2014/main" id="{1720FA2A-6120-40D6-A4B8-2F35C9A25196}"/>
              </a:ext>
            </a:extLst>
          </p:cNvPr>
          <p:cNvGrpSpPr/>
          <p:nvPr/>
        </p:nvGrpSpPr>
        <p:grpSpPr>
          <a:xfrm>
            <a:off x="8325421" y="3620030"/>
            <a:ext cx="2697757" cy="1382364"/>
            <a:chOff x="8325421" y="3620030"/>
            <a:chExt cx="2697757" cy="1382364"/>
          </a:xfrm>
        </p:grpSpPr>
        <p:sp>
          <p:nvSpPr>
            <p:cNvPr id="23" name="Arrow: Right 22">
              <a:extLst>
                <a:ext uri="{FF2B5EF4-FFF2-40B4-BE49-F238E27FC236}">
                  <a16:creationId xmlns:a16="http://schemas.microsoft.com/office/drawing/2014/main" id="{AA534ACD-A848-47AF-9FEA-36242B14571D}"/>
                </a:ext>
              </a:extLst>
            </p:cNvPr>
            <p:cNvSpPr/>
            <p:nvPr/>
          </p:nvSpPr>
          <p:spPr>
            <a:xfrm>
              <a:off x="8325421" y="4094744"/>
              <a:ext cx="404734" cy="224852"/>
            </a:xfrm>
            <a:prstGeom prst="rightArrow">
              <a:avLst/>
            </a:prstGeom>
            <a:solidFill>
              <a:schemeClr val="accent6"/>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pic>
          <p:nvPicPr>
            <p:cNvPr id="25" name="Picture 24">
              <a:extLst>
                <a:ext uri="{FF2B5EF4-FFF2-40B4-BE49-F238E27FC236}">
                  <a16:creationId xmlns:a16="http://schemas.microsoft.com/office/drawing/2014/main" id="{D6551DAF-43A4-49E6-9551-0F6AF6E5E3DE}"/>
                </a:ext>
              </a:extLst>
            </p:cNvPr>
            <p:cNvPicPr>
              <a:picLocks noChangeAspect="1"/>
            </p:cNvPicPr>
            <p:nvPr/>
          </p:nvPicPr>
          <p:blipFill>
            <a:blip r:embed="rId16"/>
            <a:stretch>
              <a:fillRect/>
            </a:stretch>
          </p:blipFill>
          <p:spPr>
            <a:xfrm>
              <a:off x="9242239" y="3620030"/>
              <a:ext cx="1376066" cy="1079011"/>
            </a:xfrm>
            <a:prstGeom prst="rect">
              <a:avLst/>
            </a:prstGeom>
          </p:spPr>
        </p:pic>
        <p:sp>
          <p:nvSpPr>
            <p:cNvPr id="27" name="TextBox 26">
              <a:extLst>
                <a:ext uri="{FF2B5EF4-FFF2-40B4-BE49-F238E27FC236}">
                  <a16:creationId xmlns:a16="http://schemas.microsoft.com/office/drawing/2014/main" id="{811BA8C5-1EB4-45E3-B694-3D500879ABA8}"/>
                </a:ext>
              </a:extLst>
            </p:cNvPr>
            <p:cNvSpPr txBox="1"/>
            <p:nvPr/>
          </p:nvSpPr>
          <p:spPr bwMode="gray">
            <a:xfrm>
              <a:off x="9007261" y="4665511"/>
              <a:ext cx="2015917" cy="336883"/>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Data </a:t>
              </a:r>
              <a:r>
                <a:rPr lang="en-US" sz="1800" dirty="0" err="1">
                  <a:solidFill>
                    <a:srgbClr val="343536"/>
                  </a:solidFill>
                </a:rPr>
                <a:t>Visualisation</a:t>
              </a:r>
              <a:endParaRPr lang="en-US" sz="1800" dirty="0">
                <a:solidFill>
                  <a:srgbClr val="343536"/>
                </a:solidFill>
              </a:endParaRPr>
            </a:p>
          </p:txBody>
        </p:sp>
      </p:grpSp>
    </p:spTree>
    <p:extLst>
      <p:ext uri="{BB962C8B-B14F-4D97-AF65-F5344CB8AC3E}">
        <p14:creationId xmlns:p14="http://schemas.microsoft.com/office/powerpoint/2010/main" val="1641384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dissolve">
                                      <p:cBhvr>
                                        <p:cTn id="11" dur="500"/>
                                        <p:tgtEl>
                                          <p:spTgt spid="29"/>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dissolve">
                                      <p:cBhvr>
                                        <p:cTn id="15" dur="500"/>
                                        <p:tgtEl>
                                          <p:spTgt spid="30"/>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dissolve">
                                      <p:cBhvr>
                                        <p:cTn id="27" dur="500"/>
                                        <p:tgtEl>
                                          <p:spTgt spid="33"/>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dissolve">
                                      <p:cBhvr>
                                        <p:cTn id="31" dur="500"/>
                                        <p:tgtEl>
                                          <p:spTgt spid="34"/>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dissolve">
                                      <p:cBhvr>
                                        <p:cTn id="35" dur="500"/>
                                        <p:tgtEl>
                                          <p:spTgt spid="3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981200" y="261938"/>
            <a:ext cx="8229600" cy="1143000"/>
          </a:xfrm>
          <a:prstGeom prst="rect">
            <a:avLst/>
          </a:prstGeom>
        </p:spPr>
        <p:txBody>
          <a:bodyPr/>
          <a:lstStyle>
            <a:lvl1pPr algn="ctr" defTabSz="457200" rtl="0" eaLnBrk="1" fontAlgn="base" hangingPunct="1">
              <a:spcBef>
                <a:spcPct val="0"/>
              </a:spcBef>
              <a:spcAft>
                <a:spcPct val="0"/>
              </a:spcAft>
              <a:defRPr sz="3600" kern="1200">
                <a:solidFill>
                  <a:schemeClr val="tx1"/>
                </a:solidFill>
                <a:latin typeface="Open Sans Semibold"/>
                <a:ea typeface="ＭＳ Ｐゴシック" charset="0"/>
                <a:cs typeface="ＭＳ Ｐゴシック" charset="0"/>
              </a:defRPr>
            </a:lvl1pPr>
            <a:lvl2pPr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2pPr>
            <a:lvl3pPr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3pPr>
            <a:lvl4pPr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4pPr>
            <a:lvl5pPr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5pPr>
            <a:lvl6pPr marL="457200"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6pPr>
            <a:lvl7pPr marL="914400"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7pPr>
            <a:lvl8pPr marL="1371600"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8pPr>
            <a:lvl9pPr marL="1828800" algn="ctr" defTabSz="457200" rtl="0" eaLnBrk="1" fontAlgn="base" hangingPunct="1">
              <a:spcBef>
                <a:spcPct val="0"/>
              </a:spcBef>
              <a:spcAft>
                <a:spcPct val="0"/>
              </a:spcAft>
              <a:defRPr sz="3600">
                <a:solidFill>
                  <a:schemeClr val="tx1"/>
                </a:solidFill>
                <a:latin typeface="Open Sans Semibold"/>
                <a:ea typeface="ＭＳ Ｐゴシック" charset="0"/>
                <a:cs typeface="ＭＳ Ｐゴシック" charset="0"/>
              </a:defRPr>
            </a:lvl9pPr>
          </a:lstStyle>
          <a:p>
            <a:r>
              <a:rPr lang="en-US">
                <a:cs typeface="Open Sans Semibold"/>
              </a:rPr>
              <a:t>Spatial Transcriptomics</a:t>
            </a:r>
          </a:p>
        </p:txBody>
      </p:sp>
      <p:pic>
        <p:nvPicPr>
          <p:cNvPr id="4" name="Picture 3">
            <a:extLst>
              <a:ext uri="{FF2B5EF4-FFF2-40B4-BE49-F238E27FC236}">
                <a16:creationId xmlns:a16="http://schemas.microsoft.com/office/drawing/2014/main" id="{D7C95651-CDB8-FD47-8E91-C18C7B51352D}"/>
              </a:ext>
            </a:extLst>
          </p:cNvPr>
          <p:cNvPicPr>
            <a:picLocks noChangeAspect="1"/>
          </p:cNvPicPr>
          <p:nvPr/>
        </p:nvPicPr>
        <p:blipFill>
          <a:blip r:embed="rId3"/>
          <a:stretch>
            <a:fillRect/>
          </a:stretch>
        </p:blipFill>
        <p:spPr>
          <a:xfrm>
            <a:off x="6699877" y="1812164"/>
            <a:ext cx="2938393" cy="3067082"/>
          </a:xfrm>
          <a:prstGeom prst="rect">
            <a:avLst/>
          </a:prstGeom>
        </p:spPr>
      </p:pic>
      <p:pic>
        <p:nvPicPr>
          <p:cNvPr id="8" name="Picture 7">
            <a:extLst>
              <a:ext uri="{FF2B5EF4-FFF2-40B4-BE49-F238E27FC236}">
                <a16:creationId xmlns:a16="http://schemas.microsoft.com/office/drawing/2014/main" id="{6C104D54-6887-C748-9612-E07101D2D6EF}"/>
              </a:ext>
            </a:extLst>
          </p:cNvPr>
          <p:cNvPicPr>
            <a:picLocks noChangeAspect="1"/>
          </p:cNvPicPr>
          <p:nvPr/>
        </p:nvPicPr>
        <p:blipFill>
          <a:blip r:embed="rId4"/>
          <a:stretch>
            <a:fillRect/>
          </a:stretch>
        </p:blipFill>
        <p:spPr>
          <a:xfrm>
            <a:off x="2777584" y="1768496"/>
            <a:ext cx="3040847" cy="3154421"/>
          </a:xfrm>
          <a:prstGeom prst="rect">
            <a:avLst/>
          </a:prstGeom>
        </p:spPr>
      </p:pic>
      <p:sp>
        <p:nvSpPr>
          <p:cNvPr id="2" name="TextBox 1">
            <a:extLst>
              <a:ext uri="{FF2B5EF4-FFF2-40B4-BE49-F238E27FC236}">
                <a16:creationId xmlns:a16="http://schemas.microsoft.com/office/drawing/2014/main" id="{27967500-C59A-2649-99FC-A2065336ED65}"/>
              </a:ext>
            </a:extLst>
          </p:cNvPr>
          <p:cNvSpPr txBox="1"/>
          <p:nvPr/>
        </p:nvSpPr>
        <p:spPr bwMode="gray">
          <a:xfrm>
            <a:off x="3258205" y="5286475"/>
            <a:ext cx="2091559" cy="409904"/>
          </a:xfrm>
          <a:prstGeom prst="rect">
            <a:avLst/>
          </a:prstGeom>
        </p:spPr>
        <p:txBody>
          <a:bodyPr vert="horz" wrap="none" lIns="91440" tIns="91440" rIns="91440" bIns="91440" rtlCol="0">
            <a:noAutofit/>
          </a:bodyPr>
          <a:lstStyle/>
          <a:p>
            <a:pPr algn="ctr">
              <a:lnSpc>
                <a:spcPct val="90000"/>
              </a:lnSpc>
              <a:spcBef>
                <a:spcPts val="1200"/>
              </a:spcBef>
            </a:pPr>
            <a:r>
              <a:rPr lang="sv-SE" sz="1800">
                <a:solidFill>
                  <a:schemeClr val="accent6"/>
                </a:solidFill>
              </a:rPr>
              <a:t>Mouse Brain Section</a:t>
            </a:r>
          </a:p>
          <a:p>
            <a:pPr algn="ctr">
              <a:lnSpc>
                <a:spcPct val="90000"/>
              </a:lnSpc>
              <a:spcBef>
                <a:spcPts val="1200"/>
              </a:spcBef>
            </a:pPr>
            <a:r>
              <a:rPr lang="sv-SE" sz="1800">
                <a:solidFill>
                  <a:schemeClr val="accent6"/>
                </a:solidFill>
              </a:rPr>
              <a:t>(H&amp;E Stained)</a:t>
            </a:r>
          </a:p>
        </p:txBody>
      </p:sp>
      <p:sp>
        <p:nvSpPr>
          <p:cNvPr id="6" name="TextBox 5">
            <a:extLst>
              <a:ext uri="{FF2B5EF4-FFF2-40B4-BE49-F238E27FC236}">
                <a16:creationId xmlns:a16="http://schemas.microsoft.com/office/drawing/2014/main" id="{37BD5197-EDDC-CE46-B324-8D556BDFCAA5}"/>
              </a:ext>
            </a:extLst>
          </p:cNvPr>
          <p:cNvSpPr txBox="1"/>
          <p:nvPr/>
        </p:nvSpPr>
        <p:spPr bwMode="gray">
          <a:xfrm>
            <a:off x="7123293" y="5286475"/>
            <a:ext cx="2091559" cy="409904"/>
          </a:xfrm>
          <a:prstGeom prst="rect">
            <a:avLst/>
          </a:prstGeom>
        </p:spPr>
        <p:txBody>
          <a:bodyPr vert="horz" wrap="none" lIns="91440" tIns="91440" rIns="91440" bIns="91440" rtlCol="0">
            <a:noAutofit/>
          </a:bodyPr>
          <a:lstStyle/>
          <a:p>
            <a:pPr algn="ctr">
              <a:lnSpc>
                <a:spcPct val="90000"/>
              </a:lnSpc>
              <a:spcBef>
                <a:spcPts val="1200"/>
              </a:spcBef>
            </a:pPr>
            <a:r>
              <a:rPr lang="sv-SE" sz="1800">
                <a:solidFill>
                  <a:schemeClr val="accent6"/>
                </a:solidFill>
              </a:rPr>
              <a:t>Mouse Brain Section</a:t>
            </a:r>
          </a:p>
          <a:p>
            <a:pPr algn="ctr">
              <a:lnSpc>
                <a:spcPct val="90000"/>
              </a:lnSpc>
              <a:spcBef>
                <a:spcPts val="1200"/>
              </a:spcBef>
            </a:pPr>
            <a:r>
              <a:rPr lang="sv-SE" sz="1800">
                <a:solidFill>
                  <a:schemeClr val="accent6"/>
                </a:solidFill>
              </a:rPr>
              <a:t>(overlayed with ST Data)</a:t>
            </a:r>
          </a:p>
        </p:txBody>
      </p:sp>
    </p:spTree>
    <p:extLst>
      <p:ext uri="{BB962C8B-B14F-4D97-AF65-F5344CB8AC3E}">
        <p14:creationId xmlns:p14="http://schemas.microsoft.com/office/powerpoint/2010/main" val="7400778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s://www.qagroup.com.au/wp-content/uploads/AdobeStock_85250587.jpeg">
            <a:extLst>
              <a:ext uri="{FF2B5EF4-FFF2-40B4-BE49-F238E27FC236}">
                <a16:creationId xmlns:a16="http://schemas.microsoft.com/office/drawing/2014/main" id="{C2C7924A-C32D-4FA3-B2F6-41046FD7C6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296" y="262759"/>
            <a:ext cx="10518573" cy="612753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05D32EE-708C-468B-A8AD-D810AAAB1112}"/>
              </a:ext>
            </a:extLst>
          </p:cNvPr>
          <p:cNvSpPr txBox="1"/>
          <p:nvPr/>
        </p:nvSpPr>
        <p:spPr bwMode="gray">
          <a:xfrm>
            <a:off x="2393355" y="733098"/>
            <a:ext cx="3614057" cy="1099457"/>
          </a:xfrm>
          <a:prstGeom prst="rect">
            <a:avLst/>
          </a:prstGeom>
        </p:spPr>
        <p:txBody>
          <a:bodyPr vert="horz" wrap="square" lIns="91440" tIns="91440" rIns="91440" bIns="91440" rtlCol="0">
            <a:noAutofit/>
          </a:bodyPr>
          <a:lstStyle/>
          <a:p>
            <a:pPr>
              <a:lnSpc>
                <a:spcPct val="90000"/>
              </a:lnSpc>
              <a:spcBef>
                <a:spcPts val="1200"/>
              </a:spcBef>
            </a:pPr>
            <a:r>
              <a:rPr lang="en-US" sz="7200" b="1" dirty="0">
                <a:solidFill>
                  <a:srgbClr val="FFFF00"/>
                </a:solidFill>
                <a:latin typeface="Curlz MT" panose="04040404050702020202" pitchFamily="82" charset="0"/>
              </a:rPr>
              <a:t>I</a:t>
            </a:r>
            <a:r>
              <a:rPr lang="en-US" sz="7200" b="1" dirty="0">
                <a:solidFill>
                  <a:srgbClr val="FF0000"/>
                </a:solidFill>
                <a:latin typeface="Curlz MT" panose="04040404050702020202" pitchFamily="82" charset="0"/>
              </a:rPr>
              <a:t>n</a:t>
            </a:r>
            <a:r>
              <a:rPr lang="en-US" sz="7200" b="1" dirty="0">
                <a:solidFill>
                  <a:schemeClr val="accent1">
                    <a:lumMod val="75000"/>
                  </a:schemeClr>
                </a:solidFill>
                <a:latin typeface="Curlz MT" panose="04040404050702020202" pitchFamily="82" charset="0"/>
              </a:rPr>
              <a:t>s</a:t>
            </a:r>
            <a:r>
              <a:rPr lang="en-US" sz="7200" b="1" dirty="0">
                <a:solidFill>
                  <a:srgbClr val="FFFFFF"/>
                </a:solidFill>
                <a:latin typeface="Curlz MT" panose="04040404050702020202" pitchFamily="82" charset="0"/>
              </a:rPr>
              <a:t>p</a:t>
            </a:r>
            <a:r>
              <a:rPr lang="en-US" sz="7200" b="1" dirty="0">
                <a:solidFill>
                  <a:srgbClr val="FFC000"/>
                </a:solidFill>
                <a:latin typeface="Curlz MT" panose="04040404050702020202" pitchFamily="82" charset="0"/>
              </a:rPr>
              <a:t>i</a:t>
            </a:r>
            <a:r>
              <a:rPr lang="en-US" sz="7200" b="1" dirty="0">
                <a:solidFill>
                  <a:schemeClr val="accent2">
                    <a:lumMod val="50000"/>
                  </a:schemeClr>
                </a:solidFill>
                <a:latin typeface="Curlz MT" panose="04040404050702020202" pitchFamily="82" charset="0"/>
              </a:rPr>
              <a:t>r</a:t>
            </a:r>
            <a:r>
              <a:rPr lang="en-US" sz="7200" b="1" dirty="0">
                <a:solidFill>
                  <a:srgbClr val="1C4173"/>
                </a:solidFill>
                <a:latin typeface="Curlz MT" panose="04040404050702020202" pitchFamily="82" charset="0"/>
              </a:rPr>
              <a:t>e</a:t>
            </a:r>
            <a:r>
              <a:rPr lang="en-US" sz="7200" b="1" dirty="0">
                <a:solidFill>
                  <a:srgbClr val="C00000"/>
                </a:solidFill>
                <a:latin typeface="Curlz MT" panose="04040404050702020202" pitchFamily="82" charset="0"/>
              </a:rPr>
              <a:t>d</a:t>
            </a:r>
            <a:r>
              <a:rPr lang="en-US" sz="7200" b="1" dirty="0">
                <a:latin typeface="Curlz MT" panose="04040404050702020202" pitchFamily="82" charset="0"/>
              </a:rPr>
              <a:t>?</a:t>
            </a:r>
          </a:p>
        </p:txBody>
      </p:sp>
    </p:spTree>
    <p:extLst>
      <p:ext uri="{BB962C8B-B14F-4D97-AF65-F5344CB8AC3E}">
        <p14:creationId xmlns:p14="http://schemas.microsoft.com/office/powerpoint/2010/main" val="121789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88B2E-00FA-401E-B345-F46D293DCA95}"/>
              </a:ext>
            </a:extLst>
          </p:cNvPr>
          <p:cNvSpPr>
            <a:spLocks noGrp="1"/>
          </p:cNvSpPr>
          <p:nvPr>
            <p:ph type="title"/>
          </p:nvPr>
        </p:nvSpPr>
        <p:spPr>
          <a:xfrm>
            <a:off x="4488662" y="515494"/>
            <a:ext cx="3046761" cy="596897"/>
          </a:xfrm>
        </p:spPr>
        <p:txBody>
          <a:bodyPr/>
          <a:lstStyle/>
          <a:p>
            <a:r>
              <a:rPr lang="en-US" sz="3600" b="1" dirty="0"/>
              <a:t>Thank You!</a:t>
            </a:r>
          </a:p>
        </p:txBody>
      </p:sp>
      <p:sp>
        <p:nvSpPr>
          <p:cNvPr id="6" name="Text Placeholder 5"/>
          <p:cNvSpPr>
            <a:spLocks noGrp="1"/>
          </p:cNvSpPr>
          <p:nvPr>
            <p:ph type="body" sz="quarter" idx="28"/>
          </p:nvPr>
        </p:nvSpPr>
        <p:spPr>
          <a:xfrm>
            <a:off x="1352000" y="2364566"/>
            <a:ext cx="8385048" cy="530942"/>
          </a:xfrm>
        </p:spPr>
        <p:txBody>
          <a:bodyPr/>
          <a:lstStyle/>
          <a:p>
            <a:pPr algn="ctr"/>
            <a:r>
              <a:rPr lang="en-US" sz="4000" dirty="0"/>
              <a:t>Questions?</a:t>
            </a:r>
          </a:p>
        </p:txBody>
      </p:sp>
      <p:sp>
        <p:nvSpPr>
          <p:cNvPr id="7" name="Text Placeholder 6"/>
          <p:cNvSpPr>
            <a:spLocks noGrp="1"/>
          </p:cNvSpPr>
          <p:nvPr>
            <p:ph type="body" sz="quarter" idx="20"/>
          </p:nvPr>
        </p:nvSpPr>
        <p:spPr>
          <a:xfrm>
            <a:off x="456604" y="522792"/>
            <a:ext cx="3502152" cy="255022"/>
          </a:xfrm>
        </p:spPr>
        <p:txBody>
          <a:bodyPr/>
          <a:lstStyle/>
          <a:p>
            <a:r>
              <a:rPr lang="en-US" sz="2400" dirty="0">
                <a:solidFill>
                  <a:schemeClr val="bg2">
                    <a:lumMod val="75000"/>
                  </a:schemeClr>
                </a:solidFill>
              </a:rPr>
              <a:t>Hannes Arnold, PhD</a:t>
            </a:r>
          </a:p>
        </p:txBody>
      </p:sp>
      <p:sp>
        <p:nvSpPr>
          <p:cNvPr id="11" name="Text Placeholder 10"/>
          <p:cNvSpPr>
            <a:spLocks noGrp="1"/>
          </p:cNvSpPr>
          <p:nvPr>
            <p:ph type="body" sz="quarter" idx="34"/>
          </p:nvPr>
        </p:nvSpPr>
        <p:spPr>
          <a:xfrm>
            <a:off x="456604" y="889557"/>
            <a:ext cx="3502152" cy="255022"/>
          </a:xfrm>
        </p:spPr>
        <p:txBody>
          <a:bodyPr/>
          <a:lstStyle/>
          <a:p>
            <a:r>
              <a:rPr lang="en-US" dirty="0">
                <a:solidFill>
                  <a:schemeClr val="bg2">
                    <a:lumMod val="75000"/>
                  </a:schemeClr>
                </a:solidFill>
              </a:rPr>
              <a:t>Technical Sales Specialist, EMEA Central</a:t>
            </a:r>
          </a:p>
        </p:txBody>
      </p:sp>
      <p:sp>
        <p:nvSpPr>
          <p:cNvPr id="12" name="Text Placeholder 11"/>
          <p:cNvSpPr>
            <a:spLocks noGrp="1"/>
          </p:cNvSpPr>
          <p:nvPr>
            <p:ph type="body" sz="quarter" idx="35"/>
          </p:nvPr>
        </p:nvSpPr>
        <p:spPr>
          <a:xfrm>
            <a:off x="457198" y="1164243"/>
            <a:ext cx="3502152" cy="530942"/>
          </a:xfrm>
        </p:spPr>
        <p:txBody>
          <a:bodyPr/>
          <a:lstStyle/>
          <a:p>
            <a:r>
              <a:rPr lang="en-US" dirty="0"/>
              <a:t>hannes.arnold@10xgenomics.com</a:t>
            </a:r>
          </a:p>
        </p:txBody>
      </p:sp>
      <p:pic>
        <p:nvPicPr>
          <p:cNvPr id="5" name="Picture 4">
            <a:extLst>
              <a:ext uri="{FF2B5EF4-FFF2-40B4-BE49-F238E27FC236}">
                <a16:creationId xmlns:a16="http://schemas.microsoft.com/office/drawing/2014/main" id="{4A4046FA-457D-40BE-9073-6E41807741FE}"/>
              </a:ext>
            </a:extLst>
          </p:cNvPr>
          <p:cNvPicPr>
            <a:picLocks noChangeAspect="1"/>
          </p:cNvPicPr>
          <p:nvPr/>
        </p:nvPicPr>
        <p:blipFill>
          <a:blip r:embed="rId2"/>
          <a:stretch>
            <a:fillRect/>
          </a:stretch>
        </p:blipFill>
        <p:spPr>
          <a:xfrm>
            <a:off x="790613" y="1628480"/>
            <a:ext cx="2216992" cy="2216992"/>
          </a:xfrm>
          <a:prstGeom prst="rect">
            <a:avLst/>
          </a:prstGeom>
        </p:spPr>
      </p:pic>
      <p:pic>
        <p:nvPicPr>
          <p:cNvPr id="14" name="Picture 2" descr="https://www.estrategy-magazin.de/fileadmin/_processed_/b/5/csm_Content_Marketing-600_400-i_5f202d34a6.jpg">
            <a:extLst>
              <a:ext uri="{FF2B5EF4-FFF2-40B4-BE49-F238E27FC236}">
                <a16:creationId xmlns:a16="http://schemas.microsoft.com/office/drawing/2014/main" id="{7F2A6B89-A6D4-4951-8820-F090A71F24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1201" y="1695185"/>
            <a:ext cx="3154176" cy="21027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DB2C3F9-6795-450C-97A6-E280DD0A539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 r="655"/>
          <a:stretch/>
        </p:blipFill>
        <p:spPr>
          <a:xfrm>
            <a:off x="0" y="4155103"/>
            <a:ext cx="12192000" cy="2248365"/>
          </a:xfrm>
          <a:prstGeom prst="rect">
            <a:avLst/>
          </a:prstGeom>
        </p:spPr>
      </p:pic>
      <p:sp>
        <p:nvSpPr>
          <p:cNvPr id="10" name="TextBox 9">
            <a:extLst>
              <a:ext uri="{FF2B5EF4-FFF2-40B4-BE49-F238E27FC236}">
                <a16:creationId xmlns:a16="http://schemas.microsoft.com/office/drawing/2014/main" id="{586522B0-0C43-4FC5-ACB6-58D4A297305E}"/>
              </a:ext>
            </a:extLst>
          </p:cNvPr>
          <p:cNvSpPr txBox="1"/>
          <p:nvPr/>
        </p:nvSpPr>
        <p:spPr bwMode="gray">
          <a:xfrm>
            <a:off x="4263660" y="3115436"/>
            <a:ext cx="2888166" cy="440473"/>
          </a:xfrm>
          <a:prstGeom prst="rect">
            <a:avLst/>
          </a:prstGeom>
        </p:spPr>
        <p:txBody>
          <a:bodyPr vert="horz" wrap="square" lIns="91440" tIns="45720" rIns="91440" bIns="45720" rtlCol="0">
            <a:noAutofit/>
          </a:bodyPr>
          <a:lstStyle/>
          <a:p>
            <a:pPr algn="l">
              <a:lnSpc>
                <a:spcPct val="90000"/>
              </a:lnSpc>
              <a:spcBef>
                <a:spcPts val="1200"/>
              </a:spcBef>
            </a:pPr>
            <a:r>
              <a:rPr lang="en-US" sz="2000" dirty="0">
                <a:solidFill>
                  <a:srgbClr val="343536"/>
                </a:solidFill>
              </a:rPr>
              <a:t>www.10xgenomics.com</a:t>
            </a:r>
          </a:p>
        </p:txBody>
      </p:sp>
    </p:spTree>
    <p:extLst>
      <p:ext uri="{BB962C8B-B14F-4D97-AF65-F5344CB8AC3E}">
        <p14:creationId xmlns:p14="http://schemas.microsoft.com/office/powerpoint/2010/main" val="122235305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88843-3D0C-4F76-AC86-C8831C144F61}"/>
              </a:ext>
            </a:extLst>
          </p:cNvPr>
          <p:cNvSpPr>
            <a:spLocks noGrp="1"/>
          </p:cNvSpPr>
          <p:nvPr>
            <p:ph type="title"/>
          </p:nvPr>
        </p:nvSpPr>
        <p:spPr>
          <a:xfrm>
            <a:off x="267629" y="69650"/>
            <a:ext cx="11274552" cy="914400"/>
          </a:xfrm>
        </p:spPr>
        <p:txBody>
          <a:bodyPr/>
          <a:lstStyle/>
          <a:p>
            <a:r>
              <a:rPr lang="en-US" dirty="0"/>
              <a:t>People hear </a:t>
            </a:r>
            <a:r>
              <a:rPr lang="en-US" i="1" dirty="0"/>
              <a:t>10x Genomics </a:t>
            </a:r>
            <a:r>
              <a:rPr lang="en-US" dirty="0"/>
              <a:t>and may think…</a:t>
            </a:r>
          </a:p>
        </p:txBody>
      </p:sp>
      <p:pic>
        <p:nvPicPr>
          <p:cNvPr id="3" name="Picture 2">
            <a:extLst>
              <a:ext uri="{FF2B5EF4-FFF2-40B4-BE49-F238E27FC236}">
                <a16:creationId xmlns:a16="http://schemas.microsoft.com/office/drawing/2014/main" id="{1F724407-00D4-4DF5-AEFD-1D5F8AF66801}"/>
              </a:ext>
            </a:extLst>
          </p:cNvPr>
          <p:cNvPicPr>
            <a:picLocks noChangeAspect="1"/>
          </p:cNvPicPr>
          <p:nvPr/>
        </p:nvPicPr>
        <p:blipFill>
          <a:blip r:embed="rId2"/>
          <a:stretch>
            <a:fillRect/>
          </a:stretch>
        </p:blipFill>
        <p:spPr>
          <a:xfrm>
            <a:off x="2462212" y="1312359"/>
            <a:ext cx="7267575" cy="4857750"/>
          </a:xfrm>
          <a:prstGeom prst="rect">
            <a:avLst/>
          </a:prstGeom>
        </p:spPr>
      </p:pic>
      <p:sp>
        <p:nvSpPr>
          <p:cNvPr id="4" name="TextBox 3">
            <a:extLst>
              <a:ext uri="{FF2B5EF4-FFF2-40B4-BE49-F238E27FC236}">
                <a16:creationId xmlns:a16="http://schemas.microsoft.com/office/drawing/2014/main" id="{71D269CF-B7B2-4CF3-B943-1028333FFAEE}"/>
              </a:ext>
            </a:extLst>
          </p:cNvPr>
          <p:cNvSpPr txBox="1"/>
          <p:nvPr/>
        </p:nvSpPr>
        <p:spPr bwMode="gray">
          <a:xfrm>
            <a:off x="5564459" y="3936380"/>
            <a:ext cx="1248936" cy="680225"/>
          </a:xfrm>
          <a:prstGeom prst="rect">
            <a:avLst/>
          </a:prstGeom>
        </p:spPr>
        <p:txBody>
          <a:bodyPr vert="horz" wrap="square" lIns="91440" tIns="45720" rIns="91440" bIns="45720" rtlCol="0">
            <a:noAutofit/>
          </a:bodyPr>
          <a:lstStyle/>
          <a:p>
            <a:pPr marL="112713" indent="-112713" algn="l">
              <a:lnSpc>
                <a:spcPct val="90000"/>
              </a:lnSpc>
              <a:spcBef>
                <a:spcPts val="1200"/>
              </a:spcBef>
              <a:buFont typeface="Arial" panose="020B0604020202020204" pitchFamily="34" charset="0"/>
              <a:buChar char="•"/>
            </a:pPr>
            <a:endParaRPr lang="en-US" sz="1800" dirty="0" err="1">
              <a:solidFill>
                <a:srgbClr val="343536"/>
              </a:solidFill>
            </a:endParaRPr>
          </a:p>
        </p:txBody>
      </p:sp>
      <p:sp>
        <p:nvSpPr>
          <p:cNvPr id="5" name="TextBox 4">
            <a:extLst>
              <a:ext uri="{FF2B5EF4-FFF2-40B4-BE49-F238E27FC236}">
                <a16:creationId xmlns:a16="http://schemas.microsoft.com/office/drawing/2014/main" id="{C1D488D9-31CE-4E9B-B6A1-DF1033DB9D18}"/>
              </a:ext>
            </a:extLst>
          </p:cNvPr>
          <p:cNvSpPr txBox="1"/>
          <p:nvPr/>
        </p:nvSpPr>
        <p:spPr bwMode="gray">
          <a:xfrm>
            <a:off x="5762567" y="4137102"/>
            <a:ext cx="1884556" cy="602166"/>
          </a:xfrm>
          <a:prstGeom prst="rect">
            <a:avLst/>
          </a:prstGeom>
        </p:spPr>
        <p:txBody>
          <a:bodyPr vert="horz" wrap="square" lIns="91440" tIns="45720" rIns="91440" bIns="45720" rtlCol="0">
            <a:noAutofit/>
          </a:bodyPr>
          <a:lstStyle/>
          <a:p>
            <a:pPr algn="l">
              <a:lnSpc>
                <a:spcPct val="90000"/>
              </a:lnSpc>
              <a:spcBef>
                <a:spcPts val="1200"/>
              </a:spcBef>
            </a:pPr>
            <a:r>
              <a:rPr lang="en-US" sz="3600" b="1" dirty="0">
                <a:solidFill>
                  <a:srgbClr val="343536"/>
                </a:solidFill>
              </a:rPr>
              <a:t>DNA</a:t>
            </a:r>
            <a:endParaRPr lang="en-US" sz="1800" b="1" dirty="0">
              <a:solidFill>
                <a:srgbClr val="343536"/>
              </a:solidFill>
            </a:endParaRPr>
          </a:p>
        </p:txBody>
      </p:sp>
      <p:sp>
        <p:nvSpPr>
          <p:cNvPr id="6" name="Arrow: Right 5">
            <a:extLst>
              <a:ext uri="{FF2B5EF4-FFF2-40B4-BE49-F238E27FC236}">
                <a16:creationId xmlns:a16="http://schemas.microsoft.com/office/drawing/2014/main" id="{D80EA196-461D-40DB-BE14-C3B8BC734123}"/>
              </a:ext>
            </a:extLst>
          </p:cNvPr>
          <p:cNvSpPr/>
          <p:nvPr/>
        </p:nvSpPr>
        <p:spPr>
          <a:xfrm rot="16200000">
            <a:off x="5704301" y="3216644"/>
            <a:ext cx="1188566" cy="407024"/>
          </a:xfrm>
          <a:prstGeom prst="rightArrow">
            <a:avLst/>
          </a:prstGeom>
          <a:solidFill>
            <a:schemeClr val="bg1">
              <a:lumMod val="65000"/>
            </a:schemeClr>
          </a:solidFill>
          <a:ln>
            <a:solidFill>
              <a:schemeClr val="tx1"/>
            </a:solid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sp>
        <p:nvSpPr>
          <p:cNvPr id="7" name="TextBox 6">
            <a:extLst>
              <a:ext uri="{FF2B5EF4-FFF2-40B4-BE49-F238E27FC236}">
                <a16:creationId xmlns:a16="http://schemas.microsoft.com/office/drawing/2014/main" id="{2F56A496-A9BF-44B4-B41B-D0C0DA81CFA5}"/>
              </a:ext>
            </a:extLst>
          </p:cNvPr>
          <p:cNvSpPr txBox="1"/>
          <p:nvPr/>
        </p:nvSpPr>
        <p:spPr bwMode="gray">
          <a:xfrm>
            <a:off x="5564459" y="2223707"/>
            <a:ext cx="1884556" cy="602166"/>
          </a:xfrm>
          <a:prstGeom prst="rect">
            <a:avLst/>
          </a:prstGeom>
        </p:spPr>
        <p:txBody>
          <a:bodyPr vert="horz" wrap="square" lIns="91440" tIns="45720" rIns="91440" bIns="45720" rtlCol="0">
            <a:noAutofit/>
          </a:bodyPr>
          <a:lstStyle/>
          <a:p>
            <a:pPr algn="l">
              <a:lnSpc>
                <a:spcPct val="90000"/>
              </a:lnSpc>
              <a:spcBef>
                <a:spcPts val="1200"/>
              </a:spcBef>
            </a:pPr>
            <a:r>
              <a:rPr lang="en-US" sz="3600" b="1" dirty="0">
                <a:solidFill>
                  <a:srgbClr val="FF0000"/>
                </a:solidFill>
              </a:rPr>
              <a:t>mRNA</a:t>
            </a:r>
            <a:endParaRPr lang="en-US" sz="1800" b="1" dirty="0">
              <a:solidFill>
                <a:srgbClr val="FF0000"/>
              </a:solidFill>
            </a:endParaRPr>
          </a:p>
        </p:txBody>
      </p:sp>
      <p:sp>
        <p:nvSpPr>
          <p:cNvPr id="9" name="Rectangle 8">
            <a:extLst>
              <a:ext uri="{FF2B5EF4-FFF2-40B4-BE49-F238E27FC236}">
                <a16:creationId xmlns:a16="http://schemas.microsoft.com/office/drawing/2014/main" id="{10CF4D44-FAB2-4AF6-96F4-00F979E08EB0}"/>
              </a:ext>
            </a:extLst>
          </p:cNvPr>
          <p:cNvSpPr/>
          <p:nvPr/>
        </p:nvSpPr>
        <p:spPr>
          <a:xfrm>
            <a:off x="-92765" y="1762042"/>
            <a:ext cx="3690091" cy="923330"/>
          </a:xfrm>
          <a:prstGeom prst="rect">
            <a:avLst/>
          </a:prstGeom>
          <a:noFill/>
        </p:spPr>
        <p:txBody>
          <a:bodyPr wrap="square" lIns="91440" tIns="45720" rIns="91440" bIns="45720">
            <a:spAutoFit/>
            <a:scene3d>
              <a:camera prst="orthographicFront"/>
              <a:lightRig rig="threePt" dir="t"/>
            </a:scene3d>
            <a:sp3d extrusionH="57150">
              <a:bevelT w="50800" h="38100" prst="riblet"/>
            </a:sp3d>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innerShdw blurRad="63500" dist="50800">
                    <a:prstClr val="black">
                      <a:alpha val="50000"/>
                    </a:prstClr>
                  </a:innerShdw>
                </a:effectLst>
              </a:rPr>
              <a:t>Cell Type</a:t>
            </a:r>
          </a:p>
        </p:txBody>
      </p:sp>
      <p:sp>
        <p:nvSpPr>
          <p:cNvPr id="10" name="Rectangle 9">
            <a:extLst>
              <a:ext uri="{FF2B5EF4-FFF2-40B4-BE49-F238E27FC236}">
                <a16:creationId xmlns:a16="http://schemas.microsoft.com/office/drawing/2014/main" id="{7FEE5627-5899-40B4-9376-179649AE8852}"/>
              </a:ext>
            </a:extLst>
          </p:cNvPr>
          <p:cNvSpPr/>
          <p:nvPr/>
        </p:nvSpPr>
        <p:spPr>
          <a:xfrm>
            <a:off x="8368748" y="4950620"/>
            <a:ext cx="3690091" cy="923330"/>
          </a:xfrm>
          <a:prstGeom prst="rect">
            <a:avLst/>
          </a:prstGeom>
          <a:noFill/>
        </p:spPr>
        <p:txBody>
          <a:bodyPr wrap="square" lIns="91440" tIns="45720" rIns="91440" bIns="45720">
            <a:spAutoFit/>
            <a:scene3d>
              <a:camera prst="orthographicFront"/>
              <a:lightRig rig="threePt" dir="t"/>
            </a:scene3d>
            <a:sp3d extrusionH="57150">
              <a:bevelT w="50800" h="38100" prst="riblet"/>
            </a:sp3d>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innerShdw blurRad="63500" dist="50800">
                    <a:prstClr val="black">
                      <a:alpha val="50000"/>
                    </a:prstClr>
                  </a:innerShdw>
                </a:effectLst>
              </a:rPr>
              <a:t>Cell State</a:t>
            </a:r>
          </a:p>
        </p:txBody>
      </p:sp>
    </p:spTree>
    <p:extLst>
      <p:ext uri="{BB962C8B-B14F-4D97-AF65-F5344CB8AC3E}">
        <p14:creationId xmlns:p14="http://schemas.microsoft.com/office/powerpoint/2010/main" val="37287163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2000"/>
                                        <p:tgtEl>
                                          <p:spTgt spid="3"/>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par>
                          <p:cTn id="20" fill="hold">
                            <p:stCondLst>
                              <p:cond delay="3500"/>
                            </p:stCondLst>
                            <p:childTnLst>
                              <p:par>
                                <p:cTn id="21" presetID="55"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ppt_w*0.7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animEffect transition="in" filter="fade">
                                      <p:cBhvr>
                                        <p:cTn id="25" dur="1000"/>
                                        <p:tgtEl>
                                          <p:spTgt spid="9"/>
                                        </p:tgtEl>
                                      </p:cBhvr>
                                    </p:animEffect>
                                  </p:childTnLst>
                                </p:cTn>
                              </p:par>
                            </p:childTnLst>
                          </p:cTn>
                        </p:par>
                        <p:par>
                          <p:cTn id="26" fill="hold">
                            <p:stCondLst>
                              <p:cond delay="4500"/>
                            </p:stCondLst>
                            <p:childTnLst>
                              <p:par>
                                <p:cTn id="27" presetID="55"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strVal val="#ppt_w*0.70"/>
                                          </p:val>
                                        </p:tav>
                                        <p:tav tm="100000">
                                          <p:val>
                                            <p:strVal val="#ppt_w"/>
                                          </p:val>
                                        </p:tav>
                                      </p:tavLst>
                                    </p:anim>
                                    <p:anim calcmode="lin" valueType="num">
                                      <p:cBhvr>
                                        <p:cTn id="30" dur="1000" fill="hold"/>
                                        <p:tgtEl>
                                          <p:spTgt spid="10"/>
                                        </p:tgtEl>
                                        <p:attrNameLst>
                                          <p:attrName>ppt_h</p:attrName>
                                        </p:attrNameLst>
                                      </p:cBhvr>
                                      <p:tavLst>
                                        <p:tav tm="0">
                                          <p:val>
                                            <p:strVal val="#ppt_h"/>
                                          </p:val>
                                        </p:tav>
                                        <p:tav tm="100000">
                                          <p:val>
                                            <p:strVal val="#ppt_h"/>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484F-D2BA-422F-866B-5F243D48E44B}"/>
              </a:ext>
            </a:extLst>
          </p:cNvPr>
          <p:cNvSpPr>
            <a:spLocks noGrp="1"/>
          </p:cNvSpPr>
          <p:nvPr>
            <p:ph type="title"/>
          </p:nvPr>
        </p:nvSpPr>
        <p:spPr>
          <a:xfrm>
            <a:off x="457200" y="102870"/>
            <a:ext cx="11274552" cy="674370"/>
          </a:xfrm>
        </p:spPr>
        <p:txBody>
          <a:bodyPr/>
          <a:lstStyle/>
          <a:p>
            <a:r>
              <a:rPr lang="en-US" dirty="0"/>
              <a:t>10x Genomics Chromium Single Cell Applications - Overview</a:t>
            </a:r>
          </a:p>
        </p:txBody>
      </p:sp>
      <p:pic>
        <p:nvPicPr>
          <p:cNvPr id="4" name="Picture 3">
            <a:extLst>
              <a:ext uri="{FF2B5EF4-FFF2-40B4-BE49-F238E27FC236}">
                <a16:creationId xmlns:a16="http://schemas.microsoft.com/office/drawing/2014/main" id="{84E5E86D-CDBC-443B-A6A2-FDDEEE136ADE}"/>
              </a:ext>
            </a:extLst>
          </p:cNvPr>
          <p:cNvPicPr>
            <a:picLocks noChangeAspect="1"/>
          </p:cNvPicPr>
          <p:nvPr/>
        </p:nvPicPr>
        <p:blipFill>
          <a:blip r:embed="rId2"/>
          <a:stretch>
            <a:fillRect/>
          </a:stretch>
        </p:blipFill>
        <p:spPr>
          <a:xfrm>
            <a:off x="6391492" y="3722626"/>
            <a:ext cx="3655561" cy="2659636"/>
          </a:xfrm>
          <a:prstGeom prst="rect">
            <a:avLst/>
          </a:prstGeom>
        </p:spPr>
      </p:pic>
      <p:pic>
        <p:nvPicPr>
          <p:cNvPr id="5" name="Picture 4">
            <a:extLst>
              <a:ext uri="{FF2B5EF4-FFF2-40B4-BE49-F238E27FC236}">
                <a16:creationId xmlns:a16="http://schemas.microsoft.com/office/drawing/2014/main" id="{21FB862A-6787-4F64-9AE8-CA1FFB027E81}"/>
              </a:ext>
            </a:extLst>
          </p:cNvPr>
          <p:cNvPicPr>
            <a:picLocks noChangeAspect="1"/>
          </p:cNvPicPr>
          <p:nvPr/>
        </p:nvPicPr>
        <p:blipFill>
          <a:blip r:embed="rId3"/>
          <a:stretch>
            <a:fillRect/>
          </a:stretch>
        </p:blipFill>
        <p:spPr>
          <a:xfrm>
            <a:off x="2548088" y="3722626"/>
            <a:ext cx="3683385" cy="2659636"/>
          </a:xfrm>
          <a:prstGeom prst="rect">
            <a:avLst/>
          </a:prstGeom>
        </p:spPr>
      </p:pic>
      <p:pic>
        <p:nvPicPr>
          <p:cNvPr id="6" name="Picture 5">
            <a:extLst>
              <a:ext uri="{FF2B5EF4-FFF2-40B4-BE49-F238E27FC236}">
                <a16:creationId xmlns:a16="http://schemas.microsoft.com/office/drawing/2014/main" id="{411C5132-D11A-4A43-A376-DAA8358239B2}"/>
              </a:ext>
            </a:extLst>
          </p:cNvPr>
          <p:cNvPicPr>
            <a:picLocks noChangeAspect="1"/>
          </p:cNvPicPr>
          <p:nvPr/>
        </p:nvPicPr>
        <p:blipFill>
          <a:blip r:embed="rId4"/>
          <a:stretch>
            <a:fillRect/>
          </a:stretch>
        </p:blipFill>
        <p:spPr>
          <a:xfrm>
            <a:off x="8060599" y="940814"/>
            <a:ext cx="3660973" cy="2659636"/>
          </a:xfrm>
          <a:prstGeom prst="rect">
            <a:avLst/>
          </a:prstGeom>
        </p:spPr>
      </p:pic>
      <p:pic>
        <p:nvPicPr>
          <p:cNvPr id="11" name="Picture 10">
            <a:extLst>
              <a:ext uri="{FF2B5EF4-FFF2-40B4-BE49-F238E27FC236}">
                <a16:creationId xmlns:a16="http://schemas.microsoft.com/office/drawing/2014/main" id="{BC94AD40-A9FB-4A40-B65F-F38D08ECEB3A}"/>
              </a:ext>
            </a:extLst>
          </p:cNvPr>
          <p:cNvPicPr>
            <a:picLocks noChangeAspect="1"/>
          </p:cNvPicPr>
          <p:nvPr/>
        </p:nvPicPr>
        <p:blipFill>
          <a:blip r:embed="rId5"/>
          <a:stretch>
            <a:fillRect/>
          </a:stretch>
        </p:blipFill>
        <p:spPr>
          <a:xfrm>
            <a:off x="4204286" y="933706"/>
            <a:ext cx="3683385" cy="2647950"/>
          </a:xfrm>
          <a:prstGeom prst="rect">
            <a:avLst/>
          </a:prstGeom>
        </p:spPr>
      </p:pic>
      <p:pic>
        <p:nvPicPr>
          <p:cNvPr id="12" name="Picture 11">
            <a:extLst>
              <a:ext uri="{FF2B5EF4-FFF2-40B4-BE49-F238E27FC236}">
                <a16:creationId xmlns:a16="http://schemas.microsoft.com/office/drawing/2014/main" id="{DC0A52C9-C368-4A8B-91F9-07A78CCDB2E9}"/>
              </a:ext>
            </a:extLst>
          </p:cNvPr>
          <p:cNvPicPr>
            <a:picLocks noChangeAspect="1"/>
          </p:cNvPicPr>
          <p:nvPr/>
        </p:nvPicPr>
        <p:blipFill>
          <a:blip r:embed="rId6"/>
          <a:stretch>
            <a:fillRect/>
          </a:stretch>
        </p:blipFill>
        <p:spPr>
          <a:xfrm>
            <a:off x="383283" y="943231"/>
            <a:ext cx="3648075" cy="2628900"/>
          </a:xfrm>
          <a:prstGeom prst="rect">
            <a:avLst/>
          </a:prstGeom>
        </p:spPr>
      </p:pic>
      <p:pic>
        <p:nvPicPr>
          <p:cNvPr id="20" name="Picture 19">
            <a:extLst>
              <a:ext uri="{FF2B5EF4-FFF2-40B4-BE49-F238E27FC236}">
                <a16:creationId xmlns:a16="http://schemas.microsoft.com/office/drawing/2014/main" id="{39EDFB17-2605-4041-B038-2E3AE8727910}"/>
              </a:ext>
            </a:extLst>
          </p:cNvPr>
          <p:cNvPicPr>
            <a:picLocks noChangeAspect="1"/>
          </p:cNvPicPr>
          <p:nvPr/>
        </p:nvPicPr>
        <p:blipFill>
          <a:blip r:embed="rId7"/>
          <a:stretch>
            <a:fillRect/>
          </a:stretch>
        </p:blipFill>
        <p:spPr>
          <a:xfrm>
            <a:off x="392808" y="952756"/>
            <a:ext cx="3638550" cy="2628900"/>
          </a:xfrm>
          <a:prstGeom prst="rect">
            <a:avLst/>
          </a:prstGeom>
        </p:spPr>
      </p:pic>
      <p:pic>
        <p:nvPicPr>
          <p:cNvPr id="21" name="Picture 20">
            <a:extLst>
              <a:ext uri="{FF2B5EF4-FFF2-40B4-BE49-F238E27FC236}">
                <a16:creationId xmlns:a16="http://schemas.microsoft.com/office/drawing/2014/main" id="{6298FB89-A39F-4AE8-8475-3BD235771AD5}"/>
              </a:ext>
            </a:extLst>
          </p:cNvPr>
          <p:cNvPicPr>
            <a:picLocks noChangeAspect="1"/>
          </p:cNvPicPr>
          <p:nvPr/>
        </p:nvPicPr>
        <p:blipFill>
          <a:blip r:embed="rId8"/>
          <a:stretch>
            <a:fillRect/>
          </a:stretch>
        </p:blipFill>
        <p:spPr>
          <a:xfrm>
            <a:off x="4214560" y="938468"/>
            <a:ext cx="3667125" cy="2638425"/>
          </a:xfrm>
          <a:prstGeom prst="rect">
            <a:avLst/>
          </a:prstGeom>
        </p:spPr>
      </p:pic>
      <p:grpSp>
        <p:nvGrpSpPr>
          <p:cNvPr id="22" name="Group 21">
            <a:extLst>
              <a:ext uri="{FF2B5EF4-FFF2-40B4-BE49-F238E27FC236}">
                <a16:creationId xmlns:a16="http://schemas.microsoft.com/office/drawing/2014/main" id="{D03425F5-03F2-4C16-AA54-20BB285467FD}"/>
              </a:ext>
            </a:extLst>
          </p:cNvPr>
          <p:cNvGrpSpPr/>
          <p:nvPr/>
        </p:nvGrpSpPr>
        <p:grpSpPr>
          <a:xfrm>
            <a:off x="320040" y="558218"/>
            <a:ext cx="11681460" cy="6084464"/>
            <a:chOff x="320040" y="558218"/>
            <a:chExt cx="11681460" cy="6084464"/>
          </a:xfrm>
        </p:grpSpPr>
        <p:sp>
          <p:nvSpPr>
            <p:cNvPr id="23" name="Rectangle 22">
              <a:extLst>
                <a:ext uri="{FF2B5EF4-FFF2-40B4-BE49-F238E27FC236}">
                  <a16:creationId xmlns:a16="http://schemas.microsoft.com/office/drawing/2014/main" id="{AB9A4E36-081F-42F5-8681-D0A5DE144960}"/>
                </a:ext>
              </a:extLst>
            </p:cNvPr>
            <p:cNvSpPr/>
            <p:nvPr/>
          </p:nvSpPr>
          <p:spPr>
            <a:xfrm>
              <a:off x="320040" y="777240"/>
              <a:ext cx="11681460" cy="5605022"/>
            </a:xfrm>
            <a:prstGeom prst="rect">
              <a:avLst/>
            </a:prstGeom>
            <a:solidFill>
              <a:schemeClr val="bg1">
                <a:alpha val="85000"/>
              </a:schemeClr>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pic>
          <p:nvPicPr>
            <p:cNvPr id="24" name="Picture 2" descr="slide-0">
              <a:extLst>
                <a:ext uri="{FF2B5EF4-FFF2-40B4-BE49-F238E27FC236}">
                  <a16:creationId xmlns:a16="http://schemas.microsoft.com/office/drawing/2014/main" id="{0EFD5252-26DF-42EF-AD7B-EEE47D906BE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60818" y="558218"/>
              <a:ext cx="9054865" cy="608446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727105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dissolve">
                                      <p:cBhvr>
                                        <p:cTn id="24" dur="500"/>
                                        <p:tgtEl>
                                          <p:spTgt spid="21"/>
                                        </p:tgtEl>
                                      </p:cBhvr>
                                    </p:animEffect>
                                  </p:childTnLst>
                                </p:cTn>
                              </p:par>
                              <p:par>
                                <p:cTn id="25" presetID="9"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1779" y="1283245"/>
            <a:ext cx="11303943" cy="3169193"/>
          </a:xfrm>
          <a:prstGeom prst="rect">
            <a:avLst/>
          </a:prstGeom>
        </p:spPr>
      </p:pic>
      <p:sp>
        <p:nvSpPr>
          <p:cNvPr id="22" name="Title 21">
            <a:extLst>
              <a:ext uri="{FF2B5EF4-FFF2-40B4-BE49-F238E27FC236}">
                <a16:creationId xmlns:a16="http://schemas.microsoft.com/office/drawing/2014/main" id="{8B1E51A4-3E5F-4C23-B2AD-D2929768105E}"/>
              </a:ext>
            </a:extLst>
          </p:cNvPr>
          <p:cNvSpPr>
            <a:spLocks noGrp="1"/>
          </p:cNvSpPr>
          <p:nvPr>
            <p:ph type="title"/>
          </p:nvPr>
        </p:nvSpPr>
        <p:spPr>
          <a:xfrm>
            <a:off x="608173" y="38002"/>
            <a:ext cx="9680687" cy="794064"/>
          </a:xfrm>
        </p:spPr>
        <p:txBody>
          <a:bodyPr/>
          <a:lstStyle/>
          <a:p>
            <a:r>
              <a:rPr lang="en-US" dirty="0"/>
              <a:t>The Chromium™ System:</a:t>
            </a:r>
            <a:br>
              <a:rPr lang="en-US" sz="4000" dirty="0"/>
            </a:br>
            <a:r>
              <a:rPr lang="en-US" sz="2400" dirty="0"/>
              <a:t>One Instrument, Multiple Reagent Kits and Software Applications</a:t>
            </a:r>
            <a:endParaRPr lang="en-US" dirty="0"/>
          </a:p>
        </p:txBody>
      </p:sp>
      <p:sp>
        <p:nvSpPr>
          <p:cNvPr id="69" name="TextBox 68">
            <a:extLst>
              <a:ext uri="{FF2B5EF4-FFF2-40B4-BE49-F238E27FC236}">
                <a16:creationId xmlns:a16="http://schemas.microsoft.com/office/drawing/2014/main" id="{4CF8709B-B12C-4A85-8093-CEDD398F1164}"/>
              </a:ext>
            </a:extLst>
          </p:cNvPr>
          <p:cNvSpPr txBox="1"/>
          <p:nvPr/>
        </p:nvSpPr>
        <p:spPr bwMode="gray">
          <a:xfrm>
            <a:off x="779890" y="5125247"/>
            <a:ext cx="4320540" cy="342900"/>
          </a:xfrm>
          <a:prstGeom prst="rect">
            <a:avLst/>
          </a:prstGeom>
        </p:spPr>
        <p:txBody>
          <a:bodyPr vert="horz" wrap="square" lIns="91440" tIns="91440" rIns="91440" bIns="91440" rtlCol="0">
            <a:noAutofit/>
          </a:bodyPr>
          <a:lstStyle/>
          <a:p>
            <a:pPr>
              <a:lnSpc>
                <a:spcPct val="90000"/>
              </a:lnSpc>
              <a:spcBef>
                <a:spcPts val="1200"/>
              </a:spcBef>
            </a:pPr>
            <a:r>
              <a:rPr lang="en-US" sz="1600" dirty="0">
                <a:solidFill>
                  <a:schemeClr val="bg1"/>
                </a:solidFill>
                <a:latin typeface="Arial Narrow" panose="020B0606020202030204" pitchFamily="34" charset="0"/>
              </a:rPr>
              <a:t>Single Cell CNV</a:t>
            </a:r>
          </a:p>
        </p:txBody>
      </p:sp>
      <p:grpSp>
        <p:nvGrpSpPr>
          <p:cNvPr id="36" name="Group 35">
            <a:extLst>
              <a:ext uri="{FF2B5EF4-FFF2-40B4-BE49-F238E27FC236}">
                <a16:creationId xmlns:a16="http://schemas.microsoft.com/office/drawing/2014/main" id="{A5AE317E-317F-4EDB-9301-1956CA76EAA6}"/>
              </a:ext>
            </a:extLst>
          </p:cNvPr>
          <p:cNvGrpSpPr/>
          <p:nvPr/>
        </p:nvGrpSpPr>
        <p:grpSpPr>
          <a:xfrm>
            <a:off x="241779" y="1275630"/>
            <a:ext cx="11296650" cy="4676775"/>
            <a:chOff x="3849644" y="1195445"/>
            <a:chExt cx="11296650" cy="4676775"/>
          </a:xfrm>
        </p:grpSpPr>
        <p:pic>
          <p:nvPicPr>
            <p:cNvPr id="32" name="Picture 31">
              <a:extLst>
                <a:ext uri="{FF2B5EF4-FFF2-40B4-BE49-F238E27FC236}">
                  <a16:creationId xmlns:a16="http://schemas.microsoft.com/office/drawing/2014/main" id="{9F3E640E-D58A-42AA-AF2A-1996F0AAAEFC}"/>
                </a:ext>
              </a:extLst>
            </p:cNvPr>
            <p:cNvPicPr>
              <a:picLocks noChangeAspect="1"/>
            </p:cNvPicPr>
            <p:nvPr/>
          </p:nvPicPr>
          <p:blipFill>
            <a:blip r:embed="rId4"/>
            <a:stretch>
              <a:fillRect/>
            </a:stretch>
          </p:blipFill>
          <p:spPr>
            <a:xfrm>
              <a:off x="3849644" y="1195445"/>
              <a:ext cx="11296650" cy="4676775"/>
            </a:xfrm>
            <a:prstGeom prst="rect">
              <a:avLst/>
            </a:prstGeom>
          </p:spPr>
        </p:pic>
        <p:sp>
          <p:nvSpPr>
            <p:cNvPr id="73" name="TextBox 72">
              <a:extLst>
                <a:ext uri="{FF2B5EF4-FFF2-40B4-BE49-F238E27FC236}">
                  <a16:creationId xmlns:a16="http://schemas.microsoft.com/office/drawing/2014/main" id="{D51176C6-3BFC-42FF-A017-705027E44A93}"/>
                </a:ext>
              </a:extLst>
            </p:cNvPr>
            <p:cNvSpPr txBox="1"/>
            <p:nvPr/>
          </p:nvSpPr>
          <p:spPr bwMode="gray">
            <a:xfrm>
              <a:off x="4445673" y="5018536"/>
              <a:ext cx="4320540" cy="342900"/>
            </a:xfrm>
            <a:prstGeom prst="rect">
              <a:avLst/>
            </a:prstGeom>
          </p:spPr>
          <p:txBody>
            <a:bodyPr vert="horz" wrap="square" lIns="91440" tIns="91440" rIns="91440" bIns="91440" rtlCol="0">
              <a:noAutofit/>
            </a:bodyPr>
            <a:lstStyle/>
            <a:p>
              <a:pPr>
                <a:lnSpc>
                  <a:spcPct val="90000"/>
                </a:lnSpc>
                <a:spcBef>
                  <a:spcPts val="1200"/>
                </a:spcBef>
              </a:pPr>
              <a:r>
                <a:rPr lang="en-US" sz="1600" dirty="0">
                  <a:solidFill>
                    <a:schemeClr val="bg1"/>
                  </a:solidFill>
                  <a:latin typeface="Arial Narrow" panose="020B0606020202030204" pitchFamily="34" charset="0"/>
                </a:rPr>
                <a:t>Single Cell CNV</a:t>
              </a:r>
            </a:p>
          </p:txBody>
        </p:sp>
      </p:grpSp>
      <p:sp>
        <p:nvSpPr>
          <p:cNvPr id="75" name="TextBox 74">
            <a:extLst>
              <a:ext uri="{FF2B5EF4-FFF2-40B4-BE49-F238E27FC236}">
                <a16:creationId xmlns:a16="http://schemas.microsoft.com/office/drawing/2014/main" id="{7DE20209-3F92-4532-B09F-BA2A1E451000}"/>
              </a:ext>
            </a:extLst>
          </p:cNvPr>
          <p:cNvSpPr txBox="1"/>
          <p:nvPr/>
        </p:nvSpPr>
        <p:spPr bwMode="gray">
          <a:xfrm>
            <a:off x="3508818" y="4264797"/>
            <a:ext cx="7330009" cy="631206"/>
          </a:xfrm>
          <a:prstGeom prst="rect">
            <a:avLst/>
          </a:prstGeom>
          <a:solidFill>
            <a:schemeClr val="bg1">
              <a:alpha val="94000"/>
            </a:schemeClr>
          </a:solidFill>
        </p:spPr>
        <p:txBody>
          <a:bodyPr vert="horz" wrap="square" lIns="91440" tIns="91440" rIns="91440" bIns="91440" rtlCol="0">
            <a:noAutofit/>
          </a:bodyPr>
          <a:lstStyle/>
          <a:p>
            <a:pPr>
              <a:lnSpc>
                <a:spcPct val="90000"/>
              </a:lnSpc>
              <a:spcBef>
                <a:spcPts val="1200"/>
              </a:spcBef>
            </a:pPr>
            <a:r>
              <a:rPr lang="en-US" sz="4000" i="1" dirty="0">
                <a:solidFill>
                  <a:schemeClr val="accent6"/>
                </a:solidFill>
              </a:rPr>
              <a:t>Fully integrated turnkey solutions</a:t>
            </a:r>
          </a:p>
        </p:txBody>
      </p:sp>
    </p:spTree>
    <p:extLst>
      <p:ext uri="{BB962C8B-B14F-4D97-AF65-F5344CB8AC3E}">
        <p14:creationId xmlns:p14="http://schemas.microsoft.com/office/powerpoint/2010/main" val="47573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a:xfrm>
            <a:off x="457200" y="0"/>
            <a:ext cx="11274552" cy="914400"/>
          </a:xfrm>
        </p:spPr>
        <p:txBody>
          <a:bodyPr/>
          <a:lstStyle/>
          <a:p>
            <a:r>
              <a:rPr lang="en-US" dirty="0"/>
              <a:t>Working Principle of </a:t>
            </a:r>
            <a:r>
              <a:rPr lang="en-US" b="1" dirty="0" err="1"/>
              <a:t>G</a:t>
            </a:r>
            <a:r>
              <a:rPr lang="en-US" dirty="0" err="1"/>
              <a:t>elbead</a:t>
            </a:r>
            <a:r>
              <a:rPr lang="en-US" dirty="0"/>
              <a:t> </a:t>
            </a:r>
            <a:r>
              <a:rPr lang="en-US" b="1" dirty="0"/>
              <a:t>Em</a:t>
            </a:r>
            <a:r>
              <a:rPr lang="en-US" dirty="0"/>
              <a:t>ulsions (</a:t>
            </a:r>
            <a:r>
              <a:rPr lang="en-US" b="1" dirty="0"/>
              <a:t>GEM</a:t>
            </a:r>
            <a:r>
              <a:rPr lang="en-US" dirty="0"/>
              <a:t>)</a:t>
            </a:r>
          </a:p>
        </p:txBody>
      </p:sp>
      <p:pic>
        <p:nvPicPr>
          <p:cNvPr id="6" name="Third Video.avi">
            <a:hlinkClick r:id="" action="ppaction://media"/>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7"/>
          <a:stretch>
            <a:fillRect/>
          </a:stretch>
        </p:blipFill>
        <p:spPr>
          <a:xfrm rot="10800000">
            <a:off x="1514891" y="1083516"/>
            <a:ext cx="8729600" cy="872961"/>
          </a:xfrm>
          <a:prstGeom prst="rect">
            <a:avLst/>
          </a:prstGeom>
        </p:spPr>
      </p:pic>
      <p:grpSp>
        <p:nvGrpSpPr>
          <p:cNvPr id="24" name="Group 23">
            <a:extLst>
              <a:ext uri="{FF2B5EF4-FFF2-40B4-BE49-F238E27FC236}">
                <a16:creationId xmlns:a16="http://schemas.microsoft.com/office/drawing/2014/main" id="{1392FD99-B39D-4FE3-8D59-FBA584BCBE06}"/>
              </a:ext>
            </a:extLst>
          </p:cNvPr>
          <p:cNvGrpSpPr/>
          <p:nvPr/>
        </p:nvGrpSpPr>
        <p:grpSpPr>
          <a:xfrm>
            <a:off x="904568" y="1651819"/>
            <a:ext cx="2637738" cy="1518862"/>
            <a:chOff x="904568" y="1651819"/>
            <a:chExt cx="2637738" cy="1518862"/>
          </a:xfrm>
        </p:grpSpPr>
        <p:cxnSp>
          <p:nvCxnSpPr>
            <p:cNvPr id="9" name="Straight Connector 8">
              <a:extLst>
                <a:ext uri="{FF2B5EF4-FFF2-40B4-BE49-F238E27FC236}">
                  <a16:creationId xmlns:a16="http://schemas.microsoft.com/office/drawing/2014/main" id="{66ACB79D-52B0-4580-8475-B27AB5647475}"/>
                </a:ext>
              </a:extLst>
            </p:cNvPr>
            <p:cNvCxnSpPr/>
            <p:nvPr/>
          </p:nvCxnSpPr>
          <p:spPr>
            <a:xfrm flipH="1">
              <a:off x="1514891" y="1651819"/>
              <a:ext cx="599044" cy="993058"/>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E7179B-DC6A-4C56-9D82-019BD1210D45}"/>
                </a:ext>
              </a:extLst>
            </p:cNvPr>
            <p:cNvSpPr txBox="1"/>
            <p:nvPr/>
          </p:nvSpPr>
          <p:spPr bwMode="gray">
            <a:xfrm>
              <a:off x="904568" y="2644877"/>
              <a:ext cx="2637738" cy="525804"/>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750k Gel Beads with bar-coded oligonucleotides </a:t>
              </a:r>
            </a:p>
          </p:txBody>
        </p:sp>
      </p:grpSp>
      <p:grpSp>
        <p:nvGrpSpPr>
          <p:cNvPr id="25" name="Group 24">
            <a:extLst>
              <a:ext uri="{FF2B5EF4-FFF2-40B4-BE49-F238E27FC236}">
                <a16:creationId xmlns:a16="http://schemas.microsoft.com/office/drawing/2014/main" id="{58AF4841-1C5A-48A4-A267-E915F46A67AA}"/>
              </a:ext>
            </a:extLst>
          </p:cNvPr>
          <p:cNvGrpSpPr/>
          <p:nvPr/>
        </p:nvGrpSpPr>
        <p:grpSpPr>
          <a:xfrm>
            <a:off x="4232789" y="2045112"/>
            <a:ext cx="1558406" cy="1125569"/>
            <a:chOff x="4232789" y="2094272"/>
            <a:chExt cx="1558406" cy="1125569"/>
          </a:xfrm>
        </p:grpSpPr>
        <p:cxnSp>
          <p:nvCxnSpPr>
            <p:cNvPr id="15" name="Straight Arrow Connector 14">
              <a:extLst>
                <a:ext uri="{FF2B5EF4-FFF2-40B4-BE49-F238E27FC236}">
                  <a16:creationId xmlns:a16="http://schemas.microsoft.com/office/drawing/2014/main" id="{D421DE44-5045-4F52-86E6-52D7A2F5EBDE}"/>
                </a:ext>
              </a:extLst>
            </p:cNvPr>
            <p:cNvCxnSpPr>
              <a:cxnSpLocks/>
            </p:cNvCxnSpPr>
            <p:nvPr/>
          </p:nvCxnSpPr>
          <p:spPr>
            <a:xfrm flipV="1">
              <a:off x="4886632" y="2094272"/>
              <a:ext cx="0" cy="550605"/>
            </a:xfrm>
            <a:prstGeom prst="straightConnector1">
              <a:avLst/>
            </a:prstGeom>
            <a:ln w="34925"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0E5747-0E96-43FF-ADD6-A147359D81D1}"/>
                </a:ext>
              </a:extLst>
            </p:cNvPr>
            <p:cNvSpPr txBox="1"/>
            <p:nvPr/>
          </p:nvSpPr>
          <p:spPr bwMode="gray">
            <a:xfrm>
              <a:off x="4232789" y="2679067"/>
              <a:ext cx="1558406" cy="540774"/>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Cells/Nuclei + enzymes</a:t>
              </a:r>
            </a:p>
          </p:txBody>
        </p:sp>
      </p:grpSp>
      <p:grpSp>
        <p:nvGrpSpPr>
          <p:cNvPr id="26" name="Group 25">
            <a:extLst>
              <a:ext uri="{FF2B5EF4-FFF2-40B4-BE49-F238E27FC236}">
                <a16:creationId xmlns:a16="http://schemas.microsoft.com/office/drawing/2014/main" id="{751C0A73-7D3E-48AF-B9B8-6FDD964E090D}"/>
              </a:ext>
            </a:extLst>
          </p:cNvPr>
          <p:cNvGrpSpPr/>
          <p:nvPr/>
        </p:nvGrpSpPr>
        <p:grpSpPr>
          <a:xfrm>
            <a:off x="6184492" y="2069470"/>
            <a:ext cx="771817" cy="1045121"/>
            <a:chOff x="6184492" y="2118630"/>
            <a:chExt cx="771817" cy="1045121"/>
          </a:xfrm>
        </p:grpSpPr>
        <p:cxnSp>
          <p:nvCxnSpPr>
            <p:cNvPr id="18" name="Straight Arrow Connector 17">
              <a:extLst>
                <a:ext uri="{FF2B5EF4-FFF2-40B4-BE49-F238E27FC236}">
                  <a16:creationId xmlns:a16="http://schemas.microsoft.com/office/drawing/2014/main" id="{090ED62D-FA48-4007-BDF4-244C3A4D73F2}"/>
                </a:ext>
              </a:extLst>
            </p:cNvPr>
            <p:cNvCxnSpPr>
              <a:cxnSpLocks/>
            </p:cNvCxnSpPr>
            <p:nvPr/>
          </p:nvCxnSpPr>
          <p:spPr>
            <a:xfrm flipV="1">
              <a:off x="6415548" y="2118630"/>
              <a:ext cx="0" cy="550605"/>
            </a:xfrm>
            <a:prstGeom prst="straightConnector1">
              <a:avLst/>
            </a:prstGeom>
            <a:ln w="34925"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44BBC33-876A-4185-9040-C0614851333A}"/>
                </a:ext>
              </a:extLst>
            </p:cNvPr>
            <p:cNvSpPr txBox="1"/>
            <p:nvPr/>
          </p:nvSpPr>
          <p:spPr bwMode="gray">
            <a:xfrm>
              <a:off x="6184492" y="2666776"/>
              <a:ext cx="771817" cy="496975"/>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Oil</a:t>
              </a:r>
            </a:p>
          </p:txBody>
        </p:sp>
      </p:grpSp>
      <p:grpSp>
        <p:nvGrpSpPr>
          <p:cNvPr id="27" name="Group 26">
            <a:extLst>
              <a:ext uri="{FF2B5EF4-FFF2-40B4-BE49-F238E27FC236}">
                <a16:creationId xmlns:a16="http://schemas.microsoft.com/office/drawing/2014/main" id="{02405A78-0092-43C3-AE06-F1C4E81996D0}"/>
              </a:ext>
            </a:extLst>
          </p:cNvPr>
          <p:cNvGrpSpPr/>
          <p:nvPr/>
        </p:nvGrpSpPr>
        <p:grpSpPr>
          <a:xfrm>
            <a:off x="7086527" y="2076624"/>
            <a:ext cx="3590582" cy="741543"/>
            <a:chOff x="7086527" y="2076624"/>
            <a:chExt cx="3590582" cy="741543"/>
          </a:xfrm>
        </p:grpSpPr>
        <p:sp>
          <p:nvSpPr>
            <p:cNvPr id="21" name="Left Brace 20">
              <a:extLst>
                <a:ext uri="{FF2B5EF4-FFF2-40B4-BE49-F238E27FC236}">
                  <a16:creationId xmlns:a16="http://schemas.microsoft.com/office/drawing/2014/main" id="{87AA9233-1C90-4CF5-AFCA-217B4AA3C143}"/>
                </a:ext>
              </a:extLst>
            </p:cNvPr>
            <p:cNvSpPr/>
            <p:nvPr/>
          </p:nvSpPr>
          <p:spPr>
            <a:xfrm rot="16200000">
              <a:off x="8411239" y="751912"/>
              <a:ext cx="302782" cy="2952206"/>
            </a:xfrm>
            <a:prstGeom prst="leftBrace">
              <a:avLst/>
            </a:prstGeom>
            <a:ln w="22225"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TextBox 21">
              <a:extLst>
                <a:ext uri="{FF2B5EF4-FFF2-40B4-BE49-F238E27FC236}">
                  <a16:creationId xmlns:a16="http://schemas.microsoft.com/office/drawing/2014/main" id="{79F73692-6F3F-47C9-90C3-F5BC605D334F}"/>
                </a:ext>
              </a:extLst>
            </p:cNvPr>
            <p:cNvSpPr txBox="1"/>
            <p:nvPr/>
          </p:nvSpPr>
          <p:spPr bwMode="gray">
            <a:xfrm>
              <a:off x="7919184" y="2515385"/>
              <a:ext cx="2757925" cy="302782"/>
            </a:xfrm>
            <a:prstGeom prst="rect">
              <a:avLst/>
            </a:prstGeom>
          </p:spPr>
          <p:txBody>
            <a:bodyPr vert="horz" wrap="square" lIns="91440" tIns="45720" rIns="91440" bIns="45720" rtlCol="0">
              <a:noAutofit/>
            </a:bodyPr>
            <a:lstStyle/>
            <a:p>
              <a:pPr algn="l">
                <a:lnSpc>
                  <a:spcPct val="90000"/>
                </a:lnSpc>
                <a:spcBef>
                  <a:spcPts val="1200"/>
                </a:spcBef>
              </a:pPr>
              <a:r>
                <a:rPr lang="en-US" sz="1800" dirty="0">
                  <a:solidFill>
                    <a:srgbClr val="343536"/>
                  </a:solidFill>
                </a:rPr>
                <a:t>Water droplets</a:t>
              </a:r>
            </a:p>
          </p:txBody>
        </p:sp>
      </p:grpSp>
      <p:sp>
        <p:nvSpPr>
          <p:cNvPr id="36" name="Oval 35">
            <a:extLst>
              <a:ext uri="{FF2B5EF4-FFF2-40B4-BE49-F238E27FC236}">
                <a16:creationId xmlns:a16="http://schemas.microsoft.com/office/drawing/2014/main" id="{09B27AFC-0B19-4129-8350-7DCF39761CB6}"/>
              </a:ext>
            </a:extLst>
          </p:cNvPr>
          <p:cNvSpPr/>
          <p:nvPr/>
        </p:nvSpPr>
        <p:spPr>
          <a:xfrm>
            <a:off x="8316938" y="1222584"/>
            <a:ext cx="502712" cy="540774"/>
          </a:xfrm>
          <a:prstGeom prst="ellipse">
            <a:avLst/>
          </a:prstGeom>
          <a:noFill/>
          <a:ln w="22225">
            <a:solidFill>
              <a:schemeClr val="bg1"/>
            </a:solid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pic>
        <p:nvPicPr>
          <p:cNvPr id="37" name="Picture 36">
            <a:extLst>
              <a:ext uri="{FF2B5EF4-FFF2-40B4-BE49-F238E27FC236}">
                <a16:creationId xmlns:a16="http://schemas.microsoft.com/office/drawing/2014/main" id="{F4197B72-3552-4DA4-95CF-6669161249E6}"/>
              </a:ext>
            </a:extLst>
          </p:cNvPr>
          <p:cNvPicPr>
            <a:picLocks noChangeAspect="1"/>
          </p:cNvPicPr>
          <p:nvPr/>
        </p:nvPicPr>
        <p:blipFill>
          <a:blip r:embed="rId8"/>
          <a:stretch>
            <a:fillRect/>
          </a:stretch>
        </p:blipFill>
        <p:spPr>
          <a:xfrm>
            <a:off x="730940" y="3635585"/>
            <a:ext cx="3437673" cy="2804214"/>
          </a:xfrm>
          <a:prstGeom prst="rect">
            <a:avLst/>
          </a:prstGeom>
        </p:spPr>
      </p:pic>
      <p:sp>
        <p:nvSpPr>
          <p:cNvPr id="38" name="TextBox 37">
            <a:extLst>
              <a:ext uri="{FF2B5EF4-FFF2-40B4-BE49-F238E27FC236}">
                <a16:creationId xmlns:a16="http://schemas.microsoft.com/office/drawing/2014/main" id="{48F4872C-F8F8-4D4D-963E-CCF48EC10E5D}"/>
              </a:ext>
            </a:extLst>
          </p:cNvPr>
          <p:cNvSpPr txBox="1"/>
          <p:nvPr/>
        </p:nvSpPr>
        <p:spPr bwMode="gray">
          <a:xfrm>
            <a:off x="7597800" y="3131546"/>
            <a:ext cx="4433966" cy="3291323"/>
          </a:xfrm>
          <a:prstGeom prst="rect">
            <a:avLst/>
          </a:prstGeom>
        </p:spPr>
        <p:txBody>
          <a:bodyPr vert="horz" wrap="square" lIns="91440" tIns="45720" rIns="91440" bIns="45720" rtlCol="0">
            <a:noAutofit/>
          </a:bodyPr>
          <a:lstStyle/>
          <a:p>
            <a:pPr marL="112713" indent="-112713" algn="l">
              <a:lnSpc>
                <a:spcPct val="90000"/>
              </a:lnSpc>
              <a:spcBef>
                <a:spcPts val="1200"/>
              </a:spcBef>
              <a:buFont typeface="Arial" panose="020B0604020202020204" pitchFamily="34" charset="0"/>
              <a:buChar char="•"/>
            </a:pPr>
            <a:r>
              <a:rPr lang="en-US" dirty="0">
                <a:solidFill>
                  <a:srgbClr val="343536"/>
                </a:solidFill>
              </a:rPr>
              <a:t>750,000 beads with different 10x barcodes</a:t>
            </a:r>
          </a:p>
          <a:p>
            <a:pPr marL="112713" indent="-112713" algn="l">
              <a:lnSpc>
                <a:spcPct val="90000"/>
              </a:lnSpc>
              <a:spcBef>
                <a:spcPts val="1200"/>
              </a:spcBef>
              <a:buFont typeface="Arial" panose="020B0604020202020204" pitchFamily="34" charset="0"/>
              <a:buChar char="•"/>
            </a:pPr>
            <a:r>
              <a:rPr lang="en-US" dirty="0">
                <a:solidFill>
                  <a:srgbClr val="343536"/>
                </a:solidFill>
              </a:rPr>
              <a:t>All molecules (e.g. cDNA) generated in a droplet carry an identical 10x barcode</a:t>
            </a:r>
          </a:p>
          <a:p>
            <a:pPr marL="112713" indent="-112713" algn="l">
              <a:lnSpc>
                <a:spcPct val="90000"/>
              </a:lnSpc>
              <a:spcBef>
                <a:spcPts val="1200"/>
              </a:spcBef>
              <a:buFont typeface="Arial" panose="020B0604020202020204" pitchFamily="34" charset="0"/>
              <a:buChar char="•"/>
            </a:pPr>
            <a:r>
              <a:rPr lang="en-US" dirty="0">
                <a:solidFill>
                  <a:srgbClr val="343536"/>
                </a:solidFill>
              </a:rPr>
              <a:t>10x barcodes enable grouping of molecules as derivates from the same droplet/cell</a:t>
            </a:r>
          </a:p>
        </p:txBody>
      </p:sp>
      <p:grpSp>
        <p:nvGrpSpPr>
          <p:cNvPr id="50" name="Group 49">
            <a:extLst>
              <a:ext uri="{FF2B5EF4-FFF2-40B4-BE49-F238E27FC236}">
                <a16:creationId xmlns:a16="http://schemas.microsoft.com/office/drawing/2014/main" id="{0984131A-FB4D-487C-84F1-5D6EC205A713}"/>
              </a:ext>
            </a:extLst>
          </p:cNvPr>
          <p:cNvGrpSpPr/>
          <p:nvPr/>
        </p:nvGrpSpPr>
        <p:grpSpPr>
          <a:xfrm>
            <a:off x="430608" y="3835104"/>
            <a:ext cx="3180718" cy="2270790"/>
            <a:chOff x="430608" y="3835104"/>
            <a:chExt cx="3180718" cy="2270790"/>
          </a:xfrm>
        </p:grpSpPr>
        <p:sp>
          <p:nvSpPr>
            <p:cNvPr id="28" name="Oval 27">
              <a:extLst>
                <a:ext uri="{FF2B5EF4-FFF2-40B4-BE49-F238E27FC236}">
                  <a16:creationId xmlns:a16="http://schemas.microsoft.com/office/drawing/2014/main" id="{44CEAE18-BD58-41EE-80EF-BCB8E5355C4E}"/>
                </a:ext>
              </a:extLst>
            </p:cNvPr>
            <p:cNvSpPr/>
            <p:nvPr/>
          </p:nvSpPr>
          <p:spPr>
            <a:xfrm>
              <a:off x="1132821" y="4260449"/>
              <a:ext cx="1877919" cy="1845445"/>
            </a:xfrm>
            <a:prstGeom prst="ellipse">
              <a:avLst/>
            </a:prstGeom>
            <a:noFill/>
            <a:ln>
              <a:solidFill>
                <a:srgbClr val="000000"/>
              </a:solidFill>
            </a:ln>
            <a:extLst/>
          </p:spPr>
          <p:txBody>
            <a:bodyPr vert="horz" wrap="square" lIns="91440" tIns="45720" rIns="91440" bIns="45720" numCol="1" rtlCol="0" anchor="ctr" anchorCtr="0" compatLnSpc="1">
              <a:prstTxWarp prst="textNoShape">
                <a:avLst/>
              </a:prstTxWarp>
              <a:normAutofit/>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29" name="Oval 28">
              <a:extLst>
                <a:ext uri="{FF2B5EF4-FFF2-40B4-BE49-F238E27FC236}">
                  <a16:creationId xmlns:a16="http://schemas.microsoft.com/office/drawing/2014/main" id="{83716326-9364-4C5B-8C2E-714D7C2A3E2F}"/>
                </a:ext>
              </a:extLst>
            </p:cNvPr>
            <p:cNvSpPr/>
            <p:nvPr/>
          </p:nvSpPr>
          <p:spPr>
            <a:xfrm>
              <a:off x="1241526" y="4756143"/>
              <a:ext cx="1021152" cy="999571"/>
            </a:xfrm>
            <a:prstGeom prst="ellipse">
              <a:avLst/>
            </a:prstGeom>
            <a:solidFill>
              <a:srgbClr val="71BE4B"/>
            </a:solidFill>
            <a:ln w="12700">
              <a:solidFill>
                <a:srgbClr val="71BE4B"/>
              </a:solidFill>
              <a:prstDash val="sysDash"/>
            </a:ln>
            <a:extLst/>
          </p:spPr>
          <p:txBody>
            <a:bodyPr vert="horz" wrap="square" lIns="91440" tIns="45720" rIns="91440" bIns="45720" numCol="1" rtlCol="0" anchor="ctr" anchorCtr="0" compatLnSpc="1">
              <a:prstTxWarp prst="textNoShape">
                <a:avLst/>
              </a:prstTxWarp>
              <a:normAutofit/>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30" name="Oval 29">
              <a:extLst>
                <a:ext uri="{FF2B5EF4-FFF2-40B4-BE49-F238E27FC236}">
                  <a16:creationId xmlns:a16="http://schemas.microsoft.com/office/drawing/2014/main" id="{BFB824B5-910F-4401-BEE8-C5DB7307986E}"/>
                </a:ext>
              </a:extLst>
            </p:cNvPr>
            <p:cNvSpPr/>
            <p:nvPr/>
          </p:nvSpPr>
          <p:spPr>
            <a:xfrm>
              <a:off x="2355559" y="4756143"/>
              <a:ext cx="399280" cy="430887"/>
            </a:xfrm>
            <a:prstGeom prst="ellipse">
              <a:avLst/>
            </a:prstGeom>
            <a:solidFill>
              <a:srgbClr val="888B8D"/>
            </a:solidFill>
            <a:ln>
              <a:noFill/>
            </a:ln>
            <a:extLst/>
          </p:spPr>
          <p:txBody>
            <a:bodyPr vert="horz" wrap="square" lIns="91440" tIns="45720" rIns="91440" bIns="45720" numCol="1" rtlCol="0" anchor="ctr" anchorCtr="0" compatLnSpc="1">
              <a:prstTxWarp prst="textNoShape">
                <a:avLst/>
              </a:prstTxWarp>
              <a:normAutofit fontScale="70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31" name="TextBox 30">
              <a:extLst>
                <a:ext uri="{FF2B5EF4-FFF2-40B4-BE49-F238E27FC236}">
                  <a16:creationId xmlns:a16="http://schemas.microsoft.com/office/drawing/2014/main" id="{C19FF89B-019B-4E08-99AF-535DFD936684}"/>
                </a:ext>
              </a:extLst>
            </p:cNvPr>
            <p:cNvSpPr txBox="1"/>
            <p:nvPr/>
          </p:nvSpPr>
          <p:spPr bwMode="gray">
            <a:xfrm>
              <a:off x="1747971" y="3835104"/>
              <a:ext cx="607588" cy="430887"/>
            </a:xfrm>
            <a:prstGeom prst="rect">
              <a:avLst/>
            </a:prstGeom>
          </p:spPr>
          <p:txBody>
            <a:bodyPr vert="horz" wrap="none" lIns="0" tIns="45720" rIns="0" bIns="45720" rtlCol="0">
              <a:spAutoFit/>
            </a:bodyPr>
            <a:lstStyle/>
            <a:p>
              <a:pPr defTabSz="1218987" fontAlgn="auto">
                <a:lnSpc>
                  <a:spcPct val="90000"/>
                </a:lnSpc>
                <a:spcBef>
                  <a:spcPts val="1200"/>
                </a:spcBef>
                <a:spcAft>
                  <a:spcPts val="0"/>
                </a:spcAft>
              </a:pPr>
              <a:r>
                <a:rPr lang="en-US" sz="2400" dirty="0">
                  <a:solidFill>
                    <a:srgbClr val="007DCF">
                      <a:lumMod val="50000"/>
                    </a:srgbClr>
                  </a:solidFill>
                  <a:latin typeface="Calibri"/>
                  <a:ea typeface=""/>
                  <a:cs typeface=""/>
                </a:rPr>
                <a:t>GEM</a:t>
              </a:r>
            </a:p>
          </p:txBody>
        </p:sp>
        <p:sp>
          <p:nvSpPr>
            <p:cNvPr id="32" name="TextBox 31">
              <a:extLst>
                <a:ext uri="{FF2B5EF4-FFF2-40B4-BE49-F238E27FC236}">
                  <a16:creationId xmlns:a16="http://schemas.microsoft.com/office/drawing/2014/main" id="{B0F56F02-CB31-4FD9-8356-124A2E99D6A8}"/>
                </a:ext>
              </a:extLst>
            </p:cNvPr>
            <p:cNvSpPr txBox="1"/>
            <p:nvPr/>
          </p:nvSpPr>
          <p:spPr bwMode="gray">
            <a:xfrm>
              <a:off x="2994079" y="4614491"/>
              <a:ext cx="548227" cy="424732"/>
            </a:xfrm>
            <a:prstGeom prst="rect">
              <a:avLst/>
            </a:prstGeom>
          </p:spPr>
          <p:txBody>
            <a:bodyPr vert="horz" wrap="square" lIns="0" tIns="45720" rIns="0" bIns="45720" rtlCol="0">
              <a:spAutoFit/>
            </a:bodyPr>
            <a:lstStyle/>
            <a:p>
              <a:pPr defTabSz="1218987" fontAlgn="auto">
                <a:lnSpc>
                  <a:spcPct val="90000"/>
                </a:lnSpc>
                <a:spcBef>
                  <a:spcPts val="1200"/>
                </a:spcBef>
                <a:spcAft>
                  <a:spcPts val="0"/>
                </a:spcAft>
              </a:pPr>
              <a:r>
                <a:rPr lang="en-US" b="1" dirty="0">
                  <a:solidFill>
                    <a:schemeClr val="bg1">
                      <a:lumMod val="50000"/>
                    </a:schemeClr>
                  </a:solidFill>
                  <a:latin typeface="Calibri"/>
                  <a:ea typeface=""/>
                  <a:cs typeface=""/>
                </a:rPr>
                <a:t>Cell</a:t>
              </a:r>
            </a:p>
          </p:txBody>
        </p:sp>
        <p:grpSp>
          <p:nvGrpSpPr>
            <p:cNvPr id="47" name="Group 46">
              <a:extLst>
                <a:ext uri="{FF2B5EF4-FFF2-40B4-BE49-F238E27FC236}">
                  <a16:creationId xmlns:a16="http://schemas.microsoft.com/office/drawing/2014/main" id="{25DEAAC4-3B23-4FB0-86C4-C7F1D1C5BAE8}"/>
                </a:ext>
              </a:extLst>
            </p:cNvPr>
            <p:cNvGrpSpPr/>
            <p:nvPr/>
          </p:nvGrpSpPr>
          <p:grpSpPr>
            <a:xfrm>
              <a:off x="2411679" y="5313263"/>
              <a:ext cx="287040" cy="442195"/>
              <a:chOff x="3684883" y="4679155"/>
              <a:chExt cx="287040" cy="442195"/>
            </a:xfrm>
          </p:grpSpPr>
          <p:sp>
            <p:nvSpPr>
              <p:cNvPr id="39" name="Oval 38">
                <a:extLst>
                  <a:ext uri="{FF2B5EF4-FFF2-40B4-BE49-F238E27FC236}">
                    <a16:creationId xmlns:a16="http://schemas.microsoft.com/office/drawing/2014/main" id="{3D4F0001-F433-433D-9F6E-EFD11003F4EF}"/>
                  </a:ext>
                </a:extLst>
              </p:cNvPr>
              <p:cNvSpPr/>
              <p:nvPr/>
            </p:nvSpPr>
            <p:spPr>
              <a:xfrm>
                <a:off x="3725165" y="467915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0" name="Oval 39">
                <a:extLst>
                  <a:ext uri="{FF2B5EF4-FFF2-40B4-BE49-F238E27FC236}">
                    <a16:creationId xmlns:a16="http://schemas.microsoft.com/office/drawing/2014/main" id="{E2476985-FABD-4D60-8DF6-0A896B247176}"/>
                  </a:ext>
                </a:extLst>
              </p:cNvPr>
              <p:cNvSpPr/>
              <p:nvPr/>
            </p:nvSpPr>
            <p:spPr>
              <a:xfrm>
                <a:off x="3877565" y="483155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1" name="Oval 40">
                <a:extLst>
                  <a:ext uri="{FF2B5EF4-FFF2-40B4-BE49-F238E27FC236}">
                    <a16:creationId xmlns:a16="http://schemas.microsoft.com/office/drawing/2014/main" id="{6DD3B145-0829-4F4E-BB04-81C64086FE30}"/>
                  </a:ext>
                </a:extLst>
              </p:cNvPr>
              <p:cNvSpPr/>
              <p:nvPr/>
            </p:nvSpPr>
            <p:spPr>
              <a:xfrm>
                <a:off x="3813264" y="4938501"/>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2" name="Oval 41">
                <a:extLst>
                  <a:ext uri="{FF2B5EF4-FFF2-40B4-BE49-F238E27FC236}">
                    <a16:creationId xmlns:a16="http://schemas.microsoft.com/office/drawing/2014/main" id="{2BC0C705-D57B-4A1F-A82D-5365FEE92201}"/>
                  </a:ext>
                </a:extLst>
              </p:cNvPr>
              <p:cNvSpPr/>
              <p:nvPr/>
            </p:nvSpPr>
            <p:spPr>
              <a:xfrm>
                <a:off x="3684883" y="483155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3" name="Oval 42">
                <a:extLst>
                  <a:ext uri="{FF2B5EF4-FFF2-40B4-BE49-F238E27FC236}">
                    <a16:creationId xmlns:a16="http://schemas.microsoft.com/office/drawing/2014/main" id="{04814E02-46D1-4E60-A9D3-00F5341FACD4}"/>
                  </a:ext>
                </a:extLst>
              </p:cNvPr>
              <p:cNvSpPr/>
              <p:nvPr/>
            </p:nvSpPr>
            <p:spPr>
              <a:xfrm>
                <a:off x="3763263" y="479583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4" name="Oval 43">
                <a:extLst>
                  <a:ext uri="{FF2B5EF4-FFF2-40B4-BE49-F238E27FC236}">
                    <a16:creationId xmlns:a16="http://schemas.microsoft.com/office/drawing/2014/main" id="{278957C8-4EB1-4956-9928-9F457A620AC6}"/>
                  </a:ext>
                </a:extLst>
              </p:cNvPr>
              <p:cNvSpPr/>
              <p:nvPr/>
            </p:nvSpPr>
            <p:spPr>
              <a:xfrm>
                <a:off x="3915663" y="494823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5" name="Oval 44">
                <a:extLst>
                  <a:ext uri="{FF2B5EF4-FFF2-40B4-BE49-F238E27FC236}">
                    <a16:creationId xmlns:a16="http://schemas.microsoft.com/office/drawing/2014/main" id="{E331C674-F9C5-4EE2-9B22-6C53037A08B2}"/>
                  </a:ext>
                </a:extLst>
              </p:cNvPr>
              <p:cNvSpPr/>
              <p:nvPr/>
            </p:nvSpPr>
            <p:spPr>
              <a:xfrm>
                <a:off x="3851362" y="5055181"/>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sp>
            <p:nvSpPr>
              <p:cNvPr id="46" name="Oval 45">
                <a:extLst>
                  <a:ext uri="{FF2B5EF4-FFF2-40B4-BE49-F238E27FC236}">
                    <a16:creationId xmlns:a16="http://schemas.microsoft.com/office/drawing/2014/main" id="{A2EBF754-92F9-447E-9ABE-565767B96286}"/>
                  </a:ext>
                </a:extLst>
              </p:cNvPr>
              <p:cNvSpPr/>
              <p:nvPr/>
            </p:nvSpPr>
            <p:spPr>
              <a:xfrm>
                <a:off x="3722981" y="4948235"/>
                <a:ext cx="56260" cy="66169"/>
              </a:xfrm>
              <a:prstGeom prst="ellipse">
                <a:avLst/>
              </a:prstGeom>
              <a:solidFill>
                <a:srgbClr val="FF0000"/>
              </a:solidFill>
              <a:ln>
                <a:noFill/>
              </a:ln>
              <a:extLst/>
            </p:spPr>
            <p:txBody>
              <a:bodyPr vert="horz" wrap="square" lIns="91440" tIns="45720" rIns="91440" bIns="45720" numCol="1" rtlCol="0" anchor="ctr" anchorCtr="0" compatLnSpc="1">
                <a:prstTxWarp prst="textNoShape">
                  <a:avLst/>
                </a:prstTxWarp>
                <a:normAutofit fontScale="25000" lnSpcReduction="20000"/>
              </a:bodyPr>
              <a:lstStyle/>
              <a:p>
                <a:pPr algn="ctr" defTabSz="1218987" fontAlgn="auto">
                  <a:lnSpc>
                    <a:spcPct val="90000"/>
                  </a:lnSpc>
                  <a:spcBef>
                    <a:spcPts val="0"/>
                  </a:spcBef>
                  <a:spcAft>
                    <a:spcPts val="0"/>
                  </a:spcAft>
                </a:pPr>
                <a:endParaRPr lang="en-US" dirty="0">
                  <a:solidFill>
                    <a:prstClr val="white"/>
                  </a:solidFill>
                  <a:latin typeface="Calibri"/>
                  <a:ea typeface=""/>
                  <a:cs typeface=""/>
                </a:endParaRPr>
              </a:p>
            </p:txBody>
          </p:sp>
        </p:grpSp>
        <p:sp>
          <p:nvSpPr>
            <p:cNvPr id="48" name="TextBox 47">
              <a:extLst>
                <a:ext uri="{FF2B5EF4-FFF2-40B4-BE49-F238E27FC236}">
                  <a16:creationId xmlns:a16="http://schemas.microsoft.com/office/drawing/2014/main" id="{59D502DE-6F3B-418E-922D-2021432CDC99}"/>
                </a:ext>
              </a:extLst>
            </p:cNvPr>
            <p:cNvSpPr txBox="1"/>
            <p:nvPr/>
          </p:nvSpPr>
          <p:spPr bwMode="gray">
            <a:xfrm>
              <a:off x="2872213" y="5689289"/>
              <a:ext cx="739113" cy="313932"/>
            </a:xfrm>
            <a:prstGeom prst="rect">
              <a:avLst/>
            </a:prstGeom>
          </p:spPr>
          <p:txBody>
            <a:bodyPr vert="horz" wrap="none" lIns="0" tIns="45720" rIns="0" bIns="45720" rtlCol="0">
              <a:spAutoFit/>
            </a:bodyPr>
            <a:lstStyle/>
            <a:p>
              <a:pPr defTabSz="1218987" fontAlgn="auto">
                <a:lnSpc>
                  <a:spcPct val="90000"/>
                </a:lnSpc>
                <a:spcBef>
                  <a:spcPts val="1200"/>
                </a:spcBef>
                <a:spcAft>
                  <a:spcPts val="0"/>
                </a:spcAft>
              </a:pPr>
              <a:r>
                <a:rPr lang="en-US" sz="1600" b="1" dirty="0">
                  <a:solidFill>
                    <a:srgbClr val="FF0000"/>
                  </a:solidFill>
                  <a:latin typeface="Calibri"/>
                  <a:ea typeface=""/>
                  <a:cs typeface=""/>
                </a:rPr>
                <a:t>Enzymes</a:t>
              </a:r>
            </a:p>
          </p:txBody>
        </p:sp>
        <p:sp>
          <p:nvSpPr>
            <p:cNvPr id="49" name="TextBox 48">
              <a:extLst>
                <a:ext uri="{FF2B5EF4-FFF2-40B4-BE49-F238E27FC236}">
                  <a16:creationId xmlns:a16="http://schemas.microsoft.com/office/drawing/2014/main" id="{F1D9DC7C-4A3F-4FDC-BB36-D32470FEF431}"/>
                </a:ext>
              </a:extLst>
            </p:cNvPr>
            <p:cNvSpPr txBox="1"/>
            <p:nvPr/>
          </p:nvSpPr>
          <p:spPr bwMode="gray">
            <a:xfrm>
              <a:off x="430608" y="4028761"/>
              <a:ext cx="1360576" cy="424732"/>
            </a:xfrm>
            <a:prstGeom prst="rect">
              <a:avLst/>
            </a:prstGeom>
          </p:spPr>
          <p:txBody>
            <a:bodyPr vert="horz" wrap="square" lIns="0" tIns="45720" rIns="0" bIns="45720" rtlCol="0">
              <a:spAutoFit/>
            </a:bodyPr>
            <a:lstStyle/>
            <a:p>
              <a:pPr defTabSz="1218987" fontAlgn="auto">
                <a:lnSpc>
                  <a:spcPct val="90000"/>
                </a:lnSpc>
                <a:spcBef>
                  <a:spcPts val="1200"/>
                </a:spcBef>
                <a:spcAft>
                  <a:spcPts val="0"/>
                </a:spcAft>
              </a:pPr>
              <a:r>
                <a:rPr lang="en-US" b="1" dirty="0">
                  <a:solidFill>
                    <a:srgbClr val="71BE4B"/>
                  </a:solidFill>
                  <a:latin typeface="Calibri"/>
                  <a:ea typeface=""/>
                  <a:cs typeface=""/>
                </a:rPr>
                <a:t>Gel Bead</a:t>
              </a:r>
            </a:p>
          </p:txBody>
        </p:sp>
      </p:grpSp>
      <p:grpSp>
        <p:nvGrpSpPr>
          <p:cNvPr id="54" name="Group 53">
            <a:extLst>
              <a:ext uri="{FF2B5EF4-FFF2-40B4-BE49-F238E27FC236}">
                <a16:creationId xmlns:a16="http://schemas.microsoft.com/office/drawing/2014/main" id="{533D2BF5-7A4B-48A8-85E6-B9383C69EDDD}"/>
              </a:ext>
            </a:extLst>
          </p:cNvPr>
          <p:cNvGrpSpPr/>
          <p:nvPr/>
        </p:nvGrpSpPr>
        <p:grpSpPr>
          <a:xfrm>
            <a:off x="349842" y="914400"/>
            <a:ext cx="11681924" cy="5584222"/>
            <a:chOff x="635620" y="1005840"/>
            <a:chExt cx="11374243" cy="5606833"/>
          </a:xfrm>
        </p:grpSpPr>
        <p:sp>
          <p:nvSpPr>
            <p:cNvPr id="55" name="Rectangle 54">
              <a:extLst>
                <a:ext uri="{FF2B5EF4-FFF2-40B4-BE49-F238E27FC236}">
                  <a16:creationId xmlns:a16="http://schemas.microsoft.com/office/drawing/2014/main" id="{FDC3F67F-5C73-428E-AD95-6A0DE36283C8}"/>
                </a:ext>
              </a:extLst>
            </p:cNvPr>
            <p:cNvSpPr/>
            <p:nvPr/>
          </p:nvSpPr>
          <p:spPr>
            <a:xfrm>
              <a:off x="635620" y="1005840"/>
              <a:ext cx="11374243" cy="5606833"/>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dirty="0">
                <a:solidFill>
                  <a:schemeClr val="bg1"/>
                </a:solidFill>
              </a:endParaRPr>
            </a:p>
          </p:txBody>
        </p:sp>
        <p:pic>
          <p:nvPicPr>
            <p:cNvPr id="56" name="Picture 55" descr="chipcopy2.png">
              <a:extLst>
                <a:ext uri="{FF2B5EF4-FFF2-40B4-BE49-F238E27FC236}">
                  <a16:creationId xmlns:a16="http://schemas.microsoft.com/office/drawing/2014/main" id="{B7943D1C-2AC6-4929-B0DF-ABA3F156AB6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054687" y="1170271"/>
              <a:ext cx="8079577" cy="5210090"/>
            </a:xfrm>
            <a:prstGeom prst="rect">
              <a:avLst/>
            </a:prstGeom>
          </p:spPr>
        </p:pic>
      </p:grpSp>
    </p:spTree>
    <p:extLst>
      <p:ext uri="{BB962C8B-B14F-4D97-AF65-F5344CB8AC3E}">
        <p14:creationId xmlns:p14="http://schemas.microsoft.com/office/powerpoint/2010/main" val="23345093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1000"/>
                                        <p:tgtEl>
                                          <p:spTgt spid="54"/>
                                        </p:tgtEl>
                                      </p:cBhvr>
                                    </p:animEffect>
                                    <p:set>
                                      <p:cBhvr>
                                        <p:cTn id="7" dur="1" fill="hold">
                                          <p:stCondLst>
                                            <p:cond delay="999"/>
                                          </p:stCondLst>
                                        </p:cTn>
                                        <p:tgtEl>
                                          <p:spTgt spid="54"/>
                                        </p:tgtEl>
                                        <p:attrNameLst>
                                          <p:attrName>style.visibility</p:attrName>
                                        </p:attrNameLst>
                                      </p:cBhvr>
                                      <p:to>
                                        <p:strVal val="hidden"/>
                                      </p:to>
                                    </p:set>
                                  </p:childTnLst>
                                </p:cTn>
                              </p:par>
                              <p:par>
                                <p:cTn id="8" presetID="1" presetClass="mediacall" presetSubtype="0" fill="hold" nodeType="withEffect">
                                  <p:stCondLst>
                                    <p:cond delay="0"/>
                                  </p:stCondLst>
                                  <p:childTnLst>
                                    <p:cmd type="call" cmd="playFrom(0.0)">
                                      <p:cBhvr>
                                        <p:cTn id="9" dur="29100"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dissolve">
                                      <p:cBhvr>
                                        <p:cTn id="14" dur="2000"/>
                                        <p:tgtEl>
                                          <p:spTgt spid="24"/>
                                        </p:tgtEl>
                                      </p:cBhvr>
                                    </p:animEffect>
                                  </p:childTnLst>
                                </p:cTn>
                              </p:par>
                            </p:childTnLst>
                          </p:cTn>
                        </p:par>
                        <p:par>
                          <p:cTn id="15" fill="hold">
                            <p:stCondLst>
                              <p:cond delay="2000"/>
                            </p:stCondLst>
                            <p:childTnLst>
                              <p:par>
                                <p:cTn id="16" presetID="9"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dissolve">
                                      <p:cBhvr>
                                        <p:cTn id="18" dur="2000"/>
                                        <p:tgtEl>
                                          <p:spTgt spid="25"/>
                                        </p:tgtEl>
                                      </p:cBhvr>
                                    </p:animEffect>
                                  </p:childTnLst>
                                </p:cTn>
                              </p:par>
                            </p:childTnLst>
                          </p:cTn>
                        </p:par>
                        <p:par>
                          <p:cTn id="19" fill="hold">
                            <p:stCondLst>
                              <p:cond delay="4000"/>
                            </p:stCondLst>
                            <p:childTnLst>
                              <p:par>
                                <p:cTn id="20" presetID="9"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2000"/>
                                        <p:tgtEl>
                                          <p:spTgt spid="26"/>
                                        </p:tgtEl>
                                      </p:cBhvr>
                                    </p:animEffect>
                                  </p:childTnLst>
                                </p:cTn>
                              </p:par>
                            </p:childTnLst>
                          </p:cTn>
                        </p:par>
                        <p:par>
                          <p:cTn id="23" fill="hold">
                            <p:stCondLst>
                              <p:cond delay="6000"/>
                            </p:stCondLst>
                            <p:childTnLst>
                              <p:par>
                                <p:cTn id="24" presetID="9"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dissolve">
                                      <p:cBhvr>
                                        <p:cTn id="26" dur="20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par>
                                <p:cTn id="32" presetID="9"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dissolve">
                                      <p:cBhvr>
                                        <p:cTn id="34" dur="500"/>
                                        <p:tgtEl>
                                          <p:spTgt spid="5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par>
                                <p:cTn id="42" presetID="63" presetClass="path" presetSubtype="0" accel="42000" decel="44000" fill="hold" nodeType="withEffect">
                                  <p:stCondLst>
                                    <p:cond delay="500"/>
                                  </p:stCondLst>
                                  <p:childTnLst>
                                    <p:animMotion origin="layout" path="M -1.45833E-6 -7.40741E-7 L 0.26589 0.00023 " pathEditMode="relative" rAng="0" ptsTypes="AA">
                                      <p:cBhvr>
                                        <p:cTn id="43" dur="1000" fill="hold"/>
                                        <p:tgtEl>
                                          <p:spTgt spid="37"/>
                                        </p:tgtEl>
                                        <p:attrNameLst>
                                          <p:attrName>ppt_x</p:attrName>
                                          <p:attrName>ppt_y</p:attrName>
                                        </p:attrNameLst>
                                      </p:cBhvr>
                                      <p:rCtr x="13294" y="0"/>
                                    </p:animMotion>
                                  </p:childTnLst>
                                </p:cTn>
                              </p:par>
                            </p:childTnLst>
                          </p:cTn>
                        </p:par>
                        <p:par>
                          <p:cTn id="44" fill="hold">
                            <p:stCondLst>
                              <p:cond delay="1500"/>
                            </p:stCondLst>
                            <p:childTnLst>
                              <p:par>
                                <p:cTn id="45" presetID="9" presetClass="entr" presetSubtype="0" fill="hold" nodeType="afterEffect">
                                  <p:stCondLst>
                                    <p:cond delay="0"/>
                                  </p:stCondLst>
                                  <p:childTnLst>
                                    <p:set>
                                      <p:cBhvr>
                                        <p:cTn id="46" dur="1" fill="hold">
                                          <p:stCondLst>
                                            <p:cond delay="0"/>
                                          </p:stCondLst>
                                        </p:cTn>
                                        <p:tgtEl>
                                          <p:spTgt spid="38">
                                            <p:txEl>
                                              <p:pRg st="0" end="0"/>
                                            </p:txEl>
                                          </p:spTgt>
                                        </p:tgtEl>
                                        <p:attrNameLst>
                                          <p:attrName>style.visibility</p:attrName>
                                        </p:attrNameLst>
                                      </p:cBhvr>
                                      <p:to>
                                        <p:strVal val="visible"/>
                                      </p:to>
                                    </p:set>
                                    <p:animEffect transition="in" filter="dissolve">
                                      <p:cBhvr>
                                        <p:cTn id="47" dur="500"/>
                                        <p:tgtEl>
                                          <p:spTgt spid="38">
                                            <p:txEl>
                                              <p:pRg st="0" end="0"/>
                                            </p:txEl>
                                          </p:spTgt>
                                        </p:tgtEl>
                                      </p:cBhvr>
                                    </p:animEffect>
                                  </p:childTnLst>
                                </p:cTn>
                              </p:par>
                            </p:childTnLst>
                          </p:cTn>
                        </p:par>
                        <p:par>
                          <p:cTn id="48" fill="hold">
                            <p:stCondLst>
                              <p:cond delay="2000"/>
                            </p:stCondLst>
                            <p:childTnLst>
                              <p:par>
                                <p:cTn id="49" presetID="9" presetClass="entr" presetSubtype="0" fill="hold" nodeType="afterEffect">
                                  <p:stCondLst>
                                    <p:cond delay="0"/>
                                  </p:stCondLst>
                                  <p:childTnLst>
                                    <p:set>
                                      <p:cBhvr>
                                        <p:cTn id="50" dur="1" fill="hold">
                                          <p:stCondLst>
                                            <p:cond delay="0"/>
                                          </p:stCondLst>
                                        </p:cTn>
                                        <p:tgtEl>
                                          <p:spTgt spid="38">
                                            <p:txEl>
                                              <p:pRg st="1" end="1"/>
                                            </p:txEl>
                                          </p:spTgt>
                                        </p:tgtEl>
                                        <p:attrNameLst>
                                          <p:attrName>style.visibility</p:attrName>
                                        </p:attrNameLst>
                                      </p:cBhvr>
                                      <p:to>
                                        <p:strVal val="visible"/>
                                      </p:to>
                                    </p:set>
                                    <p:animEffect transition="in" filter="dissolve">
                                      <p:cBhvr>
                                        <p:cTn id="51" dur="500"/>
                                        <p:tgtEl>
                                          <p:spTgt spid="38">
                                            <p:txEl>
                                              <p:pRg st="1" end="1"/>
                                            </p:txEl>
                                          </p:spTgt>
                                        </p:tgtEl>
                                      </p:cBhvr>
                                    </p:animEffect>
                                  </p:childTnLst>
                                </p:cTn>
                              </p:par>
                            </p:childTnLst>
                          </p:cTn>
                        </p:par>
                        <p:par>
                          <p:cTn id="52" fill="hold">
                            <p:stCondLst>
                              <p:cond delay="2500"/>
                            </p:stCondLst>
                            <p:childTnLst>
                              <p:par>
                                <p:cTn id="53" presetID="9" presetClass="entr" presetSubtype="0" fill="hold" nodeType="afterEffect">
                                  <p:stCondLst>
                                    <p:cond delay="0"/>
                                  </p:stCondLst>
                                  <p:childTnLst>
                                    <p:set>
                                      <p:cBhvr>
                                        <p:cTn id="54" dur="1" fill="hold">
                                          <p:stCondLst>
                                            <p:cond delay="0"/>
                                          </p:stCondLst>
                                        </p:cTn>
                                        <p:tgtEl>
                                          <p:spTgt spid="38">
                                            <p:txEl>
                                              <p:pRg st="2" end="2"/>
                                            </p:txEl>
                                          </p:spTgt>
                                        </p:tgtEl>
                                        <p:attrNameLst>
                                          <p:attrName>style.visibility</p:attrName>
                                        </p:attrNameLst>
                                      </p:cBhvr>
                                      <p:to>
                                        <p:strVal val="visible"/>
                                      </p:to>
                                    </p:set>
                                    <p:animEffect transition="in" filter="dissolve">
                                      <p:cBhvr>
                                        <p:cTn id="55" dur="500"/>
                                        <p:tgtEl>
                                          <p:spTgt spid="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6" restart="whenNotActive" fill="hold" evtFilter="cancelBubble" nodeType="interactiveSeq">
                <p:stCondLst>
                  <p:cond evt="onClick" delay="0">
                    <p:tgtEl>
                      <p:spTgt spid="6"/>
                    </p:tgtEl>
                  </p:cond>
                </p:stCondLst>
                <p:endSync evt="end" delay="0">
                  <p:rtn val="all"/>
                </p:endSync>
                <p:childTnLst>
                  <p:par>
                    <p:cTn id="57" fill="hold" nodeType="clickPar">
                      <p:stCondLst>
                        <p:cond delay="indefinite"/>
                      </p:stCondLst>
                      <p:childTnLst>
                        <p:par>
                          <p:cTn id="58" fill="hold" nodeType="afterGroup">
                            <p:stCondLst>
                              <p:cond delay="0"/>
                            </p:stCondLst>
                            <p:childTnLst>
                              <p:par>
                                <p:cTn id="59" presetID="2" presetClass="mediacall" presetSubtype="0" fill="hold" nodeType="clickEffect">
                                  <p:stCondLst>
                                    <p:cond delay="0"/>
                                  </p:stCondLst>
                                  <p:childTnLst>
                                    <p:cmd type="call" cmd="togglePause">
                                      <p:cBhvr>
                                        <p:cTn id="60" dur="1" fill="hold"/>
                                        <p:tgtEl>
                                          <p:spTgt spid="6"/>
                                        </p:tgtEl>
                                      </p:cBhvr>
                                    </p:cmd>
                                  </p:childTnLst>
                                </p:cTn>
                              </p:par>
                            </p:childTnLst>
                          </p:cTn>
                        </p:par>
                      </p:childTnLst>
                    </p:cTn>
                  </p:par>
                </p:childTnLst>
              </p:cTn>
              <p:nextCondLst>
                <p:cond evt="onClick" delay="0">
                  <p:tgtEl>
                    <p:spTgt spid="6"/>
                  </p:tgtEl>
                </p:cond>
              </p:nextCondLst>
            </p:seq>
            <p:video>
              <p:cMediaNode vol="800">
                <p:cTn id="61" repeatCount="indefinite" spd="1000" fill="hold" display="0">
                  <p:stCondLst>
                    <p:cond delay="indefinite"/>
                  </p:stCondLst>
                  <p:endCondLst>
                    <p:cond evt="onNext" delay="0">
                      <p:tgtEl>
                        <p:sldTgt/>
                      </p:tgtEl>
                    </p:cond>
                    <p:cond evt="onPrev" delay="0">
                      <p:tgtEl>
                        <p:sldTgt/>
                      </p:tgtEl>
                    </p:cond>
                  </p:endCondLst>
                </p:cTn>
                <p:tgtEl>
                  <p:spTgt spid="6"/>
                </p:tgtEl>
              </p:cMediaNode>
            </p:video>
          </p:childTnLst>
        </p:cTn>
      </p:par>
    </p:tnLst>
    <p:bldLst>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custDataLst>
              <p:tags r:id="rId1"/>
            </p:custDataLst>
          </p:nvPr>
        </p:nvGrpSpPr>
        <p:grpSpPr>
          <a:xfrm>
            <a:off x="4718155" y="3515331"/>
            <a:ext cx="5367412" cy="902719"/>
            <a:chOff x="4204682" y="3097505"/>
            <a:chExt cx="5367412" cy="902719"/>
          </a:xfrm>
        </p:grpSpPr>
        <p:pic>
          <p:nvPicPr>
            <p:cNvPr id="22" name="Picture 21"/>
            <p:cNvPicPr>
              <a:picLocks noChangeAspect="1"/>
            </p:cNvPicPr>
            <p:nvPr>
              <p:custDataLst>
                <p:tags r:id="rId17"/>
              </p:custDataLst>
            </p:nvPr>
          </p:nvPicPr>
          <p:blipFill>
            <a:blip r:embed="rId21">
              <a:extLst>
                <a:ext uri="{28A0092B-C50C-407E-A947-70E740481C1C}">
                  <a14:useLocalDpi xmlns:a14="http://schemas.microsoft.com/office/drawing/2010/main" val="0"/>
                </a:ext>
              </a:extLst>
            </a:blip>
            <a:srcRect l="30794" t="53784"/>
            <a:stretch>
              <a:fillRect/>
            </a:stretch>
          </p:blipFill>
          <p:spPr>
            <a:xfrm>
              <a:off x="4204682" y="3097505"/>
              <a:ext cx="5367412" cy="902719"/>
            </a:xfrm>
            <a:prstGeom prst="rect">
              <a:avLst/>
            </a:prstGeom>
          </p:spPr>
        </p:pic>
        <p:sp>
          <p:nvSpPr>
            <p:cNvPr id="23" name="Rectangle 22"/>
            <p:cNvSpPr/>
            <p:nvPr>
              <p:custDataLst>
                <p:tags r:id="rId18"/>
              </p:custDataLst>
            </p:nvPr>
          </p:nvSpPr>
          <p:spPr>
            <a:xfrm>
              <a:off x="4204682" y="3097505"/>
              <a:ext cx="2088239" cy="143992"/>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grpSp>
      <p:sp>
        <p:nvSpPr>
          <p:cNvPr id="11" name="Rectangle 10"/>
          <p:cNvSpPr>
            <a:spLocks noChangeArrowheads="1"/>
          </p:cNvSpPr>
          <p:nvPr>
            <p:custDataLst>
              <p:tags r:id="rId2"/>
            </p:custDataLst>
          </p:nvPr>
        </p:nvSpPr>
        <p:spPr bwMode="auto">
          <a:xfrm>
            <a:off x="1207548" y="5302123"/>
            <a:ext cx="3191433" cy="492443"/>
          </a:xfrm>
          <a:prstGeom prst="rect">
            <a:avLst/>
          </a:prstGeom>
          <a:noFill/>
          <a:ln w="9525">
            <a:noFill/>
            <a:miter lim="800000"/>
          </a:ln>
          <a:extLst>
            <a:ext uri="{909E8E84-426E-40dd-AFC4-6F175D3DCCD1}">
              <a14:hiddenFill xmlns="" xmlns:a14="http://schemas.microsoft.com/office/drawing/2010/main" xmlns:p15="http://schemas.microsoft.com/office/powerpoint/2012/main" xmlns:p14="http://schemas.microsoft.com/office/powerpoint/2010/main">
                <a:solidFill>
                  <a:srgbClr val="FFFFFF"/>
                </a:solidFill>
              </a14:hiddenFill>
            </a:ext>
          </a:extLst>
        </p:spPr>
        <p:txBody>
          <a:bodyPr vert="horz" wrap="square" lIns="45720" tIns="0" rIns="45720" bIns="0" numCol="1" anchor="t" anchorCtr="0" compatLnSpc="1">
            <a:prstTxWarp prst="textNoShape">
              <a:avLst/>
            </a:prstTxWarp>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lvl="0" algn="ctr" defTabSz="914400"/>
            <a:endParaRPr kumimoji="0" lang="en-US" altLang="en-US" sz="3200" b="0" i="0" u="none" strike="noStrike" cap="none" spc="-40" normalizeH="0" baseline="0">
              <a:ln>
                <a:noFill/>
              </a:ln>
              <a:solidFill>
                <a:schemeClr val="tx1"/>
              </a:solidFill>
              <a:effectLst/>
            </a:endParaRPr>
          </a:p>
        </p:txBody>
      </p:sp>
      <p:sp>
        <p:nvSpPr>
          <p:cNvPr id="12" name="Freeform 11"/>
          <p:cNvSpPr/>
          <p:nvPr>
            <p:custDataLst>
              <p:tags r:id="rId3"/>
            </p:custDataLst>
          </p:nvPr>
        </p:nvSpPr>
        <p:spPr bwMode="auto">
          <a:xfrm>
            <a:off x="987263" y="5500762"/>
            <a:ext cx="904924" cy="13569"/>
          </a:xfrm>
          <a:custGeom>
            <a:avLst/>
            <a:gdLst>
              <a:gd name="T0" fmla="*/ 0 w 585"/>
              <a:gd name="T1" fmla="*/ 4 h 8"/>
              <a:gd name="T2" fmla="*/ 0 w 585"/>
              <a:gd name="T3" fmla="*/ 8 h 8"/>
              <a:gd name="T4" fmla="*/ 585 w 585"/>
              <a:gd name="T5" fmla="*/ 8 h 8"/>
              <a:gd name="T6" fmla="*/ 585 w 585"/>
              <a:gd name="T7" fmla="*/ 0 h 8"/>
              <a:gd name="T8" fmla="*/ 0 w 585"/>
              <a:gd name="T9" fmla="*/ 0 h 8"/>
              <a:gd name="T10" fmla="*/ 0 w 585"/>
              <a:gd name="T11" fmla="*/ 8 h 8"/>
              <a:gd name="T12" fmla="*/ 0 w 585"/>
              <a:gd name="T13" fmla="*/ 4 h 8"/>
              <a:gd name="T14" fmla="*/ 0 w 585"/>
              <a:gd name="T15" fmla="*/ 8 h 8"/>
              <a:gd name="T16" fmla="*/ 585 w 585"/>
              <a:gd name="T17" fmla="*/ 8 h 8"/>
              <a:gd name="T18" fmla="*/ 585 w 585"/>
              <a:gd name="T19" fmla="*/ 0 h 8"/>
              <a:gd name="T20" fmla="*/ 0 w 585"/>
              <a:gd name="T21" fmla="*/ 0 h 8"/>
              <a:gd name="T22" fmla="*/ 0 w 585"/>
              <a:gd name="T23" fmla="*/ 8 h 8"/>
              <a:gd name="T24" fmla="*/ 0 w 585"/>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5" h="8">
                <a:moveTo>
                  <a:pt x="0" y="4"/>
                </a:moveTo>
                <a:lnTo>
                  <a:pt x="0" y="8"/>
                </a:lnTo>
                <a:lnTo>
                  <a:pt x="585" y="8"/>
                </a:lnTo>
                <a:lnTo>
                  <a:pt x="585" y="0"/>
                </a:lnTo>
                <a:lnTo>
                  <a:pt x="0" y="0"/>
                </a:lnTo>
                <a:lnTo>
                  <a:pt x="0" y="8"/>
                </a:lnTo>
                <a:lnTo>
                  <a:pt x="0" y="4"/>
                </a:lnTo>
                <a:lnTo>
                  <a:pt x="0" y="8"/>
                </a:lnTo>
                <a:lnTo>
                  <a:pt x="585" y="8"/>
                </a:lnTo>
                <a:lnTo>
                  <a:pt x="585" y="0"/>
                </a:lnTo>
                <a:lnTo>
                  <a:pt x="0" y="0"/>
                </a:lnTo>
                <a:lnTo>
                  <a:pt x="0" y="8"/>
                </a:lnTo>
                <a:lnTo>
                  <a:pt x="0" y="4"/>
                </a:lnTo>
                <a:close/>
              </a:path>
            </a:pathLst>
          </a:custGeom>
          <a:solidFill>
            <a:srgbClr val="00A0DE"/>
          </a:solidFill>
          <a:ln>
            <a:noFill/>
          </a:ln>
          <a:extLst>
            <a:ext uri="{91240B29-F687-4f45-9708-019B960494DF}">
              <a14:hiddenLine xmlns="" xmlns:a14="http://schemas.microsoft.com/office/drawing/2010/main" xmlns:p15="http://schemas.microsoft.com/office/powerpoint/2012/main" xmlns:p14="http://schemas.microsoft.com/office/powerpoint/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2800" spc="-40"/>
          </a:p>
        </p:txBody>
      </p:sp>
      <p:sp>
        <p:nvSpPr>
          <p:cNvPr id="13" name="TextBox 12"/>
          <p:cNvSpPr txBox="1"/>
          <p:nvPr>
            <p:custDataLst>
              <p:tags r:id="rId4"/>
            </p:custDataLst>
          </p:nvPr>
        </p:nvSpPr>
        <p:spPr bwMode="gray">
          <a:xfrm>
            <a:off x="8802916" y="2579913"/>
            <a:ext cx="914400" cy="914400"/>
          </a:xfrm>
          <a:prstGeom prst="rect">
            <a:avLst/>
          </a:prstGeom>
        </p:spPr>
        <p:txBody>
          <a:bodyPr vert="horz" wrap="none" lIns="0" tIns="45720" rIns="0" bIns="45720" rtlCol="0">
            <a:no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nSpc>
                <a:spcPct val="90000"/>
              </a:lnSpc>
              <a:spcBef>
                <a:spcPts val="1800"/>
              </a:spcBef>
            </a:pPr>
            <a:r>
              <a:rPr lang="en-US">
                <a:solidFill>
                  <a:schemeClr val="bg1"/>
                </a:solidFill>
              </a:rPr>
              <a:t>I</a:t>
            </a:r>
          </a:p>
        </p:txBody>
      </p:sp>
      <p:sp>
        <p:nvSpPr>
          <p:cNvPr id="17" name="Title 1"/>
          <p:cNvSpPr>
            <a:spLocks noGrp="1"/>
          </p:cNvSpPr>
          <p:nvPr>
            <p:ph type="title"/>
            <p:custDataLst>
              <p:tags r:id="rId5"/>
            </p:custDataLst>
          </p:nvPr>
        </p:nvSpPr>
        <p:spPr>
          <a:xfrm>
            <a:off x="312234" y="239085"/>
            <a:ext cx="11361000" cy="938259"/>
          </a:xfrm>
        </p:spPr>
        <p:txBody>
          <a:bodyPr/>
          <a:lstStyle/>
          <a:p>
            <a:r>
              <a:rPr lang="en-US" sz="3600" dirty="0"/>
              <a:t>New Single Cell 3’ Beads</a:t>
            </a:r>
            <a:br>
              <a:rPr lang="en-US" sz="3600" dirty="0"/>
            </a:br>
            <a:r>
              <a:rPr lang="en-US" sz="3600" dirty="0"/>
              <a:t>Chromium Single Cell Feature Barcoding</a:t>
            </a:r>
            <a:endParaRPr lang="en-US" sz="3600" i="1" dirty="0"/>
          </a:p>
        </p:txBody>
      </p:sp>
      <p:sp>
        <p:nvSpPr>
          <p:cNvPr id="20" name="Rectangle 19"/>
          <p:cNvSpPr/>
          <p:nvPr>
            <p:custDataLst>
              <p:tags r:id="rId6"/>
            </p:custDataLst>
          </p:nvPr>
        </p:nvSpPr>
        <p:spPr>
          <a:xfrm>
            <a:off x="2917330" y="4128091"/>
            <a:ext cx="476005" cy="376400"/>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pic>
        <p:nvPicPr>
          <p:cNvPr id="3" name="Picture 2"/>
          <p:cNvPicPr>
            <a:picLocks noChangeAspect="1"/>
          </p:cNvPicPr>
          <p:nvPr>
            <p:custDataLst>
              <p:tags r:id="rId7"/>
            </p:custDataLst>
          </p:nvPr>
        </p:nvPicPr>
        <p:blipFill>
          <a:blip r:embed="rId22">
            <a:extLst>
              <a:ext uri="{28A0092B-C50C-407E-A947-70E740481C1C}">
                <a14:useLocalDpi xmlns:a14="http://schemas.microsoft.com/office/drawing/2010/main" val="0"/>
              </a:ext>
            </a:extLst>
          </a:blip>
          <a:stretch>
            <a:fillRect/>
          </a:stretch>
        </p:blipFill>
        <p:spPr>
          <a:xfrm>
            <a:off x="2523844" y="1943250"/>
            <a:ext cx="6156062" cy="2512410"/>
          </a:xfrm>
          <a:prstGeom prst="rect">
            <a:avLst/>
          </a:prstGeom>
        </p:spPr>
      </p:pic>
      <p:sp>
        <p:nvSpPr>
          <p:cNvPr id="25" name="TextBox 24"/>
          <p:cNvSpPr txBox="1"/>
          <p:nvPr>
            <p:custDataLst>
              <p:tags r:id="rId8"/>
            </p:custDataLst>
          </p:nvPr>
        </p:nvSpPr>
        <p:spPr bwMode="gray">
          <a:xfrm>
            <a:off x="9467165" y="5310818"/>
            <a:ext cx="914400" cy="914400"/>
          </a:xfrm>
          <a:prstGeom prst="rect">
            <a:avLst/>
          </a:prstGeom>
        </p:spPr>
        <p:txBody>
          <a:bodyPr vert="horz" wrap="none" lIns="91440" tIns="91440" rIns="91440" bIns="91440" rtlCol="0">
            <a:noAutofit/>
          </a:bodyPr>
          <a:lstStyle/>
          <a:p>
            <a:pPr>
              <a:lnSpc>
                <a:spcPct val="90000"/>
              </a:lnSpc>
              <a:spcBef>
                <a:spcPts val="1200"/>
              </a:spcBef>
            </a:pPr>
            <a:r>
              <a:rPr lang="en-US" sz="1800" dirty="0">
                <a:solidFill>
                  <a:schemeClr val="accent5"/>
                </a:solidFill>
              </a:rPr>
              <a:t>Any Feature</a:t>
            </a:r>
          </a:p>
        </p:txBody>
      </p:sp>
      <p:pic>
        <p:nvPicPr>
          <p:cNvPr id="26" name="Picture 25"/>
          <p:cNvPicPr>
            <a:picLocks noChangeAspect="1"/>
          </p:cNvPicPr>
          <p:nvPr>
            <p:custDataLst>
              <p:tags r:id="rId9"/>
            </p:custDataLst>
          </p:nvPr>
        </p:nvPicPr>
        <p:blipFill>
          <a:blip r:embed="rId23">
            <a:extLst>
              <a:ext uri="{28A0092B-C50C-407E-A947-70E740481C1C}">
                <a14:useLocalDpi xmlns:a14="http://schemas.microsoft.com/office/drawing/2010/main" val="0"/>
              </a:ext>
            </a:extLst>
          </a:blip>
          <a:stretch>
            <a:fillRect/>
          </a:stretch>
        </p:blipFill>
        <p:spPr>
          <a:xfrm>
            <a:off x="4712773" y="5418883"/>
            <a:ext cx="4815785" cy="567545"/>
          </a:xfrm>
          <a:prstGeom prst="rect">
            <a:avLst/>
          </a:prstGeom>
        </p:spPr>
      </p:pic>
      <p:grpSp>
        <p:nvGrpSpPr>
          <p:cNvPr id="4" name="Group 3"/>
          <p:cNvGrpSpPr/>
          <p:nvPr>
            <p:custDataLst>
              <p:tags r:id="rId10"/>
            </p:custDataLst>
          </p:nvPr>
        </p:nvGrpSpPr>
        <p:grpSpPr>
          <a:xfrm>
            <a:off x="4712773" y="4376627"/>
            <a:ext cx="4939318" cy="990625"/>
            <a:chOff x="4712773" y="4376627"/>
            <a:chExt cx="4939318" cy="990625"/>
          </a:xfrm>
        </p:grpSpPr>
        <p:pic>
          <p:nvPicPr>
            <p:cNvPr id="27" name="Picture 26"/>
            <p:cNvPicPr>
              <a:picLocks noChangeAspect="1"/>
            </p:cNvPicPr>
            <p:nvPr>
              <p:custDataLst>
                <p:tags r:id="rId11"/>
              </p:custDataLst>
            </p:nvPr>
          </p:nvPicPr>
          <p:blipFill>
            <a:blip r:embed="rId23">
              <a:extLst>
                <a:ext uri="{28A0092B-C50C-407E-A947-70E740481C1C}">
                  <a14:useLocalDpi xmlns:a14="http://schemas.microsoft.com/office/drawing/2010/main" val="0"/>
                </a:ext>
              </a:extLst>
            </a:blip>
            <a:stretch>
              <a:fillRect/>
            </a:stretch>
          </p:blipFill>
          <p:spPr>
            <a:xfrm>
              <a:off x="4712773" y="4733019"/>
              <a:ext cx="4815785" cy="567545"/>
            </a:xfrm>
            <a:prstGeom prst="rect">
              <a:avLst/>
            </a:prstGeom>
          </p:spPr>
        </p:pic>
        <p:sp>
          <p:nvSpPr>
            <p:cNvPr id="28" name="Rectangle 27"/>
            <p:cNvSpPr/>
            <p:nvPr>
              <p:custDataLst>
                <p:tags r:id="rId12"/>
              </p:custDataLst>
            </p:nvPr>
          </p:nvSpPr>
          <p:spPr>
            <a:xfrm>
              <a:off x="7089000" y="4733019"/>
              <a:ext cx="2563091" cy="634233"/>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grpSp>
          <p:nvGrpSpPr>
            <p:cNvPr id="29" name="Group 28"/>
            <p:cNvGrpSpPr/>
            <p:nvPr>
              <p:custDataLst>
                <p:tags r:id="rId13"/>
              </p:custDataLst>
            </p:nvPr>
          </p:nvGrpSpPr>
          <p:grpSpPr>
            <a:xfrm>
              <a:off x="7064307" y="4376627"/>
              <a:ext cx="1306238" cy="828346"/>
              <a:chOff x="9020467" y="906451"/>
              <a:chExt cx="1962131" cy="1244278"/>
            </a:xfrm>
          </p:grpSpPr>
          <p:pic>
            <p:nvPicPr>
              <p:cNvPr id="30" name="Picture 29"/>
              <p:cNvPicPr>
                <a:picLocks noChangeAspect="1"/>
              </p:cNvPicPr>
              <p:nvPr>
                <p:custDataLst>
                  <p:tags r:id="rId14"/>
                </p:custDataLst>
              </p:nvPr>
            </p:nvPicPr>
            <p:blipFill>
              <a:blip r:embed="rId24">
                <a:extLst>
                  <a:ext uri="{28A0092B-C50C-407E-A947-70E740481C1C}">
                    <a14:useLocalDpi xmlns:a14="http://schemas.microsoft.com/office/drawing/2010/main" val="0"/>
                  </a:ext>
                </a:extLst>
              </a:blip>
              <a:stretch>
                <a:fillRect/>
              </a:stretch>
            </p:blipFill>
            <p:spPr>
              <a:xfrm flipH="1">
                <a:off x="9020467" y="906451"/>
                <a:ext cx="1962131" cy="1244278"/>
              </a:xfrm>
              <a:prstGeom prst="rect">
                <a:avLst/>
              </a:prstGeom>
            </p:spPr>
          </p:pic>
          <p:sp>
            <p:nvSpPr>
              <p:cNvPr id="31" name="Rectangle 30"/>
              <p:cNvSpPr/>
              <p:nvPr>
                <p:custDataLst>
                  <p:tags r:id="rId15"/>
                </p:custDataLst>
              </p:nvPr>
            </p:nvSpPr>
            <p:spPr>
              <a:xfrm>
                <a:off x="9020467" y="1317038"/>
                <a:ext cx="551627" cy="248525"/>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sp>
            <p:nvSpPr>
              <p:cNvPr id="32" name="Rectangle 31"/>
              <p:cNvSpPr/>
              <p:nvPr>
                <p:custDataLst>
                  <p:tags r:id="rId16"/>
                </p:custDataLst>
              </p:nvPr>
            </p:nvSpPr>
            <p:spPr>
              <a:xfrm>
                <a:off x="10430971" y="1625377"/>
                <a:ext cx="551627" cy="248525"/>
              </a:xfrm>
              <a:prstGeom prst="rect">
                <a:avLst/>
              </a:prstGeom>
              <a:solidFill>
                <a:schemeClr val="bg1"/>
              </a:solidFill>
              <a:ln>
                <a:noFill/>
              </a:ln>
              <a:extLst/>
            </p:spPr>
            <p:txBody>
              <a:bodyPr vert="horz" wrap="square" lIns="91440" tIns="91440" rIns="91440" bIns="91440" numCol="1" rtlCol="0" anchor="ctr" anchorCtr="0" compatLnSpc="1">
                <a:prstTxWarp prst="textNoShape">
                  <a:avLst/>
                </a:prstTxWarp>
                <a:noAutofit/>
              </a:bodyPr>
              <a:lstStyle/>
              <a:p>
                <a:pPr algn="ctr">
                  <a:lnSpc>
                    <a:spcPct val="90000"/>
                  </a:lnSpc>
                </a:pPr>
                <a:endParaRPr lang="en-US" sz="2000" b="1">
                  <a:solidFill>
                    <a:schemeClr val="bg1"/>
                  </a:solidFill>
                </a:endParaRPr>
              </a:p>
            </p:txBody>
          </p:sp>
        </p:grpSp>
      </p:grpSp>
    </p:spTree>
    <p:extLst>
      <p:ext uri="{BB962C8B-B14F-4D97-AF65-F5344CB8AC3E}">
        <p14:creationId xmlns:p14="http://schemas.microsoft.com/office/powerpoint/2010/main" val="3625851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path" presetSubtype="0" accel="50000" decel="50000" fill="hold" nodeType="clickEffect">
                                  <p:stCondLst>
                                    <p:cond delay="0"/>
                                  </p:stCondLst>
                                  <p:childTnLst>
                                    <p:animMotion origin="layout" path="M -4.16667E-6 4.81481E-6 L -4.16667E-6 0.00023 C -0.01132 -0.00093 -0.01601 -0.00093 -0.02565 -0.00301 C -0.02799 -0.00348 -0.03255 -0.00487 -0.03489 -0.00579 C -0.04049 -0.00811 -0.03567 -0.00695 -0.04309 -0.0088 C -0.04687 -0.00973 -0.05156 -0.01019 -0.05533 -0.01181 C -0.05755 -0.0125 -0.0595 -0.01343 -0.06158 -0.01459 C -0.06328 -0.01551 -0.06497 -0.0169 -0.06666 -0.01737 C -0.06875 -0.01829 -0.0707 -0.01829 -0.07291 -0.01875 L -0.08502 -0.02477 C -0.08724 -0.0257 -0.08919 -0.02639 -0.09127 -0.02755 C -0.09296 -0.02848 -0.09453 -0.02963 -0.09635 -0.03033 C -0.10208 -0.03311 -0.10338 -0.03311 -0.10872 -0.03473 C -0.11041 -0.03565 -0.11211 -0.03658 -0.1138 -0.03774 C -0.11523 -0.03866 -0.1164 -0.03982 -0.11783 -0.04051 C -0.11927 -0.04121 -0.12057 -0.04144 -0.12187 -0.04213 C -0.12369 -0.04283 -0.12539 -0.04399 -0.12708 -0.04491 C -0.13112 -0.047 -0.13945 -0.0507 -0.13945 -0.05047 C -0.14921 -0.06112 -0.13867 -0.05093 -0.14661 -0.05649 C -0.14765 -0.05718 -0.14856 -0.05857 -0.14961 -0.05926 C -0.1513 -0.06088 -0.15299 -0.06204 -0.15468 -0.06366 C -0.15572 -0.06459 -0.15677 -0.06575 -0.15781 -0.06644 C -0.15872 -0.06713 -0.15989 -0.06737 -0.16093 -0.06806 C -0.16822 -0.07315 -0.15911 -0.06875 -0.16809 -0.07385 C -0.17005 -0.075 -0.17213 -0.0757 -0.17421 -0.07663 C -0.17526 -0.07709 -0.1763 -0.07732 -0.17721 -0.07801 L -0.1802 -0.08079 L -0.1802 -0.08079 " pathEditMode="relative" rAng="0" ptsTypes="AAAAAAAAAAAAAAAAAAAAAAAAAAAA">
                                      <p:cBhvr>
                                        <p:cTn id="6" dur="2000" fill="hold"/>
                                        <p:tgtEl>
                                          <p:spTgt spid="3"/>
                                        </p:tgtEl>
                                        <p:attrNameLst>
                                          <p:attrName>ppt_x</p:attrName>
                                          <p:attrName>ppt_y</p:attrName>
                                        </p:attrNameLst>
                                      </p:cBhvr>
                                      <p:rCtr x="-9010" y="-4028"/>
                                    </p:animMotion>
                                  </p:childTnLst>
                                </p:cTn>
                              </p:par>
                            </p:childTnLst>
                          </p:cTn>
                        </p:par>
                        <p:par>
                          <p:cTn id="7" fill="hold">
                            <p:stCondLst>
                              <p:cond delay="2000"/>
                            </p:stCondLst>
                            <p:childTnLst>
                              <p:par>
                                <p:cTn id="8" presetID="9"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ssolve">
                                      <p:cBhvr>
                                        <p:cTn id="10" dur="10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dissolve">
                                      <p:cBhvr>
                                        <p:cTn id="20" dur="500"/>
                                        <p:tgtEl>
                                          <p:spTgt spid="25"/>
                                        </p:tgtEl>
                                      </p:cBhvr>
                                    </p:animEffect>
                                  </p:childTnLst>
                                </p:cTn>
                              </p:par>
                              <p:par>
                                <p:cTn id="21" presetID="9"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dissolv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1.17"/>
  <p:tag name="AS_TITLE" val="Aspose.Slides for .NET 4.0"/>
  <p:tag name="AS_VERSION" val="18.1"/>
</p:tagLst>
</file>

<file path=ppt/tags/tag10.xml><?xml version="1.0" encoding="utf-8"?>
<p:tagLst xmlns:a="http://schemas.openxmlformats.org/drawingml/2006/main" xmlns:r="http://schemas.openxmlformats.org/officeDocument/2006/relationships" xmlns:p="http://schemas.openxmlformats.org/presentationml/2006/main">
  <p:tag name="AS_UNIQUEID" val="398"/>
</p:tagLst>
</file>

<file path=ppt/tags/tag100.xml><?xml version="1.0" encoding="utf-8"?>
<p:tagLst xmlns:a="http://schemas.openxmlformats.org/drawingml/2006/main" xmlns:r="http://schemas.openxmlformats.org/officeDocument/2006/relationships" xmlns:p="http://schemas.openxmlformats.org/presentationml/2006/main">
  <p:tag name="AS_UNIQUEID" val="781"/>
</p:tagLst>
</file>

<file path=ppt/tags/tag101.xml><?xml version="1.0" encoding="utf-8"?>
<p:tagLst xmlns:a="http://schemas.openxmlformats.org/drawingml/2006/main" xmlns:r="http://schemas.openxmlformats.org/officeDocument/2006/relationships" xmlns:p="http://schemas.openxmlformats.org/presentationml/2006/main">
  <p:tag name="AS_UNIQUEID" val="782"/>
</p:tagLst>
</file>

<file path=ppt/tags/tag102.xml><?xml version="1.0" encoding="utf-8"?>
<p:tagLst xmlns:a="http://schemas.openxmlformats.org/drawingml/2006/main" xmlns:r="http://schemas.openxmlformats.org/officeDocument/2006/relationships" xmlns:p="http://schemas.openxmlformats.org/presentationml/2006/main">
  <p:tag name="AS_UNIQUEID" val="78"/>
</p:tagLst>
</file>

<file path=ppt/tags/tag103.xml><?xml version="1.0" encoding="utf-8"?>
<p:tagLst xmlns:a="http://schemas.openxmlformats.org/drawingml/2006/main" xmlns:r="http://schemas.openxmlformats.org/officeDocument/2006/relationships" xmlns:p="http://schemas.openxmlformats.org/presentationml/2006/main">
  <p:tag name="AS_UNIQUEID" val="92"/>
</p:tagLst>
</file>

<file path=ppt/tags/tag104.xml><?xml version="1.0" encoding="utf-8"?>
<p:tagLst xmlns:a="http://schemas.openxmlformats.org/drawingml/2006/main" xmlns:r="http://schemas.openxmlformats.org/officeDocument/2006/relationships" xmlns:p="http://schemas.openxmlformats.org/presentationml/2006/main">
  <p:tag name="AS_UNIQUEID" val="93"/>
</p:tagLst>
</file>

<file path=ppt/tags/tag105.xml><?xml version="1.0" encoding="utf-8"?>
<p:tagLst xmlns:a="http://schemas.openxmlformats.org/drawingml/2006/main" xmlns:r="http://schemas.openxmlformats.org/officeDocument/2006/relationships" xmlns:p="http://schemas.openxmlformats.org/presentationml/2006/main">
  <p:tag name="AS_UNIQUEID" val="79"/>
</p:tagLst>
</file>

<file path=ppt/tags/tag106.xml><?xml version="1.0" encoding="utf-8"?>
<p:tagLst xmlns:a="http://schemas.openxmlformats.org/drawingml/2006/main" xmlns:r="http://schemas.openxmlformats.org/officeDocument/2006/relationships" xmlns:p="http://schemas.openxmlformats.org/presentationml/2006/main">
  <p:tag name="AS_UNIQUEID" val="80"/>
</p:tagLst>
</file>

<file path=ppt/tags/tag107.xml><?xml version="1.0" encoding="utf-8"?>
<p:tagLst xmlns:a="http://schemas.openxmlformats.org/drawingml/2006/main" xmlns:r="http://schemas.openxmlformats.org/officeDocument/2006/relationships" xmlns:p="http://schemas.openxmlformats.org/presentationml/2006/main">
  <p:tag name="AS_UNIQUEID" val="81"/>
</p:tagLst>
</file>

<file path=ppt/tags/tag108.xml><?xml version="1.0" encoding="utf-8"?>
<p:tagLst xmlns:a="http://schemas.openxmlformats.org/drawingml/2006/main" xmlns:r="http://schemas.openxmlformats.org/officeDocument/2006/relationships" xmlns:p="http://schemas.openxmlformats.org/presentationml/2006/main">
  <p:tag name="AS_UNIQUEID" val="82"/>
</p:tagLst>
</file>

<file path=ppt/tags/tag109.xml><?xml version="1.0" encoding="utf-8"?>
<p:tagLst xmlns:a="http://schemas.openxmlformats.org/drawingml/2006/main" xmlns:r="http://schemas.openxmlformats.org/officeDocument/2006/relationships" xmlns:p="http://schemas.openxmlformats.org/presentationml/2006/main">
  <p:tag name="AS_UNIQUEID" val="83"/>
</p:tagLst>
</file>

<file path=ppt/tags/tag11.xml><?xml version="1.0" encoding="utf-8"?>
<p:tagLst xmlns:a="http://schemas.openxmlformats.org/drawingml/2006/main" xmlns:r="http://schemas.openxmlformats.org/officeDocument/2006/relationships" xmlns:p="http://schemas.openxmlformats.org/presentationml/2006/main">
  <p:tag name="AS_UNIQUEID" val="399"/>
</p:tagLst>
</file>

<file path=ppt/tags/tag110.xml><?xml version="1.0" encoding="utf-8"?>
<p:tagLst xmlns:a="http://schemas.openxmlformats.org/drawingml/2006/main" xmlns:r="http://schemas.openxmlformats.org/officeDocument/2006/relationships" xmlns:p="http://schemas.openxmlformats.org/presentationml/2006/main">
  <p:tag name="AS_UNIQUEID" val="84"/>
</p:tagLst>
</file>

<file path=ppt/tags/tag111.xml><?xml version="1.0" encoding="utf-8"?>
<p:tagLst xmlns:a="http://schemas.openxmlformats.org/drawingml/2006/main" xmlns:r="http://schemas.openxmlformats.org/officeDocument/2006/relationships" xmlns:p="http://schemas.openxmlformats.org/presentationml/2006/main">
  <p:tag name="AS_UNIQUEID" val="85"/>
</p:tagLst>
</file>

<file path=ppt/tags/tag112.xml><?xml version="1.0" encoding="utf-8"?>
<p:tagLst xmlns:a="http://schemas.openxmlformats.org/drawingml/2006/main" xmlns:r="http://schemas.openxmlformats.org/officeDocument/2006/relationships" xmlns:p="http://schemas.openxmlformats.org/presentationml/2006/main">
  <p:tag name="AS_UNIQUEID" val="86"/>
</p:tagLst>
</file>

<file path=ppt/tags/tag113.xml><?xml version="1.0" encoding="utf-8"?>
<p:tagLst xmlns:a="http://schemas.openxmlformats.org/drawingml/2006/main" xmlns:r="http://schemas.openxmlformats.org/officeDocument/2006/relationships" xmlns:p="http://schemas.openxmlformats.org/presentationml/2006/main">
  <p:tag name="AS_UNIQUEID" val="87"/>
</p:tagLst>
</file>

<file path=ppt/tags/tag114.xml><?xml version="1.0" encoding="utf-8"?>
<p:tagLst xmlns:a="http://schemas.openxmlformats.org/drawingml/2006/main" xmlns:r="http://schemas.openxmlformats.org/officeDocument/2006/relationships" xmlns:p="http://schemas.openxmlformats.org/presentationml/2006/main">
  <p:tag name="AS_UNIQUEID" val="88"/>
</p:tagLst>
</file>

<file path=ppt/tags/tag115.xml><?xml version="1.0" encoding="utf-8"?>
<p:tagLst xmlns:a="http://schemas.openxmlformats.org/drawingml/2006/main" xmlns:r="http://schemas.openxmlformats.org/officeDocument/2006/relationships" xmlns:p="http://schemas.openxmlformats.org/presentationml/2006/main">
  <p:tag name="AS_UNIQUEID" val="89"/>
</p:tagLst>
</file>

<file path=ppt/tags/tag116.xml><?xml version="1.0" encoding="utf-8"?>
<p:tagLst xmlns:a="http://schemas.openxmlformats.org/drawingml/2006/main" xmlns:r="http://schemas.openxmlformats.org/officeDocument/2006/relationships" xmlns:p="http://schemas.openxmlformats.org/presentationml/2006/main">
  <p:tag name="AS_UNIQUEID" val="90"/>
</p:tagLst>
</file>

<file path=ppt/tags/tag117.xml><?xml version="1.0" encoding="utf-8"?>
<p:tagLst xmlns:a="http://schemas.openxmlformats.org/drawingml/2006/main" xmlns:r="http://schemas.openxmlformats.org/officeDocument/2006/relationships" xmlns:p="http://schemas.openxmlformats.org/presentationml/2006/main">
  <p:tag name="AS_UNIQUEID" val="91"/>
</p:tagLst>
</file>

<file path=ppt/tags/tag118.xml><?xml version="1.0" encoding="utf-8"?>
<p:tagLst xmlns:a="http://schemas.openxmlformats.org/drawingml/2006/main" xmlns:r="http://schemas.openxmlformats.org/officeDocument/2006/relationships" xmlns:p="http://schemas.openxmlformats.org/presentationml/2006/main">
  <p:tag name="AS_UNIQUEID" val="74"/>
</p:tagLst>
</file>

<file path=ppt/tags/tag119.xml><?xml version="1.0" encoding="utf-8"?>
<p:tagLst xmlns:a="http://schemas.openxmlformats.org/drawingml/2006/main" xmlns:r="http://schemas.openxmlformats.org/officeDocument/2006/relationships" xmlns:p="http://schemas.openxmlformats.org/presentationml/2006/main">
  <p:tag name="AS_UNIQUEID" val="75"/>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S_UNIQUEID" val="76"/>
</p:tagLst>
</file>

<file path=ppt/tags/tag121.xml><?xml version="1.0" encoding="utf-8"?>
<p:tagLst xmlns:a="http://schemas.openxmlformats.org/drawingml/2006/main" xmlns:r="http://schemas.openxmlformats.org/officeDocument/2006/relationships" xmlns:p="http://schemas.openxmlformats.org/presentationml/2006/main">
  <p:tag name="AS_UNIQUEID" val="45"/>
</p:tagLst>
</file>

<file path=ppt/tags/tag122.xml><?xml version="1.0" encoding="utf-8"?>
<p:tagLst xmlns:a="http://schemas.openxmlformats.org/drawingml/2006/main" xmlns:r="http://schemas.openxmlformats.org/officeDocument/2006/relationships" xmlns:p="http://schemas.openxmlformats.org/presentationml/2006/main">
  <p:tag name="AS_UNIQUEID" val="46"/>
</p:tagLst>
</file>

<file path=ppt/tags/tag123.xml><?xml version="1.0" encoding="utf-8"?>
<p:tagLst xmlns:a="http://schemas.openxmlformats.org/drawingml/2006/main" xmlns:r="http://schemas.openxmlformats.org/officeDocument/2006/relationships" xmlns:p="http://schemas.openxmlformats.org/presentationml/2006/main">
  <p:tag name="AS_UNIQUEID" val="47"/>
</p:tagLst>
</file>

<file path=ppt/tags/tag124.xml><?xml version="1.0" encoding="utf-8"?>
<p:tagLst xmlns:a="http://schemas.openxmlformats.org/drawingml/2006/main" xmlns:r="http://schemas.openxmlformats.org/officeDocument/2006/relationships" xmlns:p="http://schemas.openxmlformats.org/presentationml/2006/main">
  <p:tag name="AS_UNIQUEID" val="41"/>
</p:tagLst>
</file>

<file path=ppt/tags/tag125.xml><?xml version="1.0" encoding="utf-8"?>
<p:tagLst xmlns:a="http://schemas.openxmlformats.org/drawingml/2006/main" xmlns:r="http://schemas.openxmlformats.org/officeDocument/2006/relationships" xmlns:p="http://schemas.openxmlformats.org/presentationml/2006/main">
  <p:tag name="AS_UNIQUEID" val="42"/>
</p:tagLst>
</file>

<file path=ppt/tags/tag126.xml><?xml version="1.0" encoding="utf-8"?>
<p:tagLst xmlns:a="http://schemas.openxmlformats.org/drawingml/2006/main" xmlns:r="http://schemas.openxmlformats.org/officeDocument/2006/relationships" xmlns:p="http://schemas.openxmlformats.org/presentationml/2006/main">
  <p:tag name="AS_UNIQUEID" val="43"/>
</p:tagLst>
</file>

<file path=ppt/tags/tag127.xml><?xml version="1.0" encoding="utf-8"?>
<p:tagLst xmlns:a="http://schemas.openxmlformats.org/drawingml/2006/main" xmlns:r="http://schemas.openxmlformats.org/officeDocument/2006/relationships" xmlns:p="http://schemas.openxmlformats.org/presentationml/2006/main">
  <p:tag name="AS_UNIQUEID" val="238"/>
</p:tagLst>
</file>

<file path=ppt/tags/tag128.xml><?xml version="1.0" encoding="utf-8"?>
<p:tagLst xmlns:a="http://schemas.openxmlformats.org/drawingml/2006/main" xmlns:r="http://schemas.openxmlformats.org/officeDocument/2006/relationships" xmlns:p="http://schemas.openxmlformats.org/presentationml/2006/main">
  <p:tag name="AS_UNIQUEID" val="239"/>
</p:tagLst>
</file>

<file path=ppt/tags/tag129.xml><?xml version="1.0" encoding="utf-8"?>
<p:tagLst xmlns:a="http://schemas.openxmlformats.org/drawingml/2006/main" xmlns:r="http://schemas.openxmlformats.org/officeDocument/2006/relationships" xmlns:p="http://schemas.openxmlformats.org/presentationml/2006/main">
  <p:tag name="AS_UNIQUEID" val="240"/>
</p:tagLst>
</file>

<file path=ppt/tags/tag13.xml><?xml version="1.0" encoding="utf-8"?>
<p:tagLst xmlns:a="http://schemas.openxmlformats.org/drawingml/2006/main" xmlns:r="http://schemas.openxmlformats.org/officeDocument/2006/relationships" xmlns:p="http://schemas.openxmlformats.org/presentationml/2006/main">
  <p:tag name="AS_UNIQUEID" val="401"/>
</p:tagLst>
</file>

<file path=ppt/tags/tag130.xml><?xml version="1.0" encoding="utf-8"?>
<p:tagLst xmlns:a="http://schemas.openxmlformats.org/drawingml/2006/main" xmlns:r="http://schemas.openxmlformats.org/officeDocument/2006/relationships" xmlns:p="http://schemas.openxmlformats.org/presentationml/2006/main">
  <p:tag name="AS_UNIQUEID" val="241"/>
</p:tagLst>
</file>

<file path=ppt/tags/tag131.xml><?xml version="1.0" encoding="utf-8"?>
<p:tagLst xmlns:a="http://schemas.openxmlformats.org/drawingml/2006/main" xmlns:r="http://schemas.openxmlformats.org/officeDocument/2006/relationships" xmlns:p="http://schemas.openxmlformats.org/presentationml/2006/main">
  <p:tag name="AS_UNIQUEID" val="242"/>
</p:tagLst>
</file>

<file path=ppt/tags/tag132.xml><?xml version="1.0" encoding="utf-8"?>
<p:tagLst xmlns:a="http://schemas.openxmlformats.org/drawingml/2006/main" xmlns:r="http://schemas.openxmlformats.org/officeDocument/2006/relationships" xmlns:p="http://schemas.openxmlformats.org/presentationml/2006/main">
  <p:tag name="AS_UNIQUEID" val="243"/>
</p:tagLst>
</file>

<file path=ppt/tags/tag133.xml><?xml version="1.0" encoding="utf-8"?>
<p:tagLst xmlns:a="http://schemas.openxmlformats.org/drawingml/2006/main" xmlns:r="http://schemas.openxmlformats.org/officeDocument/2006/relationships" xmlns:p="http://schemas.openxmlformats.org/presentationml/2006/main">
  <p:tag name="AS_UNIQUEID" val="244"/>
</p:tagLst>
</file>

<file path=ppt/tags/tag134.xml><?xml version="1.0" encoding="utf-8"?>
<p:tagLst xmlns:a="http://schemas.openxmlformats.org/drawingml/2006/main" xmlns:r="http://schemas.openxmlformats.org/officeDocument/2006/relationships" xmlns:p="http://schemas.openxmlformats.org/presentationml/2006/main">
  <p:tag name="AS_UNIQUEID" val="245"/>
</p:tagLst>
</file>

<file path=ppt/tags/tag135.xml><?xml version="1.0" encoding="utf-8"?>
<p:tagLst xmlns:a="http://schemas.openxmlformats.org/drawingml/2006/main" xmlns:r="http://schemas.openxmlformats.org/officeDocument/2006/relationships" xmlns:p="http://schemas.openxmlformats.org/presentationml/2006/main">
  <p:tag name="AS_UNIQUEID" val="246"/>
</p:tagLst>
</file>

<file path=ppt/tags/tag136.xml><?xml version="1.0" encoding="utf-8"?>
<p:tagLst xmlns:a="http://schemas.openxmlformats.org/drawingml/2006/main" xmlns:r="http://schemas.openxmlformats.org/officeDocument/2006/relationships" xmlns:p="http://schemas.openxmlformats.org/presentationml/2006/main">
  <p:tag name="AS_UNIQUEID" val="247"/>
</p:tagLst>
</file>

<file path=ppt/tags/tag137.xml><?xml version="1.0" encoding="utf-8"?>
<p:tagLst xmlns:a="http://schemas.openxmlformats.org/drawingml/2006/main" xmlns:r="http://schemas.openxmlformats.org/officeDocument/2006/relationships" xmlns:p="http://schemas.openxmlformats.org/presentationml/2006/main">
  <p:tag name="AS_UNIQUEID" val="248"/>
</p:tagLst>
</file>

<file path=ppt/tags/tag138.xml><?xml version="1.0" encoding="utf-8"?>
<p:tagLst xmlns:a="http://schemas.openxmlformats.org/drawingml/2006/main" xmlns:r="http://schemas.openxmlformats.org/officeDocument/2006/relationships" xmlns:p="http://schemas.openxmlformats.org/presentationml/2006/main">
  <p:tag name="AS_UNIQUEID" val="249"/>
</p:tagLst>
</file>

<file path=ppt/tags/tag139.xml><?xml version="1.0" encoding="utf-8"?>
<p:tagLst xmlns:a="http://schemas.openxmlformats.org/drawingml/2006/main" xmlns:r="http://schemas.openxmlformats.org/officeDocument/2006/relationships" xmlns:p="http://schemas.openxmlformats.org/presentationml/2006/main">
  <p:tag name="AS_UNIQUEID" val="250"/>
</p:tagLst>
</file>

<file path=ppt/tags/tag14.xml><?xml version="1.0" encoding="utf-8"?>
<p:tagLst xmlns:a="http://schemas.openxmlformats.org/drawingml/2006/main" xmlns:r="http://schemas.openxmlformats.org/officeDocument/2006/relationships" xmlns:p="http://schemas.openxmlformats.org/presentationml/2006/main">
  <p:tag name="AS_UNIQUEID" val="402"/>
</p:tagLst>
</file>

<file path=ppt/tags/tag140.xml><?xml version="1.0" encoding="utf-8"?>
<p:tagLst xmlns:a="http://schemas.openxmlformats.org/drawingml/2006/main" xmlns:r="http://schemas.openxmlformats.org/officeDocument/2006/relationships" xmlns:p="http://schemas.openxmlformats.org/presentationml/2006/main">
  <p:tag name="AS_UNIQUEID" val="251"/>
</p:tagLst>
</file>

<file path=ppt/tags/tag141.xml><?xml version="1.0" encoding="utf-8"?>
<p:tagLst xmlns:a="http://schemas.openxmlformats.org/drawingml/2006/main" xmlns:r="http://schemas.openxmlformats.org/officeDocument/2006/relationships" xmlns:p="http://schemas.openxmlformats.org/presentationml/2006/main">
  <p:tag name="AS_UNIQUEID" val="252"/>
</p:tagLst>
</file>

<file path=ppt/tags/tag142.xml><?xml version="1.0" encoding="utf-8"?>
<p:tagLst xmlns:a="http://schemas.openxmlformats.org/drawingml/2006/main" xmlns:r="http://schemas.openxmlformats.org/officeDocument/2006/relationships" xmlns:p="http://schemas.openxmlformats.org/presentationml/2006/main">
  <p:tag name="AS_UNIQUEID" val="253"/>
</p:tagLst>
</file>

<file path=ppt/tags/tag143.xml><?xml version="1.0" encoding="utf-8"?>
<p:tagLst xmlns:a="http://schemas.openxmlformats.org/drawingml/2006/main" xmlns:r="http://schemas.openxmlformats.org/officeDocument/2006/relationships" xmlns:p="http://schemas.openxmlformats.org/presentationml/2006/main">
  <p:tag name="AS_UNIQUEID" val="254"/>
</p:tagLst>
</file>

<file path=ppt/tags/tag144.xml><?xml version="1.0" encoding="utf-8"?>
<p:tagLst xmlns:a="http://schemas.openxmlformats.org/drawingml/2006/main" xmlns:r="http://schemas.openxmlformats.org/officeDocument/2006/relationships" xmlns:p="http://schemas.openxmlformats.org/presentationml/2006/main">
  <p:tag name="AS_UNIQUEID" val="255"/>
</p:tagLst>
</file>

<file path=ppt/tags/tag145.xml><?xml version="1.0" encoding="utf-8"?>
<p:tagLst xmlns:a="http://schemas.openxmlformats.org/drawingml/2006/main" xmlns:r="http://schemas.openxmlformats.org/officeDocument/2006/relationships" xmlns:p="http://schemas.openxmlformats.org/presentationml/2006/main">
  <p:tag name="AS_UNIQUEID" val="256"/>
</p:tagLst>
</file>

<file path=ppt/tags/tag146.xml><?xml version="1.0" encoding="utf-8"?>
<p:tagLst xmlns:a="http://schemas.openxmlformats.org/drawingml/2006/main" xmlns:r="http://schemas.openxmlformats.org/officeDocument/2006/relationships" xmlns:p="http://schemas.openxmlformats.org/presentationml/2006/main">
  <p:tag name="AS_UNIQUEID" val="257"/>
</p:tagLst>
</file>

<file path=ppt/tags/tag147.xml><?xml version="1.0" encoding="utf-8"?>
<p:tagLst xmlns:a="http://schemas.openxmlformats.org/drawingml/2006/main" xmlns:r="http://schemas.openxmlformats.org/officeDocument/2006/relationships" xmlns:p="http://schemas.openxmlformats.org/presentationml/2006/main">
  <p:tag name="AS_UNIQUEID" val="258"/>
</p:tagLst>
</file>

<file path=ppt/tags/tag148.xml><?xml version="1.0" encoding="utf-8"?>
<p:tagLst xmlns:a="http://schemas.openxmlformats.org/drawingml/2006/main" xmlns:r="http://schemas.openxmlformats.org/officeDocument/2006/relationships" xmlns:p="http://schemas.openxmlformats.org/presentationml/2006/main">
  <p:tag name="AS_UNIQUEID" val="259"/>
</p:tagLst>
</file>

<file path=ppt/tags/tag149.xml><?xml version="1.0" encoding="utf-8"?>
<p:tagLst xmlns:a="http://schemas.openxmlformats.org/drawingml/2006/main" xmlns:r="http://schemas.openxmlformats.org/officeDocument/2006/relationships" xmlns:p="http://schemas.openxmlformats.org/presentationml/2006/main">
  <p:tag name="AS_UNIQUEID" val="260"/>
</p:tagLst>
</file>

<file path=ppt/tags/tag15.xml><?xml version="1.0" encoding="utf-8"?>
<p:tagLst xmlns:a="http://schemas.openxmlformats.org/drawingml/2006/main" xmlns:r="http://schemas.openxmlformats.org/officeDocument/2006/relationships" xmlns:p="http://schemas.openxmlformats.org/presentationml/2006/main">
  <p:tag name="AS_UNIQUEID" val="403"/>
</p:tagLst>
</file>

<file path=ppt/tags/tag150.xml><?xml version="1.0" encoding="utf-8"?>
<p:tagLst xmlns:a="http://schemas.openxmlformats.org/drawingml/2006/main" xmlns:r="http://schemas.openxmlformats.org/officeDocument/2006/relationships" xmlns:p="http://schemas.openxmlformats.org/presentationml/2006/main">
  <p:tag name="AS_UNIQUEID" val="261"/>
</p:tagLst>
</file>

<file path=ppt/tags/tag151.xml><?xml version="1.0" encoding="utf-8"?>
<p:tagLst xmlns:a="http://schemas.openxmlformats.org/drawingml/2006/main" xmlns:r="http://schemas.openxmlformats.org/officeDocument/2006/relationships" xmlns:p="http://schemas.openxmlformats.org/presentationml/2006/main">
  <p:tag name="AS_UNIQUEID" val="262"/>
</p:tagLst>
</file>

<file path=ppt/tags/tag152.xml><?xml version="1.0" encoding="utf-8"?>
<p:tagLst xmlns:a="http://schemas.openxmlformats.org/drawingml/2006/main" xmlns:r="http://schemas.openxmlformats.org/officeDocument/2006/relationships" xmlns:p="http://schemas.openxmlformats.org/presentationml/2006/main">
  <p:tag name="AS_UNIQUEID" val="263"/>
</p:tagLst>
</file>

<file path=ppt/tags/tag153.xml><?xml version="1.0" encoding="utf-8"?>
<p:tagLst xmlns:a="http://schemas.openxmlformats.org/drawingml/2006/main" xmlns:r="http://schemas.openxmlformats.org/officeDocument/2006/relationships" xmlns:p="http://schemas.openxmlformats.org/presentationml/2006/main">
  <p:tag name="AS_UNIQUEID" val="264"/>
</p:tagLst>
</file>

<file path=ppt/tags/tag154.xml><?xml version="1.0" encoding="utf-8"?>
<p:tagLst xmlns:a="http://schemas.openxmlformats.org/drawingml/2006/main" xmlns:r="http://schemas.openxmlformats.org/officeDocument/2006/relationships" xmlns:p="http://schemas.openxmlformats.org/presentationml/2006/main">
  <p:tag name="AS_UNIQUEID" val="265"/>
</p:tagLst>
</file>

<file path=ppt/tags/tag155.xml><?xml version="1.0" encoding="utf-8"?>
<p:tagLst xmlns:a="http://schemas.openxmlformats.org/drawingml/2006/main" xmlns:r="http://schemas.openxmlformats.org/officeDocument/2006/relationships" xmlns:p="http://schemas.openxmlformats.org/presentationml/2006/main">
  <p:tag name="AS_UNIQUEID" val="266"/>
</p:tagLst>
</file>

<file path=ppt/tags/tag156.xml><?xml version="1.0" encoding="utf-8"?>
<p:tagLst xmlns:a="http://schemas.openxmlformats.org/drawingml/2006/main" xmlns:r="http://schemas.openxmlformats.org/officeDocument/2006/relationships" xmlns:p="http://schemas.openxmlformats.org/presentationml/2006/main">
  <p:tag name="AS_UNIQUEID" val="234"/>
</p:tagLst>
</file>

<file path=ppt/tags/tag157.xml><?xml version="1.0" encoding="utf-8"?>
<p:tagLst xmlns:a="http://schemas.openxmlformats.org/drawingml/2006/main" xmlns:r="http://schemas.openxmlformats.org/officeDocument/2006/relationships" xmlns:p="http://schemas.openxmlformats.org/presentationml/2006/main">
  <p:tag name="AS_UNIQUEID" val="235"/>
</p:tagLst>
</file>

<file path=ppt/tags/tag158.xml><?xml version="1.0" encoding="utf-8"?>
<p:tagLst xmlns:a="http://schemas.openxmlformats.org/drawingml/2006/main" xmlns:r="http://schemas.openxmlformats.org/officeDocument/2006/relationships" xmlns:p="http://schemas.openxmlformats.org/presentationml/2006/main">
  <p:tag name="AS_UNIQUEID" val="236"/>
</p:tagLst>
</file>

<file path=ppt/tags/tag159.xml><?xml version="1.0" encoding="utf-8"?>
<p:tagLst xmlns:a="http://schemas.openxmlformats.org/drawingml/2006/main" xmlns:r="http://schemas.openxmlformats.org/officeDocument/2006/relationships" xmlns:p="http://schemas.openxmlformats.org/presentationml/2006/main">
  <p:tag name="AS_UNIQUEID" val="671"/>
</p:tagLst>
</file>

<file path=ppt/tags/tag16.xml><?xml version="1.0" encoding="utf-8"?>
<p:tagLst xmlns:a="http://schemas.openxmlformats.org/drawingml/2006/main" xmlns:r="http://schemas.openxmlformats.org/officeDocument/2006/relationships" xmlns:p="http://schemas.openxmlformats.org/presentationml/2006/main">
  <p:tag name="AS_UNIQUEID" val="404"/>
</p:tagLst>
</file>

<file path=ppt/tags/tag160.xml><?xml version="1.0" encoding="utf-8"?>
<p:tagLst xmlns:a="http://schemas.openxmlformats.org/drawingml/2006/main" xmlns:r="http://schemas.openxmlformats.org/officeDocument/2006/relationships" xmlns:p="http://schemas.openxmlformats.org/presentationml/2006/main">
  <p:tag name="AS_UNIQUEID" val="673"/>
</p:tagLst>
</file>

<file path=ppt/tags/tag161.xml><?xml version="1.0" encoding="utf-8"?>
<p:tagLst xmlns:a="http://schemas.openxmlformats.org/drawingml/2006/main" xmlns:r="http://schemas.openxmlformats.org/officeDocument/2006/relationships" xmlns:p="http://schemas.openxmlformats.org/presentationml/2006/main">
  <p:tag name="AS_UNIQUEID" val="674"/>
</p:tagLst>
</file>

<file path=ppt/tags/tag162.xml><?xml version="1.0" encoding="utf-8"?>
<p:tagLst xmlns:a="http://schemas.openxmlformats.org/drawingml/2006/main" xmlns:r="http://schemas.openxmlformats.org/officeDocument/2006/relationships" xmlns:p="http://schemas.openxmlformats.org/presentationml/2006/main">
  <p:tag name="AS_UNIQUEID" val="675"/>
</p:tagLst>
</file>

<file path=ppt/tags/tag163.xml><?xml version="1.0" encoding="utf-8"?>
<p:tagLst xmlns:a="http://schemas.openxmlformats.org/drawingml/2006/main" xmlns:r="http://schemas.openxmlformats.org/officeDocument/2006/relationships" xmlns:p="http://schemas.openxmlformats.org/presentationml/2006/main">
  <p:tag name="AS_UNIQUEID" val="676"/>
</p:tagLst>
</file>

<file path=ppt/tags/tag164.xml><?xml version="1.0" encoding="utf-8"?>
<p:tagLst xmlns:a="http://schemas.openxmlformats.org/drawingml/2006/main" xmlns:r="http://schemas.openxmlformats.org/officeDocument/2006/relationships" xmlns:p="http://schemas.openxmlformats.org/presentationml/2006/main">
  <p:tag name="AS_UNIQUEID" val="677"/>
</p:tagLst>
</file>

<file path=ppt/tags/tag165.xml><?xml version="1.0" encoding="utf-8"?>
<p:tagLst xmlns:a="http://schemas.openxmlformats.org/drawingml/2006/main" xmlns:r="http://schemas.openxmlformats.org/officeDocument/2006/relationships" xmlns:p="http://schemas.openxmlformats.org/presentationml/2006/main">
  <p:tag name="AS_UNIQUEID" val="678"/>
</p:tagLst>
</file>

<file path=ppt/tags/tag166.xml><?xml version="1.0" encoding="utf-8"?>
<p:tagLst xmlns:a="http://schemas.openxmlformats.org/drawingml/2006/main" xmlns:r="http://schemas.openxmlformats.org/officeDocument/2006/relationships" xmlns:p="http://schemas.openxmlformats.org/presentationml/2006/main">
  <p:tag name="AS_UNIQUEID" val="679"/>
</p:tagLst>
</file>

<file path=ppt/tags/tag167.xml><?xml version="1.0" encoding="utf-8"?>
<p:tagLst xmlns:a="http://schemas.openxmlformats.org/drawingml/2006/main" xmlns:r="http://schemas.openxmlformats.org/officeDocument/2006/relationships" xmlns:p="http://schemas.openxmlformats.org/presentationml/2006/main">
  <p:tag name="AS_UNIQUEID" val="680"/>
</p:tagLst>
</file>

<file path=ppt/tags/tag168.xml><?xml version="1.0" encoding="utf-8"?>
<p:tagLst xmlns:a="http://schemas.openxmlformats.org/drawingml/2006/main" xmlns:r="http://schemas.openxmlformats.org/officeDocument/2006/relationships" xmlns:p="http://schemas.openxmlformats.org/presentationml/2006/main">
  <p:tag name="AS_UNIQUEID" val="683"/>
</p:tagLst>
</file>

<file path=ppt/tags/tag169.xml><?xml version="1.0" encoding="utf-8"?>
<p:tagLst xmlns:a="http://schemas.openxmlformats.org/drawingml/2006/main" xmlns:r="http://schemas.openxmlformats.org/officeDocument/2006/relationships" xmlns:p="http://schemas.openxmlformats.org/presentationml/2006/main">
  <p:tag name="AS_UNIQUEID" val="684"/>
</p:tagLst>
</file>

<file path=ppt/tags/tag17.xml><?xml version="1.0" encoding="utf-8"?>
<p:tagLst xmlns:a="http://schemas.openxmlformats.org/drawingml/2006/main" xmlns:r="http://schemas.openxmlformats.org/officeDocument/2006/relationships" xmlns:p="http://schemas.openxmlformats.org/presentationml/2006/main">
  <p:tag name="AS_UNIQUEID" val="405"/>
</p:tagLst>
</file>

<file path=ppt/tags/tag170.xml><?xml version="1.0" encoding="utf-8"?>
<p:tagLst xmlns:a="http://schemas.openxmlformats.org/drawingml/2006/main" xmlns:r="http://schemas.openxmlformats.org/officeDocument/2006/relationships" xmlns:p="http://schemas.openxmlformats.org/presentationml/2006/main">
  <p:tag name="AS_UNIQUEID" val="685"/>
</p:tagLst>
</file>

<file path=ppt/tags/tag171.xml><?xml version="1.0" encoding="utf-8"?>
<p:tagLst xmlns:a="http://schemas.openxmlformats.org/drawingml/2006/main" xmlns:r="http://schemas.openxmlformats.org/officeDocument/2006/relationships" xmlns:p="http://schemas.openxmlformats.org/presentationml/2006/main">
  <p:tag name="AS_UNIQUEID" val="686"/>
</p:tagLst>
</file>

<file path=ppt/tags/tag172.xml><?xml version="1.0" encoding="utf-8"?>
<p:tagLst xmlns:a="http://schemas.openxmlformats.org/drawingml/2006/main" xmlns:r="http://schemas.openxmlformats.org/officeDocument/2006/relationships" xmlns:p="http://schemas.openxmlformats.org/presentationml/2006/main">
  <p:tag name="AS_UNIQUEID" val="681"/>
</p:tagLst>
</file>

<file path=ppt/tags/tag173.xml><?xml version="1.0" encoding="utf-8"?>
<p:tagLst xmlns:a="http://schemas.openxmlformats.org/drawingml/2006/main" xmlns:r="http://schemas.openxmlformats.org/officeDocument/2006/relationships" xmlns:p="http://schemas.openxmlformats.org/presentationml/2006/main">
  <p:tag name="AS_UNIQUEID" val="682"/>
</p:tagLst>
</file>

<file path=ppt/tags/tag174.xml><?xml version="1.0" encoding="utf-8"?>
<p:tagLst xmlns:a="http://schemas.openxmlformats.org/drawingml/2006/main" xmlns:r="http://schemas.openxmlformats.org/officeDocument/2006/relationships" xmlns:p="http://schemas.openxmlformats.org/presentationml/2006/main">
  <p:tag name="AS_UNIQUEID" val="667"/>
</p:tagLst>
</file>

<file path=ppt/tags/tag175.xml><?xml version="1.0" encoding="utf-8"?>
<p:tagLst xmlns:a="http://schemas.openxmlformats.org/drawingml/2006/main" xmlns:r="http://schemas.openxmlformats.org/officeDocument/2006/relationships" xmlns:p="http://schemas.openxmlformats.org/presentationml/2006/main">
  <p:tag name="AS_UNIQUEID" val="668"/>
</p:tagLst>
</file>

<file path=ppt/tags/tag176.xml><?xml version="1.0" encoding="utf-8"?>
<p:tagLst xmlns:a="http://schemas.openxmlformats.org/drawingml/2006/main" xmlns:r="http://schemas.openxmlformats.org/officeDocument/2006/relationships" xmlns:p="http://schemas.openxmlformats.org/presentationml/2006/main">
  <p:tag name="AS_UNIQUEID" val="669"/>
</p:tagLst>
</file>

<file path=ppt/tags/tag177.xml><?xml version="1.0" encoding="utf-8"?>
<p:tagLst xmlns:a="http://schemas.openxmlformats.org/drawingml/2006/main" xmlns:r="http://schemas.openxmlformats.org/officeDocument/2006/relationships" xmlns:p="http://schemas.openxmlformats.org/presentationml/2006/main">
  <p:tag name="AS_UNIQUEID" val="256"/>
</p:tagLst>
</file>

<file path=ppt/tags/tag178.xml><?xml version="1.0" encoding="utf-8"?>
<p:tagLst xmlns:a="http://schemas.openxmlformats.org/drawingml/2006/main" xmlns:r="http://schemas.openxmlformats.org/officeDocument/2006/relationships" xmlns:p="http://schemas.openxmlformats.org/presentationml/2006/main">
  <p:tag name="AS_UNIQUEID" val="257"/>
</p:tagLst>
</file>

<file path=ppt/tags/tag179.xml><?xml version="1.0" encoding="utf-8"?>
<p:tagLst xmlns:a="http://schemas.openxmlformats.org/drawingml/2006/main" xmlns:r="http://schemas.openxmlformats.org/officeDocument/2006/relationships" xmlns:p="http://schemas.openxmlformats.org/presentationml/2006/main">
  <p:tag name="AS_UNIQUEID" val="258"/>
</p:tagLst>
</file>

<file path=ppt/tags/tag18.xml><?xml version="1.0" encoding="utf-8"?>
<p:tagLst xmlns:a="http://schemas.openxmlformats.org/drawingml/2006/main" xmlns:r="http://schemas.openxmlformats.org/officeDocument/2006/relationships" xmlns:p="http://schemas.openxmlformats.org/presentationml/2006/main">
  <p:tag name="AS_UNIQUEID" val="406"/>
</p:tagLst>
</file>

<file path=ppt/tags/tag180.xml><?xml version="1.0" encoding="utf-8"?>
<p:tagLst xmlns:a="http://schemas.openxmlformats.org/drawingml/2006/main" xmlns:r="http://schemas.openxmlformats.org/officeDocument/2006/relationships" xmlns:p="http://schemas.openxmlformats.org/presentationml/2006/main">
  <p:tag name="AS_UNIQUEID" val="259"/>
</p:tagLst>
</file>

<file path=ppt/tags/tag181.xml><?xml version="1.0" encoding="utf-8"?>
<p:tagLst xmlns:a="http://schemas.openxmlformats.org/drawingml/2006/main" xmlns:r="http://schemas.openxmlformats.org/officeDocument/2006/relationships" xmlns:p="http://schemas.openxmlformats.org/presentationml/2006/main">
  <p:tag name="AS_UNIQUEID" val="260"/>
</p:tagLst>
</file>

<file path=ppt/tags/tag182.xml><?xml version="1.0" encoding="utf-8"?>
<p:tagLst xmlns:a="http://schemas.openxmlformats.org/drawingml/2006/main" xmlns:r="http://schemas.openxmlformats.org/officeDocument/2006/relationships" xmlns:p="http://schemas.openxmlformats.org/presentationml/2006/main">
  <p:tag name="AS_UNIQUEID" val="263"/>
</p:tagLst>
</file>

<file path=ppt/tags/tag183.xml><?xml version="1.0" encoding="utf-8"?>
<p:tagLst xmlns:a="http://schemas.openxmlformats.org/drawingml/2006/main" xmlns:r="http://schemas.openxmlformats.org/officeDocument/2006/relationships" xmlns:p="http://schemas.openxmlformats.org/presentationml/2006/main">
  <p:tag name="AS_UNIQUEID" val="264"/>
</p:tagLst>
</file>

<file path=ppt/tags/tag184.xml><?xml version="1.0" encoding="utf-8"?>
<p:tagLst xmlns:a="http://schemas.openxmlformats.org/drawingml/2006/main" xmlns:r="http://schemas.openxmlformats.org/officeDocument/2006/relationships" xmlns:p="http://schemas.openxmlformats.org/presentationml/2006/main">
  <p:tag name="AS_UNIQUEID" val="265"/>
</p:tagLst>
</file>

<file path=ppt/tags/tag185.xml><?xml version="1.0" encoding="utf-8"?>
<p:tagLst xmlns:a="http://schemas.openxmlformats.org/drawingml/2006/main" xmlns:r="http://schemas.openxmlformats.org/officeDocument/2006/relationships" xmlns:p="http://schemas.openxmlformats.org/presentationml/2006/main">
  <p:tag name="AS_UNIQUEID" val="266"/>
</p:tagLst>
</file>

<file path=ppt/tags/tag186.xml><?xml version="1.0" encoding="utf-8"?>
<p:tagLst xmlns:a="http://schemas.openxmlformats.org/drawingml/2006/main" xmlns:r="http://schemas.openxmlformats.org/officeDocument/2006/relationships" xmlns:p="http://schemas.openxmlformats.org/presentationml/2006/main">
  <p:tag name="AS_UNIQUEID" val="267"/>
</p:tagLst>
</file>

<file path=ppt/tags/tag187.xml><?xml version="1.0" encoding="utf-8"?>
<p:tagLst xmlns:a="http://schemas.openxmlformats.org/drawingml/2006/main" xmlns:r="http://schemas.openxmlformats.org/officeDocument/2006/relationships" xmlns:p="http://schemas.openxmlformats.org/presentationml/2006/main">
  <p:tag name="AS_UNIQUEID" val="268"/>
</p:tagLst>
</file>

<file path=ppt/tags/tag188.xml><?xml version="1.0" encoding="utf-8"?>
<p:tagLst xmlns:a="http://schemas.openxmlformats.org/drawingml/2006/main" xmlns:r="http://schemas.openxmlformats.org/officeDocument/2006/relationships" xmlns:p="http://schemas.openxmlformats.org/presentationml/2006/main">
  <p:tag name="AS_UNIQUEID" val="269"/>
</p:tagLst>
</file>

<file path=ppt/tags/tag189.xml><?xml version="1.0" encoding="utf-8"?>
<p:tagLst xmlns:a="http://schemas.openxmlformats.org/drawingml/2006/main" xmlns:r="http://schemas.openxmlformats.org/officeDocument/2006/relationships" xmlns:p="http://schemas.openxmlformats.org/presentationml/2006/main">
  <p:tag name="AS_UNIQUEID" val="270"/>
</p:tagLst>
</file>

<file path=ppt/tags/tag19.xml><?xml version="1.0" encoding="utf-8"?>
<p:tagLst xmlns:a="http://schemas.openxmlformats.org/drawingml/2006/main" xmlns:r="http://schemas.openxmlformats.org/officeDocument/2006/relationships" xmlns:p="http://schemas.openxmlformats.org/presentationml/2006/main">
  <p:tag name="AS_UNIQUEID" val="407"/>
</p:tagLst>
</file>

<file path=ppt/tags/tag190.xml><?xml version="1.0" encoding="utf-8"?>
<p:tagLst xmlns:a="http://schemas.openxmlformats.org/drawingml/2006/main" xmlns:r="http://schemas.openxmlformats.org/officeDocument/2006/relationships" xmlns:p="http://schemas.openxmlformats.org/presentationml/2006/main">
  <p:tag name="AS_UNIQUEID" val="271"/>
</p:tagLst>
</file>

<file path=ppt/tags/tag191.xml><?xml version="1.0" encoding="utf-8"?>
<p:tagLst xmlns:a="http://schemas.openxmlformats.org/drawingml/2006/main" xmlns:r="http://schemas.openxmlformats.org/officeDocument/2006/relationships" xmlns:p="http://schemas.openxmlformats.org/presentationml/2006/main">
  <p:tag name="AS_UNIQUEID" val="272"/>
</p:tagLst>
</file>

<file path=ppt/tags/tag192.xml><?xml version="1.0" encoding="utf-8"?>
<p:tagLst xmlns:a="http://schemas.openxmlformats.org/drawingml/2006/main" xmlns:r="http://schemas.openxmlformats.org/officeDocument/2006/relationships" xmlns:p="http://schemas.openxmlformats.org/presentationml/2006/main">
  <p:tag name="AS_UNIQUEID" val="273"/>
</p:tagLst>
</file>

<file path=ppt/tags/tag193.xml><?xml version="1.0" encoding="utf-8"?>
<p:tagLst xmlns:a="http://schemas.openxmlformats.org/drawingml/2006/main" xmlns:r="http://schemas.openxmlformats.org/officeDocument/2006/relationships" xmlns:p="http://schemas.openxmlformats.org/presentationml/2006/main">
  <p:tag name="AS_UNIQUEID" val="274"/>
</p:tagLst>
</file>

<file path=ppt/tags/tag194.xml><?xml version="1.0" encoding="utf-8"?>
<p:tagLst xmlns:a="http://schemas.openxmlformats.org/drawingml/2006/main" xmlns:r="http://schemas.openxmlformats.org/officeDocument/2006/relationships" xmlns:p="http://schemas.openxmlformats.org/presentationml/2006/main">
  <p:tag name="AS_UNIQUEID" val="275"/>
</p:tagLst>
</file>

<file path=ppt/tags/tag195.xml><?xml version="1.0" encoding="utf-8"?>
<p:tagLst xmlns:a="http://schemas.openxmlformats.org/drawingml/2006/main" xmlns:r="http://schemas.openxmlformats.org/officeDocument/2006/relationships" xmlns:p="http://schemas.openxmlformats.org/presentationml/2006/main">
  <p:tag name="AS_UNIQUEID" val="276"/>
</p:tagLst>
</file>

<file path=ppt/tags/tag196.xml><?xml version="1.0" encoding="utf-8"?>
<p:tagLst xmlns:a="http://schemas.openxmlformats.org/drawingml/2006/main" xmlns:r="http://schemas.openxmlformats.org/officeDocument/2006/relationships" xmlns:p="http://schemas.openxmlformats.org/presentationml/2006/main">
  <p:tag name="AS_UNIQUEID" val="261"/>
</p:tagLst>
</file>

<file path=ppt/tags/tag197.xml><?xml version="1.0" encoding="utf-8"?>
<p:tagLst xmlns:a="http://schemas.openxmlformats.org/drawingml/2006/main" xmlns:r="http://schemas.openxmlformats.org/officeDocument/2006/relationships" xmlns:p="http://schemas.openxmlformats.org/presentationml/2006/main">
  <p:tag name="AS_UNIQUEID" val="262"/>
</p:tagLst>
</file>

<file path=ppt/tags/tag198.xml><?xml version="1.0" encoding="utf-8"?>
<p:tagLst xmlns:a="http://schemas.openxmlformats.org/drawingml/2006/main" xmlns:r="http://schemas.openxmlformats.org/officeDocument/2006/relationships" xmlns:p="http://schemas.openxmlformats.org/presentationml/2006/main">
  <p:tag name="AS_UNIQUEID" val="252"/>
</p:tagLst>
</file>

<file path=ppt/tags/tag199.xml><?xml version="1.0" encoding="utf-8"?>
<p:tagLst xmlns:a="http://schemas.openxmlformats.org/drawingml/2006/main" xmlns:r="http://schemas.openxmlformats.org/officeDocument/2006/relationships" xmlns:p="http://schemas.openxmlformats.org/presentationml/2006/main">
  <p:tag name="AS_UNIQUEID" val="253"/>
</p:tagLst>
</file>

<file path=ppt/tags/tag2.xml><?xml version="1.0" encoding="utf-8"?>
<p:tagLst xmlns:a="http://schemas.openxmlformats.org/drawingml/2006/main" xmlns:r="http://schemas.openxmlformats.org/officeDocument/2006/relationships" xmlns:p="http://schemas.openxmlformats.org/presentationml/2006/main">
  <p:tag name="AS_UNIQUEID" val="496"/>
</p:tagLst>
</file>

<file path=ppt/tags/tag20.xml><?xml version="1.0" encoding="utf-8"?>
<p:tagLst xmlns:a="http://schemas.openxmlformats.org/drawingml/2006/main" xmlns:r="http://schemas.openxmlformats.org/officeDocument/2006/relationships" xmlns:p="http://schemas.openxmlformats.org/presentationml/2006/main">
  <p:tag name="AS_UNIQUEID" val="408"/>
</p:tagLst>
</file>

<file path=ppt/tags/tag200.xml><?xml version="1.0" encoding="utf-8"?>
<p:tagLst xmlns:a="http://schemas.openxmlformats.org/drawingml/2006/main" xmlns:r="http://schemas.openxmlformats.org/officeDocument/2006/relationships" xmlns:p="http://schemas.openxmlformats.org/presentationml/2006/main">
  <p:tag name="AS_UNIQUEID" val="254"/>
</p:tagLst>
</file>

<file path=ppt/tags/tag201.xml><?xml version="1.0" encoding="utf-8"?>
<p:tagLst xmlns:a="http://schemas.openxmlformats.org/drawingml/2006/main" xmlns:r="http://schemas.openxmlformats.org/officeDocument/2006/relationships" xmlns:p="http://schemas.openxmlformats.org/presentationml/2006/main">
  <p:tag name="AS_UNIQUEID" val="220"/>
</p:tagLst>
</file>

<file path=ppt/tags/tag202.xml><?xml version="1.0" encoding="utf-8"?>
<p:tagLst xmlns:a="http://schemas.openxmlformats.org/drawingml/2006/main" xmlns:r="http://schemas.openxmlformats.org/officeDocument/2006/relationships" xmlns:p="http://schemas.openxmlformats.org/presentationml/2006/main">
  <p:tag name="AS_UNIQUEID" val="221"/>
</p:tagLst>
</file>

<file path=ppt/tags/tag203.xml><?xml version="1.0" encoding="utf-8"?>
<p:tagLst xmlns:a="http://schemas.openxmlformats.org/drawingml/2006/main" xmlns:r="http://schemas.openxmlformats.org/officeDocument/2006/relationships" xmlns:p="http://schemas.openxmlformats.org/presentationml/2006/main">
  <p:tag name="AS_UNIQUEID" val="222"/>
</p:tagLst>
</file>

<file path=ppt/tags/tag204.xml><?xml version="1.0" encoding="utf-8"?>
<p:tagLst xmlns:a="http://schemas.openxmlformats.org/drawingml/2006/main" xmlns:r="http://schemas.openxmlformats.org/officeDocument/2006/relationships" xmlns:p="http://schemas.openxmlformats.org/presentationml/2006/main">
  <p:tag name="AS_UNIQUEID" val="223"/>
</p:tagLst>
</file>

<file path=ppt/tags/tag205.xml><?xml version="1.0" encoding="utf-8"?>
<p:tagLst xmlns:a="http://schemas.openxmlformats.org/drawingml/2006/main" xmlns:r="http://schemas.openxmlformats.org/officeDocument/2006/relationships" xmlns:p="http://schemas.openxmlformats.org/presentationml/2006/main">
  <p:tag name="AS_UNIQUEID" val="224"/>
</p:tagLst>
</file>

<file path=ppt/tags/tag206.xml><?xml version="1.0" encoding="utf-8"?>
<p:tagLst xmlns:a="http://schemas.openxmlformats.org/drawingml/2006/main" xmlns:r="http://schemas.openxmlformats.org/officeDocument/2006/relationships" xmlns:p="http://schemas.openxmlformats.org/presentationml/2006/main">
  <p:tag name="AS_UNIQUEID" val="6"/>
</p:tagLst>
</file>

<file path=ppt/tags/tag207.xml><?xml version="1.0" encoding="utf-8"?>
<p:tagLst xmlns:a="http://schemas.openxmlformats.org/drawingml/2006/main" xmlns:r="http://schemas.openxmlformats.org/officeDocument/2006/relationships" xmlns:p="http://schemas.openxmlformats.org/presentationml/2006/main">
  <p:tag name="AS_UNIQUEID" val="7"/>
</p:tagLst>
</file>

<file path=ppt/tags/tag208.xml><?xml version="1.0" encoding="utf-8"?>
<p:tagLst xmlns:a="http://schemas.openxmlformats.org/drawingml/2006/main" xmlns:r="http://schemas.openxmlformats.org/officeDocument/2006/relationships" xmlns:p="http://schemas.openxmlformats.org/presentationml/2006/main">
  <p:tag name="AS_UNIQUEID" val="8"/>
</p:tagLst>
</file>

<file path=ppt/tags/tag209.xml><?xml version="1.0" encoding="utf-8"?>
<p:tagLst xmlns:a="http://schemas.openxmlformats.org/drawingml/2006/main" xmlns:r="http://schemas.openxmlformats.org/officeDocument/2006/relationships" xmlns:p="http://schemas.openxmlformats.org/presentationml/2006/main">
  <p:tag name="AS_UNIQUEID" val="9"/>
</p:tagLst>
</file>

<file path=ppt/tags/tag21.xml><?xml version="1.0" encoding="utf-8"?>
<p:tagLst xmlns:a="http://schemas.openxmlformats.org/drawingml/2006/main" xmlns:r="http://schemas.openxmlformats.org/officeDocument/2006/relationships" xmlns:p="http://schemas.openxmlformats.org/presentationml/2006/main">
  <p:tag name="AS_UNIQUEID" val="409"/>
</p:tagLst>
</file>

<file path=ppt/tags/tag210.xml><?xml version="1.0" encoding="utf-8"?>
<p:tagLst xmlns:a="http://schemas.openxmlformats.org/drawingml/2006/main" xmlns:r="http://schemas.openxmlformats.org/officeDocument/2006/relationships" xmlns:p="http://schemas.openxmlformats.org/presentationml/2006/main">
  <p:tag name="AS_UNIQUEID" val="10"/>
</p:tagLst>
</file>

<file path=ppt/tags/tag211.xml><?xml version="1.0" encoding="utf-8"?>
<p:tagLst xmlns:a="http://schemas.openxmlformats.org/drawingml/2006/main" xmlns:r="http://schemas.openxmlformats.org/officeDocument/2006/relationships" xmlns:p="http://schemas.openxmlformats.org/presentationml/2006/main">
  <p:tag name="AS_UNIQUEID" val="11"/>
</p:tagLst>
</file>

<file path=ppt/tags/tag212.xml><?xml version="1.0" encoding="utf-8"?>
<p:tagLst xmlns:a="http://schemas.openxmlformats.org/drawingml/2006/main" xmlns:r="http://schemas.openxmlformats.org/officeDocument/2006/relationships" xmlns:p="http://schemas.openxmlformats.org/presentationml/2006/main">
  <p:tag name="AS_UNIQUEID" val="12"/>
</p:tagLst>
</file>

<file path=ppt/tags/tag213.xml><?xml version="1.0" encoding="utf-8"?>
<p:tagLst xmlns:a="http://schemas.openxmlformats.org/drawingml/2006/main" xmlns:r="http://schemas.openxmlformats.org/officeDocument/2006/relationships" xmlns:p="http://schemas.openxmlformats.org/presentationml/2006/main">
  <p:tag name="AS_UNIQUEID" val="13"/>
</p:tagLst>
</file>

<file path=ppt/tags/tag214.xml><?xml version="1.0" encoding="utf-8"?>
<p:tagLst xmlns:a="http://schemas.openxmlformats.org/drawingml/2006/main" xmlns:r="http://schemas.openxmlformats.org/officeDocument/2006/relationships" xmlns:p="http://schemas.openxmlformats.org/presentationml/2006/main">
  <p:tag name="AS_UNIQUEID" val="14"/>
</p:tagLst>
</file>

<file path=ppt/tags/tag215.xml><?xml version="1.0" encoding="utf-8"?>
<p:tagLst xmlns:a="http://schemas.openxmlformats.org/drawingml/2006/main" xmlns:r="http://schemas.openxmlformats.org/officeDocument/2006/relationships" xmlns:p="http://schemas.openxmlformats.org/presentationml/2006/main">
  <p:tag name="AS_UNIQUEID" val="15"/>
</p:tagLst>
</file>

<file path=ppt/tags/tag216.xml><?xml version="1.0" encoding="utf-8"?>
<p:tagLst xmlns:a="http://schemas.openxmlformats.org/drawingml/2006/main" xmlns:r="http://schemas.openxmlformats.org/officeDocument/2006/relationships" xmlns:p="http://schemas.openxmlformats.org/presentationml/2006/main">
  <p:tag name="AS_UNIQUEID" val="16"/>
</p:tagLst>
</file>

<file path=ppt/tags/tag217.xml><?xml version="1.0" encoding="utf-8"?>
<p:tagLst xmlns:a="http://schemas.openxmlformats.org/drawingml/2006/main" xmlns:r="http://schemas.openxmlformats.org/officeDocument/2006/relationships" xmlns:p="http://schemas.openxmlformats.org/presentationml/2006/main">
  <p:tag name="AS_UNIQUEID" val="17"/>
</p:tagLst>
</file>

<file path=ppt/tags/tag218.xml><?xml version="1.0" encoding="utf-8"?>
<p:tagLst xmlns:a="http://schemas.openxmlformats.org/drawingml/2006/main" xmlns:r="http://schemas.openxmlformats.org/officeDocument/2006/relationships" xmlns:p="http://schemas.openxmlformats.org/presentationml/2006/main">
  <p:tag name="AS_UNIQUEID" val="18"/>
</p:tagLst>
</file>

<file path=ppt/tags/tag219.xml><?xml version="1.0" encoding="utf-8"?>
<p:tagLst xmlns:a="http://schemas.openxmlformats.org/drawingml/2006/main" xmlns:r="http://schemas.openxmlformats.org/officeDocument/2006/relationships" xmlns:p="http://schemas.openxmlformats.org/presentationml/2006/main">
  <p:tag name="AS_UNIQUEID" val="19"/>
</p:tagLst>
</file>

<file path=ppt/tags/tag22.xml><?xml version="1.0" encoding="utf-8"?>
<p:tagLst xmlns:a="http://schemas.openxmlformats.org/drawingml/2006/main" xmlns:r="http://schemas.openxmlformats.org/officeDocument/2006/relationships" xmlns:p="http://schemas.openxmlformats.org/presentationml/2006/main">
  <p:tag name="AS_UNIQUEID" val="410"/>
</p:tagLst>
</file>

<file path=ppt/tags/tag220.xml><?xml version="1.0" encoding="utf-8"?>
<p:tagLst xmlns:a="http://schemas.openxmlformats.org/drawingml/2006/main" xmlns:r="http://schemas.openxmlformats.org/officeDocument/2006/relationships" xmlns:p="http://schemas.openxmlformats.org/presentationml/2006/main">
  <p:tag name="AS_UNIQUEID" val="2"/>
</p:tagLst>
</file>

<file path=ppt/tags/tag221.xml><?xml version="1.0" encoding="utf-8"?>
<p:tagLst xmlns:a="http://schemas.openxmlformats.org/drawingml/2006/main" xmlns:r="http://schemas.openxmlformats.org/officeDocument/2006/relationships" xmlns:p="http://schemas.openxmlformats.org/presentationml/2006/main">
  <p:tag name="AS_UNIQUEID" val="3"/>
</p:tagLst>
</file>

<file path=ppt/tags/tag222.xml><?xml version="1.0" encoding="utf-8"?>
<p:tagLst xmlns:a="http://schemas.openxmlformats.org/drawingml/2006/main" xmlns:r="http://schemas.openxmlformats.org/officeDocument/2006/relationships" xmlns:p="http://schemas.openxmlformats.org/presentationml/2006/main">
  <p:tag name="AS_UNIQUEID" val="4"/>
</p:tagLst>
</file>

<file path=ppt/tags/tag223.xml><?xml version="1.0" encoding="utf-8"?>
<p:tagLst xmlns:a="http://schemas.openxmlformats.org/drawingml/2006/main" xmlns:r="http://schemas.openxmlformats.org/officeDocument/2006/relationships" xmlns:p="http://schemas.openxmlformats.org/presentationml/2006/main">
  <p:tag name="AS_UNIQUEID" val="25"/>
</p:tagLst>
</file>

<file path=ppt/tags/tag224.xml><?xml version="1.0" encoding="utf-8"?>
<p:tagLst xmlns:a="http://schemas.openxmlformats.org/drawingml/2006/main" xmlns:r="http://schemas.openxmlformats.org/officeDocument/2006/relationships" xmlns:p="http://schemas.openxmlformats.org/presentationml/2006/main">
  <p:tag name="AS_UNIQUEID" val="26"/>
</p:tagLst>
</file>

<file path=ppt/tags/tag225.xml><?xml version="1.0" encoding="utf-8"?>
<p:tagLst xmlns:a="http://schemas.openxmlformats.org/drawingml/2006/main" xmlns:r="http://schemas.openxmlformats.org/officeDocument/2006/relationships" xmlns:p="http://schemas.openxmlformats.org/presentationml/2006/main">
  <p:tag name="AS_UNIQUEID" val="27"/>
</p:tagLst>
</file>

<file path=ppt/tags/tag226.xml><?xml version="1.0" encoding="utf-8"?>
<p:tagLst xmlns:a="http://schemas.openxmlformats.org/drawingml/2006/main" xmlns:r="http://schemas.openxmlformats.org/officeDocument/2006/relationships" xmlns:p="http://schemas.openxmlformats.org/presentationml/2006/main">
  <p:tag name="AS_UNIQUEID" val="28"/>
</p:tagLst>
</file>

<file path=ppt/tags/tag227.xml><?xml version="1.0" encoding="utf-8"?>
<p:tagLst xmlns:a="http://schemas.openxmlformats.org/drawingml/2006/main" xmlns:r="http://schemas.openxmlformats.org/officeDocument/2006/relationships" xmlns:p="http://schemas.openxmlformats.org/presentationml/2006/main">
  <p:tag name="AS_UNIQUEID" val="29"/>
</p:tagLst>
</file>

<file path=ppt/tags/tag228.xml><?xml version="1.0" encoding="utf-8"?>
<p:tagLst xmlns:a="http://schemas.openxmlformats.org/drawingml/2006/main" xmlns:r="http://schemas.openxmlformats.org/officeDocument/2006/relationships" xmlns:p="http://schemas.openxmlformats.org/presentationml/2006/main">
  <p:tag name="AS_UNIQUEID" val="30"/>
</p:tagLst>
</file>

<file path=ppt/tags/tag229.xml><?xml version="1.0" encoding="utf-8"?>
<p:tagLst xmlns:a="http://schemas.openxmlformats.org/drawingml/2006/main" xmlns:r="http://schemas.openxmlformats.org/officeDocument/2006/relationships" xmlns:p="http://schemas.openxmlformats.org/presentationml/2006/main">
  <p:tag name="AS_UNIQUEID" val="31"/>
</p:tagLst>
</file>

<file path=ppt/tags/tag23.xml><?xml version="1.0" encoding="utf-8"?>
<p:tagLst xmlns:a="http://schemas.openxmlformats.org/drawingml/2006/main" xmlns:r="http://schemas.openxmlformats.org/officeDocument/2006/relationships" xmlns:p="http://schemas.openxmlformats.org/presentationml/2006/main">
  <p:tag name="AS_UNIQUEID" val="411"/>
</p:tagLst>
</file>

<file path=ppt/tags/tag230.xml><?xml version="1.0" encoding="utf-8"?>
<p:tagLst xmlns:a="http://schemas.openxmlformats.org/drawingml/2006/main" xmlns:r="http://schemas.openxmlformats.org/officeDocument/2006/relationships" xmlns:p="http://schemas.openxmlformats.org/presentationml/2006/main">
  <p:tag name="AS_UNIQUEID" val="32"/>
</p:tagLst>
</file>

<file path=ppt/tags/tag231.xml><?xml version="1.0" encoding="utf-8"?>
<p:tagLst xmlns:a="http://schemas.openxmlformats.org/drawingml/2006/main" xmlns:r="http://schemas.openxmlformats.org/officeDocument/2006/relationships" xmlns:p="http://schemas.openxmlformats.org/presentationml/2006/main">
  <p:tag name="AS_UNIQUEID" val="33"/>
</p:tagLst>
</file>

<file path=ppt/tags/tag232.xml><?xml version="1.0" encoding="utf-8"?>
<p:tagLst xmlns:a="http://schemas.openxmlformats.org/drawingml/2006/main" xmlns:r="http://schemas.openxmlformats.org/officeDocument/2006/relationships" xmlns:p="http://schemas.openxmlformats.org/presentationml/2006/main">
  <p:tag name="AS_UNIQUEID" val="34"/>
</p:tagLst>
</file>

<file path=ppt/tags/tag233.xml><?xml version="1.0" encoding="utf-8"?>
<p:tagLst xmlns:a="http://schemas.openxmlformats.org/drawingml/2006/main" xmlns:r="http://schemas.openxmlformats.org/officeDocument/2006/relationships" xmlns:p="http://schemas.openxmlformats.org/presentationml/2006/main">
  <p:tag name="AS_UNIQUEID" val="35"/>
</p:tagLst>
</file>

<file path=ppt/tags/tag234.xml><?xml version="1.0" encoding="utf-8"?>
<p:tagLst xmlns:a="http://schemas.openxmlformats.org/drawingml/2006/main" xmlns:r="http://schemas.openxmlformats.org/officeDocument/2006/relationships" xmlns:p="http://schemas.openxmlformats.org/presentationml/2006/main">
  <p:tag name="AS_UNIQUEID" val="36"/>
</p:tagLst>
</file>

<file path=ppt/tags/tag235.xml><?xml version="1.0" encoding="utf-8"?>
<p:tagLst xmlns:a="http://schemas.openxmlformats.org/drawingml/2006/main" xmlns:r="http://schemas.openxmlformats.org/officeDocument/2006/relationships" xmlns:p="http://schemas.openxmlformats.org/presentationml/2006/main">
  <p:tag name="AS_UNIQUEID" val="37"/>
</p:tagLst>
</file>

<file path=ppt/tags/tag236.xml><?xml version="1.0" encoding="utf-8"?>
<p:tagLst xmlns:a="http://schemas.openxmlformats.org/drawingml/2006/main" xmlns:r="http://schemas.openxmlformats.org/officeDocument/2006/relationships" xmlns:p="http://schemas.openxmlformats.org/presentationml/2006/main">
  <p:tag name="AS_UNIQUEID" val="38"/>
</p:tagLst>
</file>

<file path=ppt/tags/tag237.xml><?xml version="1.0" encoding="utf-8"?>
<p:tagLst xmlns:a="http://schemas.openxmlformats.org/drawingml/2006/main" xmlns:r="http://schemas.openxmlformats.org/officeDocument/2006/relationships" xmlns:p="http://schemas.openxmlformats.org/presentationml/2006/main">
  <p:tag name="AS_UNIQUEID" val="39"/>
</p:tagLst>
</file>

<file path=ppt/tags/tag238.xml><?xml version="1.0" encoding="utf-8"?>
<p:tagLst xmlns:a="http://schemas.openxmlformats.org/drawingml/2006/main" xmlns:r="http://schemas.openxmlformats.org/officeDocument/2006/relationships" xmlns:p="http://schemas.openxmlformats.org/presentationml/2006/main">
  <p:tag name="AS_UNIQUEID" val="40"/>
</p:tagLst>
</file>

<file path=ppt/tags/tag239.xml><?xml version="1.0" encoding="utf-8"?>
<p:tagLst xmlns:a="http://schemas.openxmlformats.org/drawingml/2006/main" xmlns:r="http://schemas.openxmlformats.org/officeDocument/2006/relationships" xmlns:p="http://schemas.openxmlformats.org/presentationml/2006/main">
  <p:tag name="AS_UNIQUEID" val="41"/>
</p:tagLst>
</file>

<file path=ppt/tags/tag24.xml><?xml version="1.0" encoding="utf-8"?>
<p:tagLst xmlns:a="http://schemas.openxmlformats.org/drawingml/2006/main" xmlns:r="http://schemas.openxmlformats.org/officeDocument/2006/relationships" xmlns:p="http://schemas.openxmlformats.org/presentationml/2006/main">
  <p:tag name="AS_UNIQUEID" val="412"/>
</p:tagLst>
</file>

<file path=ppt/tags/tag240.xml><?xml version="1.0" encoding="utf-8"?>
<p:tagLst xmlns:a="http://schemas.openxmlformats.org/drawingml/2006/main" xmlns:r="http://schemas.openxmlformats.org/officeDocument/2006/relationships" xmlns:p="http://schemas.openxmlformats.org/presentationml/2006/main">
  <p:tag name="AS_UNIQUEID" val="42"/>
</p:tagLst>
</file>

<file path=ppt/tags/tag241.xml><?xml version="1.0" encoding="utf-8"?>
<p:tagLst xmlns:a="http://schemas.openxmlformats.org/drawingml/2006/main" xmlns:r="http://schemas.openxmlformats.org/officeDocument/2006/relationships" xmlns:p="http://schemas.openxmlformats.org/presentationml/2006/main">
  <p:tag name="AS_UNIQUEID" val="21"/>
</p:tagLst>
</file>

<file path=ppt/tags/tag242.xml><?xml version="1.0" encoding="utf-8"?>
<p:tagLst xmlns:a="http://schemas.openxmlformats.org/drawingml/2006/main" xmlns:r="http://schemas.openxmlformats.org/officeDocument/2006/relationships" xmlns:p="http://schemas.openxmlformats.org/presentationml/2006/main">
  <p:tag name="AS_UNIQUEID" val="22"/>
</p:tagLst>
</file>

<file path=ppt/tags/tag243.xml><?xml version="1.0" encoding="utf-8"?>
<p:tagLst xmlns:a="http://schemas.openxmlformats.org/drawingml/2006/main" xmlns:r="http://schemas.openxmlformats.org/officeDocument/2006/relationships" xmlns:p="http://schemas.openxmlformats.org/presentationml/2006/main">
  <p:tag name="AS_UNIQUEID" val="23"/>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S_UNIQUEID" val="425"/>
</p:tagLst>
</file>

<file path=ppt/tags/tag27.xml><?xml version="1.0" encoding="utf-8"?>
<p:tagLst xmlns:a="http://schemas.openxmlformats.org/drawingml/2006/main" xmlns:r="http://schemas.openxmlformats.org/officeDocument/2006/relationships" xmlns:p="http://schemas.openxmlformats.org/presentationml/2006/main">
  <p:tag name="AS_UNIQUEID" val="426"/>
</p:tagLst>
</file>

<file path=ppt/tags/tag28.xml><?xml version="1.0" encoding="utf-8"?>
<p:tagLst xmlns:a="http://schemas.openxmlformats.org/drawingml/2006/main" xmlns:r="http://schemas.openxmlformats.org/officeDocument/2006/relationships" xmlns:p="http://schemas.openxmlformats.org/presentationml/2006/main">
  <p:tag name="AS_UNIQUEID" val="427"/>
</p:tagLst>
</file>

<file path=ppt/tags/tag29.xml><?xml version="1.0" encoding="utf-8"?>
<p:tagLst xmlns:a="http://schemas.openxmlformats.org/drawingml/2006/main" xmlns:r="http://schemas.openxmlformats.org/officeDocument/2006/relationships" xmlns:p="http://schemas.openxmlformats.org/presentationml/2006/main">
  <p:tag name="AS_UNIQUEID" val="428"/>
</p:tagLst>
</file>

<file path=ppt/tags/tag3.xml><?xml version="1.0" encoding="utf-8"?>
<p:tagLst xmlns:a="http://schemas.openxmlformats.org/drawingml/2006/main" xmlns:r="http://schemas.openxmlformats.org/officeDocument/2006/relationships" xmlns:p="http://schemas.openxmlformats.org/presentationml/2006/main">
  <p:tag name="AS_UNIQUEID" val="497"/>
</p:tagLst>
</file>

<file path=ppt/tags/tag30.xml><?xml version="1.0" encoding="utf-8"?>
<p:tagLst xmlns:a="http://schemas.openxmlformats.org/drawingml/2006/main" xmlns:r="http://schemas.openxmlformats.org/officeDocument/2006/relationships" xmlns:p="http://schemas.openxmlformats.org/presentationml/2006/main">
  <p:tag name="AS_UNIQUEID" val="860"/>
</p:tagLst>
</file>

<file path=ppt/tags/tag31.xml><?xml version="1.0" encoding="utf-8"?>
<p:tagLst xmlns:a="http://schemas.openxmlformats.org/drawingml/2006/main" xmlns:r="http://schemas.openxmlformats.org/officeDocument/2006/relationships" xmlns:p="http://schemas.openxmlformats.org/presentationml/2006/main">
  <p:tag name="AS_UNIQUEID" val="0"/>
</p:tagLst>
</file>

<file path=ppt/tags/tag32.xml><?xml version="1.0" encoding="utf-8"?>
<p:tagLst xmlns:a="http://schemas.openxmlformats.org/drawingml/2006/main" xmlns:r="http://schemas.openxmlformats.org/officeDocument/2006/relationships" xmlns:p="http://schemas.openxmlformats.org/presentationml/2006/main">
  <p:tag name="AS_UNIQUEID" val="856"/>
</p:tagLst>
</file>

<file path=ppt/tags/tag33.xml><?xml version="1.0" encoding="utf-8"?>
<p:tagLst xmlns:a="http://schemas.openxmlformats.org/drawingml/2006/main" xmlns:r="http://schemas.openxmlformats.org/officeDocument/2006/relationships" xmlns:p="http://schemas.openxmlformats.org/presentationml/2006/main">
  <p:tag name="AS_UNIQUEID" val="857"/>
</p:tagLst>
</file>

<file path=ppt/tags/tag34.xml><?xml version="1.0" encoding="utf-8"?>
<p:tagLst xmlns:a="http://schemas.openxmlformats.org/drawingml/2006/main" xmlns:r="http://schemas.openxmlformats.org/officeDocument/2006/relationships" xmlns:p="http://schemas.openxmlformats.org/presentationml/2006/main">
  <p:tag name="AS_UNIQUEID" val="858"/>
</p:tagLst>
</file>

<file path=ppt/tags/tag35.xml><?xml version="1.0" encoding="utf-8"?>
<p:tagLst xmlns:a="http://schemas.openxmlformats.org/drawingml/2006/main" xmlns:r="http://schemas.openxmlformats.org/officeDocument/2006/relationships" xmlns:p="http://schemas.openxmlformats.org/presentationml/2006/main">
  <p:tag name="AS_UNIQUEID" val="898"/>
</p:tagLst>
</file>

<file path=ppt/tags/tag36.xml><?xml version="1.0" encoding="utf-8"?>
<p:tagLst xmlns:a="http://schemas.openxmlformats.org/drawingml/2006/main" xmlns:r="http://schemas.openxmlformats.org/officeDocument/2006/relationships" xmlns:p="http://schemas.openxmlformats.org/presentationml/2006/main">
  <p:tag name="AS_UNIQUEID" val="902"/>
</p:tagLst>
</file>

<file path=ppt/tags/tag37.xml><?xml version="1.0" encoding="utf-8"?>
<p:tagLst xmlns:a="http://schemas.openxmlformats.org/drawingml/2006/main" xmlns:r="http://schemas.openxmlformats.org/officeDocument/2006/relationships" xmlns:p="http://schemas.openxmlformats.org/presentationml/2006/main">
  <p:tag name="AS_UNIQUEID" val="903"/>
</p:tagLst>
</file>

<file path=ppt/tags/tag38.xml><?xml version="1.0" encoding="utf-8"?>
<p:tagLst xmlns:a="http://schemas.openxmlformats.org/drawingml/2006/main" xmlns:r="http://schemas.openxmlformats.org/officeDocument/2006/relationships" xmlns:p="http://schemas.openxmlformats.org/presentationml/2006/main">
  <p:tag name="AS_UNIQUEID" val="904"/>
</p:tagLst>
</file>

<file path=ppt/tags/tag39.xml><?xml version="1.0" encoding="utf-8"?>
<p:tagLst xmlns:a="http://schemas.openxmlformats.org/drawingml/2006/main" xmlns:r="http://schemas.openxmlformats.org/officeDocument/2006/relationships" xmlns:p="http://schemas.openxmlformats.org/presentationml/2006/main">
  <p:tag name="AS_UNIQUEID" val="905"/>
</p:tagLst>
</file>

<file path=ppt/tags/tag4.xml><?xml version="1.0" encoding="utf-8"?>
<p:tagLst xmlns:a="http://schemas.openxmlformats.org/drawingml/2006/main" xmlns:r="http://schemas.openxmlformats.org/officeDocument/2006/relationships" xmlns:p="http://schemas.openxmlformats.org/presentationml/2006/main">
  <p:tag name="AS_UNIQUEID" val="498"/>
</p:tagLst>
</file>

<file path=ppt/tags/tag40.xml><?xml version="1.0" encoding="utf-8"?>
<p:tagLst xmlns:a="http://schemas.openxmlformats.org/drawingml/2006/main" xmlns:r="http://schemas.openxmlformats.org/officeDocument/2006/relationships" xmlns:p="http://schemas.openxmlformats.org/presentationml/2006/main">
  <p:tag name="AS_UNIQUEID" val="906"/>
</p:tagLst>
</file>

<file path=ppt/tags/tag41.xml><?xml version="1.0" encoding="utf-8"?>
<p:tagLst xmlns:a="http://schemas.openxmlformats.org/drawingml/2006/main" xmlns:r="http://schemas.openxmlformats.org/officeDocument/2006/relationships" xmlns:p="http://schemas.openxmlformats.org/presentationml/2006/main">
  <p:tag name="AS_UNIQUEID" val="907"/>
</p:tagLst>
</file>

<file path=ppt/tags/tag42.xml><?xml version="1.0" encoding="utf-8"?>
<p:tagLst xmlns:a="http://schemas.openxmlformats.org/drawingml/2006/main" xmlns:r="http://schemas.openxmlformats.org/officeDocument/2006/relationships" xmlns:p="http://schemas.openxmlformats.org/presentationml/2006/main">
  <p:tag name="AS_UNIQUEID" val="908"/>
</p:tagLst>
</file>

<file path=ppt/tags/tag43.xml><?xml version="1.0" encoding="utf-8"?>
<p:tagLst xmlns:a="http://schemas.openxmlformats.org/drawingml/2006/main" xmlns:r="http://schemas.openxmlformats.org/officeDocument/2006/relationships" xmlns:p="http://schemas.openxmlformats.org/presentationml/2006/main">
  <p:tag name="AS_UNIQUEID" val="909"/>
</p:tagLst>
</file>

<file path=ppt/tags/tag44.xml><?xml version="1.0" encoding="utf-8"?>
<p:tagLst xmlns:a="http://schemas.openxmlformats.org/drawingml/2006/main" xmlns:r="http://schemas.openxmlformats.org/officeDocument/2006/relationships" xmlns:p="http://schemas.openxmlformats.org/presentationml/2006/main">
  <p:tag name="AS_UNIQUEID" val="910"/>
</p:tagLst>
</file>

<file path=ppt/tags/tag45.xml><?xml version="1.0" encoding="utf-8"?>
<p:tagLst xmlns:a="http://schemas.openxmlformats.org/drawingml/2006/main" xmlns:r="http://schemas.openxmlformats.org/officeDocument/2006/relationships" xmlns:p="http://schemas.openxmlformats.org/presentationml/2006/main">
  <p:tag name="AS_UNIQUEID" val="911"/>
</p:tagLst>
</file>

<file path=ppt/tags/tag46.xml><?xml version="1.0" encoding="utf-8"?>
<p:tagLst xmlns:a="http://schemas.openxmlformats.org/drawingml/2006/main" xmlns:r="http://schemas.openxmlformats.org/officeDocument/2006/relationships" xmlns:p="http://schemas.openxmlformats.org/presentationml/2006/main">
  <p:tag name="AS_UNIQUEID" val="912"/>
</p:tagLst>
</file>

<file path=ppt/tags/tag47.xml><?xml version="1.0" encoding="utf-8"?>
<p:tagLst xmlns:a="http://schemas.openxmlformats.org/drawingml/2006/main" xmlns:r="http://schemas.openxmlformats.org/officeDocument/2006/relationships" xmlns:p="http://schemas.openxmlformats.org/presentationml/2006/main">
  <p:tag name="AS_UNIQUEID" val="913"/>
</p:tagLst>
</file>

<file path=ppt/tags/tag48.xml><?xml version="1.0" encoding="utf-8"?>
<p:tagLst xmlns:a="http://schemas.openxmlformats.org/drawingml/2006/main" xmlns:r="http://schemas.openxmlformats.org/officeDocument/2006/relationships" xmlns:p="http://schemas.openxmlformats.org/presentationml/2006/main">
  <p:tag name="AS_UNIQUEID" val="914"/>
</p:tagLst>
</file>

<file path=ppt/tags/tag49.xml><?xml version="1.0" encoding="utf-8"?>
<p:tagLst xmlns:a="http://schemas.openxmlformats.org/drawingml/2006/main" xmlns:r="http://schemas.openxmlformats.org/officeDocument/2006/relationships" xmlns:p="http://schemas.openxmlformats.org/presentationml/2006/main">
  <p:tag name="AS_UNIQUEID" val="915"/>
</p:tagLst>
</file>

<file path=ppt/tags/tag5.xml><?xml version="1.0" encoding="utf-8"?>
<p:tagLst xmlns:a="http://schemas.openxmlformats.org/drawingml/2006/main" xmlns:r="http://schemas.openxmlformats.org/officeDocument/2006/relationships" xmlns:p="http://schemas.openxmlformats.org/presentationml/2006/main">
  <p:tag name="AS_UNIQUEID" val="377"/>
</p:tagLst>
</file>

<file path=ppt/tags/tag50.xml><?xml version="1.0" encoding="utf-8"?>
<p:tagLst xmlns:a="http://schemas.openxmlformats.org/drawingml/2006/main" xmlns:r="http://schemas.openxmlformats.org/officeDocument/2006/relationships" xmlns:p="http://schemas.openxmlformats.org/presentationml/2006/main">
  <p:tag name="AS_UNIQUEID" val="916"/>
</p:tagLst>
</file>

<file path=ppt/tags/tag51.xml><?xml version="1.0" encoding="utf-8"?>
<p:tagLst xmlns:a="http://schemas.openxmlformats.org/drawingml/2006/main" xmlns:r="http://schemas.openxmlformats.org/officeDocument/2006/relationships" xmlns:p="http://schemas.openxmlformats.org/presentationml/2006/main">
  <p:tag name="AS_UNIQUEID" val="899"/>
</p:tagLst>
</file>

<file path=ppt/tags/tag52.xml><?xml version="1.0" encoding="utf-8"?>
<p:tagLst xmlns:a="http://schemas.openxmlformats.org/drawingml/2006/main" xmlns:r="http://schemas.openxmlformats.org/officeDocument/2006/relationships" xmlns:p="http://schemas.openxmlformats.org/presentationml/2006/main">
  <p:tag name="AS_UNIQUEID" val="900"/>
</p:tagLst>
</file>

<file path=ppt/tags/tag53.xml><?xml version="1.0" encoding="utf-8"?>
<p:tagLst xmlns:a="http://schemas.openxmlformats.org/drawingml/2006/main" xmlns:r="http://schemas.openxmlformats.org/officeDocument/2006/relationships" xmlns:p="http://schemas.openxmlformats.org/presentationml/2006/main">
  <p:tag name="AS_UNIQUEID" val="902"/>
</p:tagLst>
</file>

<file path=ppt/tags/tag54.xml><?xml version="1.0" encoding="utf-8"?>
<p:tagLst xmlns:a="http://schemas.openxmlformats.org/drawingml/2006/main" xmlns:r="http://schemas.openxmlformats.org/officeDocument/2006/relationships" xmlns:p="http://schemas.openxmlformats.org/presentationml/2006/main">
  <p:tag name="AS_UNIQUEID" val="903"/>
</p:tagLst>
</file>

<file path=ppt/tags/tag55.xml><?xml version="1.0" encoding="utf-8"?>
<p:tagLst xmlns:a="http://schemas.openxmlformats.org/drawingml/2006/main" xmlns:r="http://schemas.openxmlformats.org/officeDocument/2006/relationships" xmlns:p="http://schemas.openxmlformats.org/presentationml/2006/main">
  <p:tag name="AS_UNIQUEID" val="905"/>
</p:tagLst>
</file>

<file path=ppt/tags/tag56.xml><?xml version="1.0" encoding="utf-8"?>
<p:tagLst xmlns:a="http://schemas.openxmlformats.org/drawingml/2006/main" xmlns:r="http://schemas.openxmlformats.org/officeDocument/2006/relationships" xmlns:p="http://schemas.openxmlformats.org/presentationml/2006/main">
  <p:tag name="AS_UNIQUEID" val="906"/>
</p:tagLst>
</file>

<file path=ppt/tags/tag57.xml><?xml version="1.0" encoding="utf-8"?>
<p:tagLst xmlns:a="http://schemas.openxmlformats.org/drawingml/2006/main" xmlns:r="http://schemas.openxmlformats.org/officeDocument/2006/relationships" xmlns:p="http://schemas.openxmlformats.org/presentationml/2006/main">
  <p:tag name="AS_UNIQUEID" val="907"/>
</p:tagLst>
</file>

<file path=ppt/tags/tag58.xml><?xml version="1.0" encoding="utf-8"?>
<p:tagLst xmlns:a="http://schemas.openxmlformats.org/drawingml/2006/main" xmlns:r="http://schemas.openxmlformats.org/officeDocument/2006/relationships" xmlns:p="http://schemas.openxmlformats.org/presentationml/2006/main">
  <p:tag name="AS_UNIQUEID" val="898"/>
</p:tagLst>
</file>

<file path=ppt/tags/tag59.xml><?xml version="1.0" encoding="utf-8"?>
<p:tagLst xmlns:a="http://schemas.openxmlformats.org/drawingml/2006/main" xmlns:r="http://schemas.openxmlformats.org/officeDocument/2006/relationships" xmlns:p="http://schemas.openxmlformats.org/presentationml/2006/main">
  <p:tag name="AS_UNIQUEID" val="899"/>
</p:tagLst>
</file>

<file path=ppt/tags/tag6.xml><?xml version="1.0" encoding="utf-8"?>
<p:tagLst xmlns:a="http://schemas.openxmlformats.org/drawingml/2006/main" xmlns:r="http://schemas.openxmlformats.org/officeDocument/2006/relationships" xmlns:p="http://schemas.openxmlformats.org/presentationml/2006/main">
  <p:tag name="AS_UNIQUEID" val="378"/>
</p:tagLst>
</file>

<file path=ppt/tags/tag60.xml><?xml version="1.0" encoding="utf-8"?>
<p:tagLst xmlns:a="http://schemas.openxmlformats.org/drawingml/2006/main" xmlns:r="http://schemas.openxmlformats.org/officeDocument/2006/relationships" xmlns:p="http://schemas.openxmlformats.org/presentationml/2006/main">
  <p:tag name="AS_UNIQUEID" val="900"/>
</p:tagLst>
</file>

<file path=ppt/tags/tag61.xml><?xml version="1.0" encoding="utf-8"?>
<p:tagLst xmlns:a="http://schemas.openxmlformats.org/drawingml/2006/main" xmlns:r="http://schemas.openxmlformats.org/officeDocument/2006/relationships" xmlns:p="http://schemas.openxmlformats.org/presentationml/2006/main">
  <p:tag name="AS_UNIQUEID" val="25"/>
</p:tagLst>
</file>

<file path=ppt/tags/tag62.xml><?xml version="1.0" encoding="utf-8"?>
<p:tagLst xmlns:a="http://schemas.openxmlformats.org/drawingml/2006/main" xmlns:r="http://schemas.openxmlformats.org/officeDocument/2006/relationships" xmlns:p="http://schemas.openxmlformats.org/presentationml/2006/main">
  <p:tag name="AS_UNIQUEID" val="26"/>
</p:tagLst>
</file>

<file path=ppt/tags/tag63.xml><?xml version="1.0" encoding="utf-8"?>
<p:tagLst xmlns:a="http://schemas.openxmlformats.org/drawingml/2006/main" xmlns:r="http://schemas.openxmlformats.org/officeDocument/2006/relationships" xmlns:p="http://schemas.openxmlformats.org/presentationml/2006/main">
  <p:tag name="AS_UNIQUEID" val="27"/>
</p:tagLst>
</file>

<file path=ppt/tags/tag64.xml><?xml version="1.0" encoding="utf-8"?>
<p:tagLst xmlns:a="http://schemas.openxmlformats.org/drawingml/2006/main" xmlns:r="http://schemas.openxmlformats.org/officeDocument/2006/relationships" xmlns:p="http://schemas.openxmlformats.org/presentationml/2006/main">
  <p:tag name="AS_UNIQUEID" val="28"/>
</p:tagLst>
</file>

<file path=ppt/tags/tag65.xml><?xml version="1.0" encoding="utf-8"?>
<p:tagLst xmlns:a="http://schemas.openxmlformats.org/drawingml/2006/main" xmlns:r="http://schemas.openxmlformats.org/officeDocument/2006/relationships" xmlns:p="http://schemas.openxmlformats.org/presentationml/2006/main">
  <p:tag name="AS_UNIQUEID" val="29"/>
</p:tagLst>
</file>

<file path=ppt/tags/tag66.xml><?xml version="1.0" encoding="utf-8"?>
<p:tagLst xmlns:a="http://schemas.openxmlformats.org/drawingml/2006/main" xmlns:r="http://schemas.openxmlformats.org/officeDocument/2006/relationships" xmlns:p="http://schemas.openxmlformats.org/presentationml/2006/main">
  <p:tag name="AS_UNIQUEID" val="30"/>
</p:tagLst>
</file>

<file path=ppt/tags/tag67.xml><?xml version="1.0" encoding="utf-8"?>
<p:tagLst xmlns:a="http://schemas.openxmlformats.org/drawingml/2006/main" xmlns:r="http://schemas.openxmlformats.org/officeDocument/2006/relationships" xmlns:p="http://schemas.openxmlformats.org/presentationml/2006/main">
  <p:tag name="AS_UNIQUEID" val="33"/>
</p:tagLst>
</file>

<file path=ppt/tags/tag68.xml><?xml version="1.0" encoding="utf-8"?>
<p:tagLst xmlns:a="http://schemas.openxmlformats.org/drawingml/2006/main" xmlns:r="http://schemas.openxmlformats.org/officeDocument/2006/relationships" xmlns:p="http://schemas.openxmlformats.org/presentationml/2006/main">
  <p:tag name="AS_UNIQUEID" val="34"/>
</p:tagLst>
</file>

<file path=ppt/tags/tag69.xml><?xml version="1.0" encoding="utf-8"?>
<p:tagLst xmlns:a="http://schemas.openxmlformats.org/drawingml/2006/main" xmlns:r="http://schemas.openxmlformats.org/officeDocument/2006/relationships" xmlns:p="http://schemas.openxmlformats.org/presentationml/2006/main">
  <p:tag name="AS_UNIQUEID" val="35"/>
</p:tagLst>
</file>

<file path=ppt/tags/tag7.xml><?xml version="1.0" encoding="utf-8"?>
<p:tagLst xmlns:a="http://schemas.openxmlformats.org/drawingml/2006/main" xmlns:r="http://schemas.openxmlformats.org/officeDocument/2006/relationships" xmlns:p="http://schemas.openxmlformats.org/presentationml/2006/main">
  <p:tag name="AS_UNIQUEID" val="379"/>
</p:tagLst>
</file>

<file path=ppt/tags/tag70.xml><?xml version="1.0" encoding="utf-8"?>
<p:tagLst xmlns:a="http://schemas.openxmlformats.org/drawingml/2006/main" xmlns:r="http://schemas.openxmlformats.org/officeDocument/2006/relationships" xmlns:p="http://schemas.openxmlformats.org/presentationml/2006/main">
  <p:tag name="AS_UNIQUEID" val="36"/>
</p:tagLst>
</file>

<file path=ppt/tags/tag71.xml><?xml version="1.0" encoding="utf-8"?>
<p:tagLst xmlns:a="http://schemas.openxmlformats.org/drawingml/2006/main" xmlns:r="http://schemas.openxmlformats.org/officeDocument/2006/relationships" xmlns:p="http://schemas.openxmlformats.org/presentationml/2006/main">
  <p:tag name="AS_UNIQUEID" val="37"/>
</p:tagLst>
</file>

<file path=ppt/tags/tag72.xml><?xml version="1.0" encoding="utf-8"?>
<p:tagLst xmlns:a="http://schemas.openxmlformats.org/drawingml/2006/main" xmlns:r="http://schemas.openxmlformats.org/officeDocument/2006/relationships" xmlns:p="http://schemas.openxmlformats.org/presentationml/2006/main">
  <p:tag name="AS_UNIQUEID" val="38"/>
</p:tagLst>
</file>

<file path=ppt/tags/tag73.xml><?xml version="1.0" encoding="utf-8"?>
<p:tagLst xmlns:a="http://schemas.openxmlformats.org/drawingml/2006/main" xmlns:r="http://schemas.openxmlformats.org/officeDocument/2006/relationships" xmlns:p="http://schemas.openxmlformats.org/presentationml/2006/main">
  <p:tag name="AS_UNIQUEID" val="39"/>
</p:tagLst>
</file>

<file path=ppt/tags/tag74.xml><?xml version="1.0" encoding="utf-8"?>
<p:tagLst xmlns:a="http://schemas.openxmlformats.org/drawingml/2006/main" xmlns:r="http://schemas.openxmlformats.org/officeDocument/2006/relationships" xmlns:p="http://schemas.openxmlformats.org/presentationml/2006/main">
  <p:tag name="AS_UNIQUEID" val="31"/>
</p:tagLst>
</file>

<file path=ppt/tags/tag75.xml><?xml version="1.0" encoding="utf-8"?>
<p:tagLst xmlns:a="http://schemas.openxmlformats.org/drawingml/2006/main" xmlns:r="http://schemas.openxmlformats.org/officeDocument/2006/relationships" xmlns:p="http://schemas.openxmlformats.org/presentationml/2006/main">
  <p:tag name="AS_UNIQUEID" val="32"/>
</p:tagLst>
</file>

<file path=ppt/tags/tag76.xml><?xml version="1.0" encoding="utf-8"?>
<p:tagLst xmlns:a="http://schemas.openxmlformats.org/drawingml/2006/main" xmlns:r="http://schemas.openxmlformats.org/officeDocument/2006/relationships" xmlns:p="http://schemas.openxmlformats.org/presentationml/2006/main">
  <p:tag name="AS_UNIQUEID" val="21"/>
</p:tagLst>
</file>

<file path=ppt/tags/tag77.xml><?xml version="1.0" encoding="utf-8"?>
<p:tagLst xmlns:a="http://schemas.openxmlformats.org/drawingml/2006/main" xmlns:r="http://schemas.openxmlformats.org/officeDocument/2006/relationships" xmlns:p="http://schemas.openxmlformats.org/presentationml/2006/main">
  <p:tag name="AS_UNIQUEID" val="22"/>
</p:tagLst>
</file>

<file path=ppt/tags/tag78.xml><?xml version="1.0" encoding="utf-8"?>
<p:tagLst xmlns:a="http://schemas.openxmlformats.org/drawingml/2006/main" xmlns:r="http://schemas.openxmlformats.org/officeDocument/2006/relationships" xmlns:p="http://schemas.openxmlformats.org/presentationml/2006/main">
  <p:tag name="AS_UNIQUEID" val="23"/>
</p:tagLst>
</file>

<file path=ppt/tags/tag79.xml><?xml version="1.0" encoding="utf-8"?>
<p:tagLst xmlns:a="http://schemas.openxmlformats.org/drawingml/2006/main" xmlns:r="http://schemas.openxmlformats.org/officeDocument/2006/relationships" xmlns:p="http://schemas.openxmlformats.org/presentationml/2006/main">
  <p:tag name="AS_UNIQUEID" val="784"/>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S_UNIQUEID" val="785"/>
</p:tagLst>
</file>

<file path=ppt/tags/tag81.xml><?xml version="1.0" encoding="utf-8"?>
<p:tagLst xmlns:a="http://schemas.openxmlformats.org/drawingml/2006/main" xmlns:r="http://schemas.openxmlformats.org/officeDocument/2006/relationships" xmlns:p="http://schemas.openxmlformats.org/presentationml/2006/main">
  <p:tag name="AS_UNIQUEID" val="786"/>
</p:tagLst>
</file>

<file path=ppt/tags/tag82.xml><?xml version="1.0" encoding="utf-8"?>
<p:tagLst xmlns:a="http://schemas.openxmlformats.org/drawingml/2006/main" xmlns:r="http://schemas.openxmlformats.org/officeDocument/2006/relationships" xmlns:p="http://schemas.openxmlformats.org/presentationml/2006/main">
  <p:tag name="AS_UNIQUEID" val="787"/>
</p:tagLst>
</file>

<file path=ppt/tags/tag83.xml><?xml version="1.0" encoding="utf-8"?>
<p:tagLst xmlns:a="http://schemas.openxmlformats.org/drawingml/2006/main" xmlns:r="http://schemas.openxmlformats.org/officeDocument/2006/relationships" xmlns:p="http://schemas.openxmlformats.org/presentationml/2006/main">
  <p:tag name="AS_UNIQUEID" val="788"/>
</p:tagLst>
</file>

<file path=ppt/tags/tag84.xml><?xml version="1.0" encoding="utf-8"?>
<p:tagLst xmlns:a="http://schemas.openxmlformats.org/drawingml/2006/main" xmlns:r="http://schemas.openxmlformats.org/officeDocument/2006/relationships" xmlns:p="http://schemas.openxmlformats.org/presentationml/2006/main">
  <p:tag name="AS_UNIQUEID" val="789"/>
</p:tagLst>
</file>

<file path=ppt/tags/tag85.xml><?xml version="1.0" encoding="utf-8"?>
<p:tagLst xmlns:a="http://schemas.openxmlformats.org/drawingml/2006/main" xmlns:r="http://schemas.openxmlformats.org/officeDocument/2006/relationships" xmlns:p="http://schemas.openxmlformats.org/presentationml/2006/main">
  <p:tag name="AS_UNIQUEID" val="790"/>
</p:tagLst>
</file>

<file path=ppt/tags/tag86.xml><?xml version="1.0" encoding="utf-8"?>
<p:tagLst xmlns:a="http://schemas.openxmlformats.org/drawingml/2006/main" xmlns:r="http://schemas.openxmlformats.org/officeDocument/2006/relationships" xmlns:p="http://schemas.openxmlformats.org/presentationml/2006/main">
  <p:tag name="AS_UNIQUEID" val="791"/>
</p:tagLst>
</file>

<file path=ppt/tags/tag87.xml><?xml version="1.0" encoding="utf-8"?>
<p:tagLst xmlns:a="http://schemas.openxmlformats.org/drawingml/2006/main" xmlns:r="http://schemas.openxmlformats.org/officeDocument/2006/relationships" xmlns:p="http://schemas.openxmlformats.org/presentationml/2006/main">
  <p:tag name="AS_UNIQUEID" val="792"/>
</p:tagLst>
</file>

<file path=ppt/tags/tag88.xml><?xml version="1.0" encoding="utf-8"?>
<p:tagLst xmlns:a="http://schemas.openxmlformats.org/drawingml/2006/main" xmlns:r="http://schemas.openxmlformats.org/officeDocument/2006/relationships" xmlns:p="http://schemas.openxmlformats.org/presentationml/2006/main">
  <p:tag name="AS_UNIQUEID" val="793"/>
</p:tagLst>
</file>

<file path=ppt/tags/tag89.xml><?xml version="1.0" encoding="utf-8"?>
<p:tagLst xmlns:a="http://schemas.openxmlformats.org/drawingml/2006/main" xmlns:r="http://schemas.openxmlformats.org/officeDocument/2006/relationships" xmlns:p="http://schemas.openxmlformats.org/presentationml/2006/main">
  <p:tag name="AS_UNIQUEID" val="794"/>
</p:tagLst>
</file>

<file path=ppt/tags/tag9.xml><?xml version="1.0" encoding="utf-8"?>
<p:tagLst xmlns:a="http://schemas.openxmlformats.org/drawingml/2006/main" xmlns:r="http://schemas.openxmlformats.org/officeDocument/2006/relationships" xmlns:p="http://schemas.openxmlformats.org/presentationml/2006/main">
  <p:tag name="AS_UNIQUEID" val="397"/>
</p:tagLst>
</file>

<file path=ppt/tags/tag90.xml><?xml version="1.0" encoding="utf-8"?>
<p:tagLst xmlns:a="http://schemas.openxmlformats.org/drawingml/2006/main" xmlns:r="http://schemas.openxmlformats.org/officeDocument/2006/relationships" xmlns:p="http://schemas.openxmlformats.org/presentationml/2006/main">
  <p:tag name="AS_UNIQUEID" val="795"/>
</p:tagLst>
</file>

<file path=ppt/tags/tag91.xml><?xml version="1.0" encoding="utf-8"?>
<p:tagLst xmlns:a="http://schemas.openxmlformats.org/drawingml/2006/main" xmlns:r="http://schemas.openxmlformats.org/officeDocument/2006/relationships" xmlns:p="http://schemas.openxmlformats.org/presentationml/2006/main">
  <p:tag name="AS_UNIQUEID" val="796"/>
</p:tagLst>
</file>

<file path=ppt/tags/tag92.xml><?xml version="1.0" encoding="utf-8"?>
<p:tagLst xmlns:a="http://schemas.openxmlformats.org/drawingml/2006/main" xmlns:r="http://schemas.openxmlformats.org/officeDocument/2006/relationships" xmlns:p="http://schemas.openxmlformats.org/presentationml/2006/main">
  <p:tag name="AS_UNIQUEID" val="797"/>
</p:tagLst>
</file>

<file path=ppt/tags/tag93.xml><?xml version="1.0" encoding="utf-8"?>
<p:tagLst xmlns:a="http://schemas.openxmlformats.org/drawingml/2006/main" xmlns:r="http://schemas.openxmlformats.org/officeDocument/2006/relationships" xmlns:p="http://schemas.openxmlformats.org/presentationml/2006/main">
  <p:tag name="AS_UNIQUEID" val="798"/>
</p:tagLst>
</file>

<file path=ppt/tags/tag94.xml><?xml version="1.0" encoding="utf-8"?>
<p:tagLst xmlns:a="http://schemas.openxmlformats.org/drawingml/2006/main" xmlns:r="http://schemas.openxmlformats.org/officeDocument/2006/relationships" xmlns:p="http://schemas.openxmlformats.org/presentationml/2006/main">
  <p:tag name="AS_UNIQUEID" val="799"/>
</p:tagLst>
</file>

<file path=ppt/tags/tag95.xml><?xml version="1.0" encoding="utf-8"?>
<p:tagLst xmlns:a="http://schemas.openxmlformats.org/drawingml/2006/main" xmlns:r="http://schemas.openxmlformats.org/officeDocument/2006/relationships" xmlns:p="http://schemas.openxmlformats.org/presentationml/2006/main">
  <p:tag name="AS_UNIQUEID" val="800"/>
</p:tagLst>
</file>

<file path=ppt/tags/tag96.xml><?xml version="1.0" encoding="utf-8"?>
<p:tagLst xmlns:a="http://schemas.openxmlformats.org/drawingml/2006/main" xmlns:r="http://schemas.openxmlformats.org/officeDocument/2006/relationships" xmlns:p="http://schemas.openxmlformats.org/presentationml/2006/main">
  <p:tag name="AS_UNIQUEID" val="801"/>
</p:tagLst>
</file>

<file path=ppt/tags/tag97.xml><?xml version="1.0" encoding="utf-8"?>
<p:tagLst xmlns:a="http://schemas.openxmlformats.org/drawingml/2006/main" xmlns:r="http://schemas.openxmlformats.org/officeDocument/2006/relationships" xmlns:p="http://schemas.openxmlformats.org/presentationml/2006/main">
  <p:tag name="AS_UNIQUEID" val="802"/>
</p:tagLst>
</file>

<file path=ppt/tags/tag98.xml><?xml version="1.0" encoding="utf-8"?>
<p:tagLst xmlns:a="http://schemas.openxmlformats.org/drawingml/2006/main" xmlns:r="http://schemas.openxmlformats.org/officeDocument/2006/relationships" xmlns:p="http://schemas.openxmlformats.org/presentationml/2006/main">
  <p:tag name="AS_UNIQUEID" val="803"/>
</p:tagLst>
</file>

<file path=ppt/tags/tag99.xml><?xml version="1.0" encoding="utf-8"?>
<p:tagLst xmlns:a="http://schemas.openxmlformats.org/drawingml/2006/main" xmlns:r="http://schemas.openxmlformats.org/officeDocument/2006/relationships" xmlns:p="http://schemas.openxmlformats.org/presentationml/2006/main">
  <p:tag name="AS_UNIQUEID" val="780"/>
</p:tagLst>
</file>

<file path=ppt/theme/theme1.xml><?xml version="1.0" encoding="utf-8"?>
<a:theme xmlns:a="http://schemas.openxmlformats.org/drawingml/2006/main" name="Office Theme">
  <a:themeElements>
    <a:clrScheme name="10x Genomics 2018">
      <a:dk1>
        <a:srgbClr val="000000"/>
      </a:dk1>
      <a:lt1>
        <a:sysClr val="window" lastClr="FFFFFF"/>
      </a:lt1>
      <a:dk2>
        <a:srgbClr val="888B8D"/>
      </a:dk2>
      <a:lt2>
        <a:srgbClr val="007DCF"/>
      </a:lt2>
      <a:accent1>
        <a:srgbClr val="00A1DF"/>
      </a:accent1>
      <a:accent2>
        <a:srgbClr val="71BE4B"/>
      </a:accent2>
      <a:accent3>
        <a:srgbClr val="EFBC1B"/>
      </a:accent3>
      <a:accent4>
        <a:srgbClr val="E84B50"/>
      </a:accent4>
      <a:accent5>
        <a:srgbClr val="965EC8"/>
      </a:accent5>
      <a:accent6>
        <a:srgbClr val="003F68"/>
      </a:accent6>
      <a:hlink>
        <a:srgbClr val="00A1DF"/>
      </a:hlink>
      <a:folHlink>
        <a:srgbClr val="71BE4B"/>
      </a:folHlink>
    </a:clrScheme>
    <a:fontScheme name="Custom 5">
      <a:majorFont>
        <a:latin typeface="Calibri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solidFill>
        <a:ln>
          <a:noFill/>
        </a:ln>
        <a:extLst/>
      </a:spPr>
      <a:bodyPr vert="horz" wrap="square" lIns="91440" tIns="91440" rIns="91440" bIns="91440" numCol="1" rtlCol="0" anchor="ctr" anchorCtr="0" compatLnSpc="1">
        <a:prstTxWarp prst="textNoShape">
          <a:avLst/>
        </a:prstTxWarp>
        <a:noAutofit/>
      </a:bodyPr>
      <a:lstStyle>
        <a:defPPr algn="ctr">
          <a:lnSpc>
            <a:spcPct val="90000"/>
          </a:lnSpc>
          <a:defRPr sz="2000" b="1" dirty="0" smtClean="0">
            <a:solidFill>
              <a:schemeClr val="bg1"/>
            </a:solidFill>
          </a:defRPr>
        </a:defPPr>
      </a:lstStyle>
    </a:spDef>
    <a:lnDef>
      <a:spPr>
        <a:ln w="6350" cap="rnd">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wrap="square" lIns="91440" tIns="45720" rIns="91440" bIns="45720" rtlCol="0">
        <a:noAutofit/>
      </a:bodyPr>
      <a:lstStyle>
        <a:defPPr marL="112713" indent="-112713" algn="l">
          <a:lnSpc>
            <a:spcPct val="90000"/>
          </a:lnSpc>
          <a:spcBef>
            <a:spcPts val="1200"/>
          </a:spcBef>
          <a:buFont typeface="Arial" panose="020B0604020202020204" pitchFamily="34" charset="0"/>
          <a:buChar char="•"/>
          <a:defRPr sz="1800" dirty="0" err="1" smtClean="0">
            <a:solidFill>
              <a:srgbClr val="343536"/>
            </a:solidFill>
          </a:defRPr>
        </a:defPPr>
      </a:lstStyle>
    </a:txDef>
  </a:objectDefaults>
  <a:extraClrSchemeLst/>
  <a:extLst>
    <a:ext uri="{05A4C25C-085E-4340-85A3-A5531E510DB2}">
      <thm15:themeFamily xmlns:thm15="http://schemas.microsoft.com/office/thememl/2012/main" name="Presentation2" id="{D895F298-1FE7-6247-81FC-CC6E58741099}" vid="{199EFBF7-A855-C74D-9B8F-1AFB25AA9C44}"/>
    </a:ext>
  </a:extLst>
</a:theme>
</file>

<file path=ppt/theme/theme2.xml><?xml version="1.0" encoding="utf-8"?>
<a:theme xmlns:a="http://schemas.openxmlformats.org/drawingml/2006/main" name="Office Theme">
  <a:themeElements>
    <a:clrScheme name="10x Genomics 2018">
      <a:dk1>
        <a:srgbClr val="000000"/>
      </a:dk1>
      <a:lt1>
        <a:sysClr val="window" lastClr="FFFFFF"/>
      </a:lt1>
      <a:dk2>
        <a:srgbClr val="888B8D"/>
      </a:dk2>
      <a:lt2>
        <a:srgbClr val="007DCF"/>
      </a:lt2>
      <a:accent1>
        <a:srgbClr val="00A1DF"/>
      </a:accent1>
      <a:accent2>
        <a:srgbClr val="71BE4B"/>
      </a:accent2>
      <a:accent3>
        <a:srgbClr val="EFBC1B"/>
      </a:accent3>
      <a:accent4>
        <a:srgbClr val="E84B50"/>
      </a:accent4>
      <a:accent5>
        <a:srgbClr val="965EC8"/>
      </a:accent5>
      <a:accent6>
        <a:srgbClr val="003F68"/>
      </a:accent6>
      <a:hlink>
        <a:srgbClr val="00A1DF"/>
      </a:hlink>
      <a:folHlink>
        <a:srgbClr val="71BE4B"/>
      </a:folHlink>
    </a:clrScheme>
    <a:fontScheme name="Custom 4">
      <a:majorFont>
        <a:latin typeface="Calibri Light"/>
        <a:ea typeface="Arial"/>
        <a:cs typeface="Arial"/>
      </a:majorFont>
      <a:minorFont>
        <a:latin typeface="Calibr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10x Genomics 2018">
      <a:dk1>
        <a:srgbClr val="000000"/>
      </a:dk1>
      <a:lt1>
        <a:sysClr val="window" lastClr="FFFFFF"/>
      </a:lt1>
      <a:dk2>
        <a:srgbClr val="888B8D"/>
      </a:dk2>
      <a:lt2>
        <a:srgbClr val="007DCF"/>
      </a:lt2>
      <a:accent1>
        <a:srgbClr val="00A1DF"/>
      </a:accent1>
      <a:accent2>
        <a:srgbClr val="71BE4B"/>
      </a:accent2>
      <a:accent3>
        <a:srgbClr val="EFBC1B"/>
      </a:accent3>
      <a:accent4>
        <a:srgbClr val="E84B50"/>
      </a:accent4>
      <a:accent5>
        <a:srgbClr val="965EC8"/>
      </a:accent5>
      <a:accent6>
        <a:srgbClr val="003F68"/>
      </a:accent6>
      <a:hlink>
        <a:srgbClr val="00A1DF"/>
      </a:hlink>
      <a:folHlink>
        <a:srgbClr val="71BE4B"/>
      </a:folHlink>
    </a:clrScheme>
    <a:fontScheme name="Office">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10x_PPT_Template_Blank_ExternalFacing_NonConfidential_0918</Template>
  <TotalTime>13225</TotalTime>
  <Words>3788</Words>
  <Application>Microsoft Office PowerPoint</Application>
  <PresentationFormat>Widescreen</PresentationFormat>
  <Paragraphs>526</Paragraphs>
  <Slides>49</Slides>
  <Notes>38</Notes>
  <HiddenSlides>0</HiddenSlides>
  <MMClips>1</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66" baseType="lpstr">
      <vt:lpstr>ＭＳ Ｐゴシック</vt:lpstr>
      <vt:lpstr>Arial</vt:lpstr>
      <vt:lpstr>Arial Narrow</vt:lpstr>
      <vt:lpstr>Calibri</vt:lpstr>
      <vt:lpstr>Calibri Light</vt:lpstr>
      <vt:lpstr>Courier New</vt:lpstr>
      <vt:lpstr>Curlz MT</vt:lpstr>
      <vt:lpstr>Futura Lt BT</vt:lpstr>
      <vt:lpstr>Lato</vt:lpstr>
      <vt:lpstr>Lato Heavy</vt:lpstr>
      <vt:lpstr>Lato Medium</vt:lpstr>
      <vt:lpstr>Lato Regular</vt:lpstr>
      <vt:lpstr>Open Sans</vt:lpstr>
      <vt:lpstr>Open Sans Semibold</vt:lpstr>
      <vt:lpstr>Symbol</vt:lpstr>
      <vt:lpstr>Office Theme</vt:lpstr>
      <vt:lpstr>Paintbrush Picture</vt:lpstr>
      <vt:lpstr>10x Genomics Chromium Technology: Multiple Features in Single Cells - Biology at True Resolution</vt:lpstr>
      <vt:lpstr>Do you remember?</vt:lpstr>
      <vt:lpstr>Historical overview about single cell applications</vt:lpstr>
      <vt:lpstr>PowerPoint Presentation</vt:lpstr>
      <vt:lpstr>People hear 10x Genomics and may think…</vt:lpstr>
      <vt:lpstr>10x Genomics Chromium Single Cell Applications - Overview</vt:lpstr>
      <vt:lpstr>The Chromium™ System: One Instrument, Multiple Reagent Kits and Software Applications</vt:lpstr>
      <vt:lpstr>Working Principle of Gelbead Emulsions (GEM)</vt:lpstr>
      <vt:lpstr>New Single Cell 3’ Beads Chromium Single Cell Feature Barcoding</vt:lpstr>
      <vt:lpstr>Ready to Sequence Libraries Compatible with Illumina® Sequencers</vt:lpstr>
      <vt:lpstr>All Molecules Identifiable and Quantifiable</vt:lpstr>
      <vt:lpstr>New Single Cell 3’ Beads Chromium Single Cell Feature Barcoding</vt:lpstr>
      <vt:lpstr>PowerPoint Presentation</vt:lpstr>
      <vt:lpstr>Merging Phenotyping and Gene expression analysis in single cells </vt:lpstr>
      <vt:lpstr>Potential to Tag Thousands of Proteins per Cell and Combine with Gene Expression</vt:lpstr>
      <vt:lpstr>PowerPoint Presentation</vt:lpstr>
      <vt:lpstr>Feature Barcode UMI Counts Confirmed By Flow Cytometry</vt:lpstr>
      <vt:lpstr>Refine Resolution of Sub-Populations with Protein Information</vt:lpstr>
      <vt:lpstr>BioLegend: Compatible Partner &amp; TotalSeq Co-Development</vt:lpstr>
      <vt:lpstr>PowerPoint Presentation</vt:lpstr>
      <vt:lpstr>Reveal Heterogeneity at Scale</vt:lpstr>
      <vt:lpstr>New Feature Barcode Application: Mapping TCRs to Antigens</vt:lpstr>
      <vt:lpstr>PowerPoint Presentation</vt:lpstr>
      <vt:lpstr>Compatible Product: Immudex’s DeCODE ™ Dextramers ®</vt:lpstr>
      <vt:lpstr>Compatible Product: Immudex’s DeCODE ™ Dextramers ®</vt:lpstr>
      <vt:lpstr>Antigen-Expanded Cells Are Detectable in a Lymphocyte Background</vt:lpstr>
      <vt:lpstr>Multi Feature Analysis – An Example</vt:lpstr>
      <vt:lpstr>Identification of T-cells with Specific Dextramer Binding Activity</vt:lpstr>
      <vt:lpstr>PowerPoint Presentation</vt:lpstr>
      <vt:lpstr>High-throughput Perturbation Studies Enabled via Feature Barcoding Technology</vt:lpstr>
      <vt:lpstr>Feature Barcoding Technology Enables Determination of Knockdown Efficiency</vt:lpstr>
      <vt:lpstr>Chromatin Packaging</vt:lpstr>
      <vt:lpstr>ATAC-seq – How it works</vt:lpstr>
      <vt:lpstr>Chromatin Accessibility at Single Cell Resolution</vt:lpstr>
      <vt:lpstr>Chromium Single Cell ATAC Solution Provides Complementary Data to Single Cell RNA-Seq </vt:lpstr>
      <vt:lpstr>Analysis of Spatial Heterogeneity in Breast Cancer  </vt:lpstr>
      <vt:lpstr>PowerPoint Presentation</vt:lpstr>
      <vt:lpstr>Same Performance = Significantly Lower Sequencing Cost</vt:lpstr>
      <vt:lpstr>Same Performance = Significantly Lower Sequencing Cost</vt:lpstr>
      <vt:lpstr>PowerPoint Presentation</vt:lpstr>
      <vt:lpstr>An Analogy for Single Cell Analysis</vt:lpstr>
      <vt:lpstr>Spatial Transcriptomics – From What to Where…</vt:lpstr>
      <vt:lpstr>Library Preparation Slide</vt:lpstr>
      <vt:lpstr>The ST Library Preparation Slide</vt:lpstr>
      <vt:lpstr>Final Product</vt:lpstr>
      <vt:lpstr>Workflow</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Samples  Titles: Title Case</dc:title>
  <dc:subject>v2016 PC and Mac</dc:subject>
  <dc:creator>AlexAnndra Ontra</dc:creator>
  <dc:description>P18158 - 10x Genomics Template 16:9</dc:description>
  <cp:lastModifiedBy>Hannes Arnold</cp:lastModifiedBy>
  <cp:revision>75</cp:revision>
  <dcterms:created xsi:type="dcterms:W3CDTF">2018-10-19T16:20:48Z</dcterms:created>
  <dcterms:modified xsi:type="dcterms:W3CDTF">2019-01-15T07:03:49Z</dcterms:modified>
</cp:coreProperties>
</file>