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0" r:id="rId1"/>
    <p:sldMasterId id="2147484866" r:id="rId2"/>
  </p:sldMasterIdLst>
  <p:notesMasterIdLst>
    <p:notesMasterId r:id="rId28"/>
  </p:notesMasterIdLst>
  <p:handoutMasterIdLst>
    <p:handoutMasterId r:id="rId29"/>
  </p:handoutMasterIdLst>
  <p:sldIdLst>
    <p:sldId id="454" r:id="rId3"/>
    <p:sldId id="456" r:id="rId4"/>
    <p:sldId id="457" r:id="rId5"/>
    <p:sldId id="461" r:id="rId6"/>
    <p:sldId id="462" r:id="rId7"/>
    <p:sldId id="458" r:id="rId8"/>
    <p:sldId id="459" r:id="rId9"/>
    <p:sldId id="413" r:id="rId10"/>
    <p:sldId id="463" r:id="rId11"/>
    <p:sldId id="464" r:id="rId12"/>
    <p:sldId id="467" r:id="rId13"/>
    <p:sldId id="468" r:id="rId14"/>
    <p:sldId id="449" r:id="rId15"/>
    <p:sldId id="469" r:id="rId16"/>
    <p:sldId id="470" r:id="rId17"/>
    <p:sldId id="416" r:id="rId18"/>
    <p:sldId id="472" r:id="rId19"/>
    <p:sldId id="477" r:id="rId20"/>
    <p:sldId id="471" r:id="rId21"/>
    <p:sldId id="473" r:id="rId22"/>
    <p:sldId id="474" r:id="rId23"/>
    <p:sldId id="475" r:id="rId24"/>
    <p:sldId id="448" r:id="rId25"/>
    <p:sldId id="478" r:id="rId26"/>
    <p:sldId id="479" r:id="rId27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8080"/>
    <a:srgbClr val="1E6253"/>
    <a:srgbClr val="1D5D43"/>
    <a:srgbClr val="9B85B5"/>
    <a:srgbClr val="298773"/>
    <a:srgbClr val="FAFBD9"/>
    <a:srgbClr val="006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1" autoAdjust="0"/>
    <p:restoredTop sz="94635" autoAdjust="0"/>
  </p:normalViewPr>
  <p:slideViewPr>
    <p:cSldViewPr snapToGrid="0">
      <p:cViewPr>
        <p:scale>
          <a:sx n="125" d="100"/>
          <a:sy n="125" d="100"/>
        </p:scale>
        <p:origin x="-132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F2D87BC-5448-47B4-9BE6-F2871883D022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48B94B-F2BE-4457-8E66-3C5D217789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720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3" tIns="49512" rIns="99023" bIns="49512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3" tIns="49512" rIns="99023" bIns="4951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3" tIns="49512" rIns="99023" bIns="49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3" tIns="49512" rIns="99023" bIns="49512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3" tIns="49512" rIns="99023" bIns="49512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BDC7FE5-E6BA-4667-8B20-D3CB8A13D5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323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AF5FC-A1C2-4005-86D2-BADE0A89645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84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AF5FC-A1C2-4005-86D2-BADE0A89645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13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AF5FC-A1C2-4005-86D2-BADE0A89645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42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AF5FC-A1C2-4005-86D2-BADE0A89645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1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AF5FC-A1C2-4005-86D2-BADE0A89645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8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AF5FC-A1C2-4005-86D2-BADE0A89645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8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AF5FC-A1C2-4005-86D2-BADE0A89645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8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AF5FC-A1C2-4005-86D2-BADE0A89645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3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AF5FC-A1C2-4005-86D2-BADE0A89645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27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AF5FC-A1C2-4005-86D2-BADE0A89645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1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AF5FC-A1C2-4005-86D2-BADE0A89645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7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AF5FC-A1C2-4005-86D2-BADE0A89645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5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8" descr="biopuces_bandeau_nu.png"/>
          <p:cNvPicPr>
            <a:picLocks noChangeAspect="1"/>
          </p:cNvPicPr>
          <p:nvPr userDrawn="1"/>
        </p:nvPicPr>
        <p:blipFill>
          <a:blip r:embed="rId2" cstate="print"/>
          <a:srcRect t="50369" b="17036"/>
          <a:stretch>
            <a:fillRect/>
          </a:stretch>
        </p:blipFill>
        <p:spPr bwMode="auto">
          <a:xfrm>
            <a:off x="0" y="0"/>
            <a:ext cx="9144000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GeT_logoQ copie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0500" y="244475"/>
            <a:ext cx="3435350" cy="1362075"/>
          </a:xfrm>
          <a:prstGeom prst="rect">
            <a:avLst/>
          </a:prstGeom>
          <a:effectLst>
            <a:outerShdw blurRad="508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4525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109880"/>
            <a:ext cx="6400800" cy="10437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90EA-AA84-431A-895A-6BFCA94AEC8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00E0-8AEB-4A61-82CB-0FA9B32506B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3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E239-F308-484B-B3EF-C55990DBBE5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D1F7-089F-44D9-8294-1D7FFCA0892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2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B252-A8AA-43FD-AB3B-36DF2C971CF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DB13-3819-47F4-83A6-F6B0EAFE14C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36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E6035-B3BC-4B73-B7B3-949633F2A51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1940-C1BB-4416-AAF5-E28288412D9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75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27F1-0A75-4FD3-B838-F9B3F38D7B0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F3BA5-BE91-445F-B365-E72AA77FA09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7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0F62-1D06-42A6-96C8-E543C3D532C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1910-7B08-47F3-BC9F-BCC0960BA4E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9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3595B-4FCC-44BF-B317-A31694F94F1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67FB-019E-434D-A08E-BB5A3E0C289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1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883D-9553-4DB6-9723-728D09EB60E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EF5D-6B84-462A-AFAB-F603476C90A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3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89942-FE89-4B4A-8DA7-0A2BF039667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EEB28-FD5F-47EF-8524-2FB65FCCBEF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19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CA30-4E1A-491E-89A1-57D14C979A0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A6F1D-7973-4DF1-AFB7-ED3E7DA048E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6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" y="350838"/>
            <a:ext cx="8938260" cy="1143000"/>
          </a:xfrm>
        </p:spPr>
        <p:txBody>
          <a:bodyPr/>
          <a:lstStyle>
            <a:lvl1pPr>
              <a:defRPr lang="fr-FR" sz="3200" b="1" kern="1200" spc="-110" smtClean="0">
                <a:solidFill>
                  <a:srgbClr val="FAFB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="1">
                <a:latin typeface="Tw Cen MT Condensed Extra Bold" pitchFamily="34" charset="0"/>
                <a:ea typeface="Tahoma" pitchFamily="34" charset="0"/>
                <a:cs typeface="Tahoma" pitchFamily="34" charset="0"/>
              </a:defRPr>
            </a:lvl1pPr>
            <a:lvl2pPr>
              <a:defRPr sz="1600" b="1">
                <a:latin typeface="Tw Cen MT Condensed Extra Bold" pitchFamily="34" charset="0"/>
                <a:ea typeface="Tahoma" pitchFamily="34" charset="0"/>
                <a:cs typeface="Tahoma" pitchFamily="34" charset="0"/>
              </a:defRPr>
            </a:lvl2pPr>
            <a:lvl3pPr>
              <a:defRPr sz="1400" b="1">
                <a:latin typeface="Tw Cen MT Condensed Extra Bold" pitchFamily="34" charset="0"/>
                <a:ea typeface="Tahoma" pitchFamily="34" charset="0"/>
                <a:cs typeface="Tahoma" pitchFamily="34" charset="0"/>
              </a:defRPr>
            </a:lvl3pPr>
            <a:lvl4pPr>
              <a:defRPr sz="1200" b="1">
                <a:latin typeface="Tw Cen MT Condensed Extra Bold" pitchFamily="34" charset="0"/>
                <a:ea typeface="Tahoma" pitchFamily="34" charset="0"/>
                <a:cs typeface="Tahoma" pitchFamily="34" charset="0"/>
              </a:defRPr>
            </a:lvl4pPr>
            <a:lvl5pPr>
              <a:defRPr sz="1200" b="1">
                <a:latin typeface="Tw Cen MT Condensed Extra Bold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1F3FC-2B7E-4700-86E9-9858BC5115F2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4883E-E76B-45BA-92EA-87AF8B21C9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6F3A-E5B8-495D-BD0C-41B4B1C27E7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0621A-C498-43A8-87CF-FF8B803C127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39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621463"/>
            <a:ext cx="9144000" cy="236537"/>
          </a:xfrm>
          <a:prstGeom prst="rect">
            <a:avLst/>
          </a:prstGeom>
          <a:solidFill>
            <a:srgbClr val="006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à coins arrondis 3"/>
          <p:cNvSpPr/>
          <p:nvPr userDrawn="1"/>
        </p:nvSpPr>
        <p:spPr>
          <a:xfrm>
            <a:off x="6896100" y="6465888"/>
            <a:ext cx="1981200" cy="392112"/>
          </a:xfrm>
          <a:prstGeom prst="roundRect">
            <a:avLst>
              <a:gd name="adj" fmla="val 38172"/>
            </a:avLst>
          </a:prstGeom>
          <a:solidFill>
            <a:srgbClr val="006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7950"/>
            <a:ext cx="11239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48" descr="biopuces_bandeau_n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7950"/>
            <a:ext cx="11239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6891338" y="6540500"/>
            <a:ext cx="161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b="1" dirty="0">
                <a:solidFill>
                  <a:srgbClr val="FFFFFF"/>
                </a:solidFill>
                <a:latin typeface="Tahoma" pitchFamily="34" charset="0"/>
                <a:cs typeface="+mn-cs"/>
              </a:rPr>
              <a:t>http://get.genotoul.fr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6559550"/>
            <a:ext cx="3365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615426"/>
            <a:ext cx="8579224" cy="718391"/>
          </a:xfrm>
        </p:spPr>
        <p:txBody>
          <a:bodyPr/>
          <a:lstStyle>
            <a:lvl1pPr algn="r">
              <a:defRPr lang="fr-FR" sz="3200" b="1" kern="1200" spc="-110" dirty="0">
                <a:solidFill>
                  <a:srgbClr val="FAFB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3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8" descr="biopuces_bandeau_nu.png"/>
          <p:cNvPicPr>
            <a:picLocks noChangeAspect="1"/>
          </p:cNvPicPr>
          <p:nvPr userDrawn="1"/>
        </p:nvPicPr>
        <p:blipFill>
          <a:blip r:embed="rId2" cstate="print"/>
          <a:srcRect t="50369" b="17036"/>
          <a:stretch>
            <a:fillRect/>
          </a:stretch>
        </p:blipFill>
        <p:spPr bwMode="auto">
          <a:xfrm>
            <a:off x="0" y="0"/>
            <a:ext cx="9144000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8" descr="biopuces_bandeau_nu.png"/>
          <p:cNvPicPr>
            <a:picLocks noChangeAspect="1"/>
          </p:cNvPicPr>
          <p:nvPr/>
        </p:nvPicPr>
        <p:blipFill>
          <a:blip r:embed="rId2" cstate="print"/>
          <a:srcRect t="50369" b="17036"/>
          <a:stretch>
            <a:fillRect/>
          </a:stretch>
        </p:blipFill>
        <p:spPr bwMode="auto">
          <a:xfrm>
            <a:off x="0" y="0"/>
            <a:ext cx="9144000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GeT_logoQ copi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" y="244475"/>
            <a:ext cx="3435350" cy="1362075"/>
          </a:xfrm>
          <a:prstGeom prst="rect">
            <a:avLst/>
          </a:prstGeom>
          <a:effectLst>
            <a:outerShdw blurRad="508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Titre 1"/>
          <p:cNvSpPr txBox="1">
            <a:spLocks/>
          </p:cNvSpPr>
          <p:nvPr/>
        </p:nvSpPr>
        <p:spPr bwMode="auto">
          <a:xfrm>
            <a:off x="261938" y="3036888"/>
            <a:ext cx="8929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>
              <a:defRPr sz="3200"/>
            </a:lvl1pPr>
          </a:lstStyle>
          <a:p>
            <a:pPr eaLnBrk="0" hangingPunct="0">
              <a:defRPr/>
            </a:pPr>
            <a:r>
              <a:rPr lang="fr-FR" b="1" spc="-110" dirty="0" smtClean="0">
                <a:solidFill>
                  <a:srgbClr val="FAFB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Cliquez pour </a:t>
            </a:r>
            <a:r>
              <a:rPr lang="fr-FR" b="1" spc="-110" dirty="0" err="1" smtClean="0">
                <a:solidFill>
                  <a:srgbClr val="FAFB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modiier</a:t>
            </a:r>
            <a:r>
              <a:rPr lang="fr-FR" b="1" spc="-110" dirty="0" smtClean="0">
                <a:solidFill>
                  <a:srgbClr val="FAFB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le style du titre</a:t>
            </a:r>
            <a:endParaRPr lang="fr-FR" b="1" spc="-110" dirty="0">
              <a:solidFill>
                <a:srgbClr val="FAFB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 sz="3200" b="1" kern="1200" spc="-110" smtClean="0">
                <a:solidFill>
                  <a:srgbClr val="FAFB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CC96-547F-4549-AA78-97A293C0AD57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2F7A-5587-43D6-8041-535FD042EF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 sz="3200" b="1" kern="1200" spc="-110" dirty="0" smtClean="0">
                <a:solidFill>
                  <a:srgbClr val="FAFB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fr-FR" sz="1800" b="1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E536-873D-48D5-9179-11BA20FAA6B5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0F80-EA33-48E5-B784-8CA3A69FAF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 sz="3200" b="1" kern="1200" spc="-110" dirty="0" smtClean="0">
                <a:solidFill>
                  <a:srgbClr val="FAFB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B3BBE-8EC9-48F7-82FA-2C3F2B07642E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6D26-9DFE-4A18-B1A1-CBEC52EA32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1463"/>
            <a:ext cx="9144000" cy="236537"/>
          </a:xfrm>
          <a:prstGeom prst="rect">
            <a:avLst/>
          </a:prstGeom>
          <a:solidFill>
            <a:srgbClr val="006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6896100" y="6465888"/>
            <a:ext cx="1981200" cy="392112"/>
          </a:xfrm>
          <a:prstGeom prst="roundRect">
            <a:avLst>
              <a:gd name="adj" fmla="val 38172"/>
            </a:avLst>
          </a:prstGeom>
          <a:solidFill>
            <a:srgbClr val="006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48" descr="biopuces_bandeau_nu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8392" t="36313" r="12544" b="34157"/>
          <a:stretch>
            <a:fillRect/>
          </a:stretch>
        </p:blipFill>
        <p:spPr bwMode="auto">
          <a:xfrm>
            <a:off x="103188" y="107950"/>
            <a:ext cx="11239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457200" y="615950"/>
            <a:ext cx="85788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r">
              <a:defRPr lang="fr-FR" sz="3200" b="1" kern="1200" spc="-110" dirty="0">
                <a:solidFill>
                  <a:srgbClr val="FAFB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0" hangingPunct="0">
              <a:defRPr/>
            </a:pPr>
            <a:r>
              <a:rPr smtClean="0"/>
              <a:t>Cliquez pour modifier le style du titre</a:t>
            </a:r>
            <a:endParaRPr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891338" y="6540500"/>
            <a:ext cx="161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b="1" dirty="0">
                <a:solidFill>
                  <a:srgbClr val="FFFFFF"/>
                </a:solidFill>
                <a:latin typeface="Tahoma" pitchFamily="34" charset="0"/>
                <a:cs typeface="+mn-cs"/>
              </a:rPr>
              <a:t>http://get.genotoul.fr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23082" t="15932" r="67220" b="75069"/>
          <a:stretch>
            <a:fillRect/>
          </a:stretch>
        </p:blipFill>
        <p:spPr bwMode="auto">
          <a:xfrm>
            <a:off x="8431213" y="6559550"/>
            <a:ext cx="3365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/>
          <a:lstStyle>
            <a:lvl1pPr>
              <a:defRPr sz="20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 b="1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600" b="1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0A6D9-0CF0-4507-9D0D-0829AFB21B83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06DF3-A7EF-42EF-A01F-5A1F471AFD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621463"/>
            <a:ext cx="9144000" cy="236537"/>
          </a:xfrm>
          <a:prstGeom prst="rect">
            <a:avLst/>
          </a:prstGeom>
          <a:solidFill>
            <a:srgbClr val="006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à coins arrondis 3"/>
          <p:cNvSpPr/>
          <p:nvPr userDrawn="1"/>
        </p:nvSpPr>
        <p:spPr>
          <a:xfrm>
            <a:off x="6896100" y="6465888"/>
            <a:ext cx="1981200" cy="392112"/>
          </a:xfrm>
          <a:prstGeom prst="roundRect">
            <a:avLst>
              <a:gd name="adj" fmla="val 38172"/>
            </a:avLst>
          </a:prstGeom>
          <a:solidFill>
            <a:srgbClr val="006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7950"/>
            <a:ext cx="11239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48" descr="biopuces_bandeau_n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7950"/>
            <a:ext cx="11239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6891338" y="6540500"/>
            <a:ext cx="161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b="1" dirty="0">
                <a:solidFill>
                  <a:srgbClr val="FFFFFF"/>
                </a:solidFill>
                <a:latin typeface="Tahoma" pitchFamily="34" charset="0"/>
                <a:cs typeface="+mn-cs"/>
              </a:rPr>
              <a:t>http://get.genotoul.fr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6559550"/>
            <a:ext cx="3365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615426"/>
            <a:ext cx="8579224" cy="718391"/>
          </a:xfrm>
        </p:spPr>
        <p:txBody>
          <a:bodyPr/>
          <a:lstStyle>
            <a:lvl1pPr algn="r">
              <a:defRPr lang="fr-FR" sz="3200" b="1" kern="1200" spc="-110" dirty="0">
                <a:solidFill>
                  <a:srgbClr val="FAFB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223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48" descr="biopuces_bandeau_nu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22238" y="350838"/>
            <a:ext cx="8929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2A6AC7-147E-48D3-80CC-B86BFF85D67C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985DBA-1318-46FA-94F5-208862CB7D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6621463"/>
            <a:ext cx="9144000" cy="236537"/>
          </a:xfrm>
          <a:prstGeom prst="rect">
            <a:avLst/>
          </a:prstGeom>
          <a:solidFill>
            <a:srgbClr val="006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896100" y="6465888"/>
            <a:ext cx="1981200" cy="392112"/>
          </a:xfrm>
          <a:prstGeom prst="roundRect">
            <a:avLst>
              <a:gd name="adj" fmla="val 38172"/>
            </a:avLst>
          </a:prstGeom>
          <a:solidFill>
            <a:srgbClr val="006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891338" y="6540500"/>
            <a:ext cx="161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b="1" dirty="0">
                <a:solidFill>
                  <a:srgbClr val="FFFFFF"/>
                </a:solidFill>
                <a:latin typeface="Tahoma" pitchFamily="34" charset="0"/>
                <a:cs typeface="+mn-cs"/>
              </a:rPr>
              <a:t>http://get.genotoul.fr</a:t>
            </a:r>
          </a:p>
        </p:txBody>
      </p:sp>
      <p:pic>
        <p:nvPicPr>
          <p:cNvPr id="1035" name="Picture 2"/>
          <p:cNvPicPr>
            <a:picLocks noChangeAspect="1" noChangeArrowheads="1"/>
          </p:cNvPicPr>
          <p:nvPr/>
        </p:nvPicPr>
        <p:blipFill>
          <a:blip r:embed="rId12" cstate="print"/>
          <a:srcRect l="23082" t="15932" r="67220" b="75069"/>
          <a:stretch>
            <a:fillRect/>
          </a:stretch>
        </p:blipFill>
        <p:spPr bwMode="auto">
          <a:xfrm>
            <a:off x="8431213" y="6559550"/>
            <a:ext cx="3365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GeT_logoQ copie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7950" y="66675"/>
            <a:ext cx="1281113" cy="508000"/>
          </a:xfrm>
          <a:prstGeom prst="rect">
            <a:avLst/>
          </a:prstGeom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57" r:id="rId2"/>
    <p:sldLayoutId id="2147484862" r:id="rId3"/>
    <p:sldLayoutId id="2147484863" r:id="rId4"/>
    <p:sldLayoutId id="2147484858" r:id="rId5"/>
    <p:sldLayoutId id="2147484859" r:id="rId6"/>
    <p:sldLayoutId id="2147484860" r:id="rId7"/>
    <p:sldLayoutId id="2147484864" r:id="rId8"/>
    <p:sldLayoutId id="2147484879" r:id="rId9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lang="fr-FR" sz="3200" b="1" kern="1200" spc="-110" dirty="0">
          <a:solidFill>
            <a:srgbClr val="FAFBD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AFBD9"/>
          </a:solidFill>
          <a:latin typeface="Tahoma" pitchFamily="34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AFBD9"/>
          </a:solidFill>
          <a:latin typeface="Tahoma" pitchFamily="34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AFBD9"/>
          </a:solidFill>
          <a:latin typeface="Tahoma" pitchFamily="34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AFBD9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fr-FR" b="1" kern="1200" dirty="0">
          <a:solidFill>
            <a:schemeClr val="tx1"/>
          </a:solidFill>
          <a:latin typeface="Tw Cen MT Condensed Extra Bold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fr-FR" b="1" kern="1200" dirty="0">
          <a:solidFill>
            <a:schemeClr val="tx1"/>
          </a:solidFill>
          <a:latin typeface="Tw Cen MT Condensed Extra Bold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fr-FR" b="1" kern="1200" dirty="0">
          <a:solidFill>
            <a:schemeClr val="tx1"/>
          </a:solidFill>
          <a:latin typeface="Tw Cen MT Condensed Extra Bold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fr-FR" b="1" kern="1200" dirty="0">
          <a:solidFill>
            <a:schemeClr val="tx1"/>
          </a:solidFill>
          <a:latin typeface="Tw Cen MT Condensed Extra Bold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fr-FR" b="1" kern="1200" dirty="0">
          <a:solidFill>
            <a:schemeClr val="tx1"/>
          </a:solidFill>
          <a:latin typeface="Tw Cen MT Condensed Extra Bold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A78D42-12A7-4454-A85D-D3F0079FA178}" type="datetimeFigureOut">
              <a:rPr lang="fr-FR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17/02/2016</a:t>
            </a:fld>
            <a:endParaRPr lang="fr-F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C5B63C-3BDE-4AC3-BEEA-488A2F595346}" type="slidenum">
              <a:rPr lang="fr-FR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86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  <p:sldLayoutId id="2147484868" r:id="rId2"/>
    <p:sldLayoutId id="2147484869" r:id="rId3"/>
    <p:sldLayoutId id="2147484870" r:id="rId4"/>
    <p:sldLayoutId id="2147484871" r:id="rId5"/>
    <p:sldLayoutId id="2147484872" r:id="rId6"/>
    <p:sldLayoutId id="2147484873" r:id="rId7"/>
    <p:sldLayoutId id="2147484874" r:id="rId8"/>
    <p:sldLayoutId id="2147484875" r:id="rId9"/>
    <p:sldLayoutId id="2147484876" r:id="rId10"/>
    <p:sldLayoutId id="2147484877" r:id="rId11"/>
    <p:sldLayoutId id="214748487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10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slide" Target="slide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4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Relationship Id="rId9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4.pn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0.xml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slide" Target="slide2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gif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Quelles technologies </a:t>
            </a:r>
            <a:r>
              <a:rPr lang="fr-FR" dirty="0"/>
              <a:t>de séquençage</a:t>
            </a:r>
            <a:br>
              <a:rPr lang="fr-FR" dirty="0"/>
            </a:br>
            <a:r>
              <a:rPr lang="fr-FR" dirty="0" smtClean="0"/>
              <a:t>au service de toxicologie alimentaire?</a:t>
            </a:r>
            <a:endParaRPr dirty="0"/>
          </a:p>
        </p:txBody>
      </p:sp>
      <p:sp>
        <p:nvSpPr>
          <p:cNvPr id="3" name="ZoneTexte 2"/>
          <p:cNvSpPr txBox="1"/>
          <p:nvPr/>
        </p:nvSpPr>
        <p:spPr>
          <a:xfrm>
            <a:off x="4940517" y="6519446"/>
            <a:ext cx="4087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kern="0" dirty="0" smtClean="0">
                <a:solidFill>
                  <a:srgbClr val="FAFB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Olivier Bouchez, </a:t>
            </a:r>
            <a:r>
              <a:rPr lang="fr-FR" sz="1600" kern="0" dirty="0" err="1" smtClean="0">
                <a:solidFill>
                  <a:srgbClr val="FAFB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GeT-PlaGe</a:t>
            </a:r>
            <a:r>
              <a:rPr lang="fr-FR" sz="1600" kern="0" dirty="0" smtClean="0">
                <a:solidFill>
                  <a:srgbClr val="FAFB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INRA </a:t>
            </a:r>
            <a:r>
              <a:rPr lang="fr-FR" sz="1600" kern="0" dirty="0" err="1" smtClean="0">
                <a:solidFill>
                  <a:srgbClr val="FAFB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Auzeville</a:t>
            </a:r>
            <a:endParaRPr lang="fr-FR" sz="1600" kern="0" dirty="0">
              <a:solidFill>
                <a:srgbClr val="FAFB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7650" y="6519446"/>
            <a:ext cx="1804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kern="0" spc="-110" dirty="0" err="1" smtClean="0">
                <a:solidFill>
                  <a:srgbClr val="FAFB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Toxalim</a:t>
            </a:r>
            <a:r>
              <a:rPr lang="fr-FR" sz="1600" kern="0" spc="-110" dirty="0" smtClean="0">
                <a:solidFill>
                  <a:srgbClr val="FAFB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18/02/2016</a:t>
            </a:r>
            <a:endParaRPr lang="fr-FR" sz="1600" kern="0" spc="-110" dirty="0">
              <a:solidFill>
                <a:srgbClr val="FAFB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Génomique - </a:t>
            </a:r>
            <a:r>
              <a:rPr lang="fr-FR" dirty="0" err="1"/>
              <a:t>Reséquençage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000" y="1485900"/>
            <a:ext cx="417672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Séquençage ciblé (panel,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hotspots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6629400" y="1485900"/>
            <a:ext cx="2381250" cy="48196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6773328" y="1573827"/>
            <a:ext cx="209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Calibri" panose="020F0502020204030204" pitchFamily="34" charset="0"/>
              </a:rPr>
              <a:t>Technologies compatibles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0101" y="2055029"/>
            <a:ext cx="59335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6325" indent="-285750" defTabSz="361950">
              <a:buFont typeface="Wingdings" panose="05000000000000000000" pitchFamily="2" charset="2"/>
              <a:buChar char="ð"/>
            </a:pPr>
            <a:r>
              <a:rPr lang="fr-F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Recherche / typage mutations / biomarqueurs</a:t>
            </a:r>
          </a:p>
          <a:p>
            <a:pPr marL="790575" defTabSz="361950"/>
            <a:r>
              <a:rPr lang="fr-FR" sz="1600" dirty="0"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fr-F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sur régions d'intérêt</a:t>
            </a:r>
          </a:p>
          <a:p>
            <a:pPr marL="1076325" indent="-285750" defTabSz="361950">
              <a:buFont typeface="Wingdings" panose="05000000000000000000" pitchFamily="2" charset="2"/>
              <a:buChar char="ð"/>
            </a:pPr>
            <a:r>
              <a:rPr lang="fr-F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Possibilité de recherche en profondeur</a:t>
            </a:r>
          </a:p>
          <a:p>
            <a:pPr defTabSz="361950"/>
            <a:endParaRPr lang="fr-FR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defTabSz="361950"/>
            <a:r>
              <a:rPr lang="fr-FR" sz="1600" b="1" dirty="0" smtClean="0">
                <a:latin typeface="Calibri" panose="020F0502020204030204" pitchFamily="34" charset="0"/>
              </a:rPr>
              <a:t>Déjà disponible : </a:t>
            </a:r>
          </a:p>
          <a:p>
            <a:pPr defTabSz="361950"/>
            <a:endParaRPr lang="fr-FR" sz="1600" b="1" dirty="0">
              <a:latin typeface="Calibri" panose="020F0502020204030204" pitchFamily="34" charset="0"/>
            </a:endParaRPr>
          </a:p>
          <a:p>
            <a:pPr marL="285750" indent="-285750" defTabSz="361950">
              <a:buFont typeface="Wingdings" panose="05000000000000000000" pitchFamily="2" charset="2"/>
              <a:buChar char="§"/>
            </a:pPr>
            <a:r>
              <a:rPr lang="fr-FR" sz="1600" b="1" dirty="0" err="1" smtClean="0">
                <a:latin typeface="Calibri" panose="020F0502020204030204" pitchFamily="34" charset="0"/>
              </a:rPr>
              <a:t>AmpliSeq</a:t>
            </a:r>
            <a:r>
              <a:rPr lang="fr-FR" sz="1600" b="1" dirty="0" smtClean="0">
                <a:latin typeface="Calibri" panose="020F0502020204030204" pitchFamily="34" charset="0"/>
              </a:rPr>
              <a:t> (Life Tech) Custom Panel</a:t>
            </a:r>
          </a:p>
          <a:p>
            <a:pPr defTabSz="361950"/>
            <a:r>
              <a:rPr lang="fr-FR" sz="1600" dirty="0" smtClean="0">
                <a:latin typeface="Calibri" panose="020F0502020204030204" pitchFamily="34" charset="0"/>
              </a:rPr>
              <a:t>	</a:t>
            </a:r>
            <a:endParaRPr lang="fr-FR" sz="1600" dirty="0">
              <a:latin typeface="Calibri" panose="020F0502020204030204" pitchFamily="34" charset="0"/>
            </a:endParaRPr>
          </a:p>
          <a:p>
            <a:pPr marL="285750" indent="-285750" defTabSz="361950">
              <a:buFont typeface="Wingdings" panose="05000000000000000000" pitchFamily="2" charset="2"/>
              <a:buChar char="§"/>
            </a:pPr>
            <a:r>
              <a:rPr lang="fr-FR" sz="1600" b="1" dirty="0" err="1">
                <a:latin typeface="Calibri" panose="020F0502020204030204" pitchFamily="34" charset="0"/>
              </a:rPr>
              <a:t>AmpliSeq</a:t>
            </a:r>
            <a:r>
              <a:rPr lang="fr-FR" sz="1600" b="1" dirty="0">
                <a:latin typeface="Calibri" panose="020F0502020204030204" pitchFamily="34" charset="0"/>
              </a:rPr>
              <a:t> </a:t>
            </a:r>
            <a:r>
              <a:rPr lang="fr-FR" sz="1600" b="1" dirty="0" smtClean="0">
                <a:latin typeface="Calibri" panose="020F0502020204030204" pitchFamily="34" charset="0"/>
              </a:rPr>
              <a:t>(</a:t>
            </a:r>
            <a:r>
              <a:rPr lang="fr-FR" sz="1600" b="1" dirty="0">
                <a:latin typeface="Calibri" panose="020F0502020204030204" pitchFamily="34" charset="0"/>
              </a:rPr>
              <a:t>Life Tech) </a:t>
            </a:r>
            <a:r>
              <a:rPr lang="fr-FR" sz="1600" b="1" dirty="0" err="1" smtClean="0">
                <a:latin typeface="Calibri" panose="020F0502020204030204" pitchFamily="34" charset="0"/>
              </a:rPr>
              <a:t>Ready</a:t>
            </a:r>
            <a:r>
              <a:rPr lang="fr-FR" sz="1600" b="1" dirty="0" smtClean="0">
                <a:latin typeface="Calibri" panose="020F0502020204030204" pitchFamily="34" charset="0"/>
              </a:rPr>
              <a:t>-</a:t>
            </a:r>
            <a:r>
              <a:rPr lang="fr-FR" sz="1600" b="1" dirty="0" err="1" smtClean="0">
                <a:latin typeface="Calibri" panose="020F0502020204030204" pitchFamily="34" charset="0"/>
              </a:rPr>
              <a:t>to-use</a:t>
            </a:r>
            <a:r>
              <a:rPr lang="fr-FR" sz="1600" b="1" dirty="0" smtClean="0">
                <a:latin typeface="Calibri" panose="020F0502020204030204" pitchFamily="34" charset="0"/>
              </a:rPr>
              <a:t> Panel</a:t>
            </a:r>
          </a:p>
          <a:p>
            <a:pPr defTabSz="268288"/>
            <a:r>
              <a:rPr lang="fr-FR" sz="1600" b="1" dirty="0" smtClean="0">
                <a:latin typeface="Calibri" panose="020F0502020204030204" pitchFamily="34" charset="0"/>
              </a:rPr>
              <a:t>	Ex : </a:t>
            </a:r>
            <a:r>
              <a:rPr lang="fr-FR" sz="1600" b="1" dirty="0" err="1" smtClean="0">
                <a:latin typeface="Calibri" panose="020F0502020204030204" pitchFamily="34" charset="0"/>
              </a:rPr>
              <a:t>Comprehensive</a:t>
            </a:r>
            <a:r>
              <a:rPr lang="fr-FR" sz="1600" b="1" dirty="0" smtClean="0">
                <a:latin typeface="Calibri" panose="020F0502020204030204" pitchFamily="34" charset="0"/>
              </a:rPr>
              <a:t> Cancer Panel</a:t>
            </a:r>
          </a:p>
          <a:p>
            <a:pPr defTabSz="268288"/>
            <a:endParaRPr lang="fr-FR" sz="1600" dirty="0" smtClean="0">
              <a:latin typeface="Calibri" panose="020F0502020204030204" pitchFamily="34" charset="0"/>
            </a:endParaRPr>
          </a:p>
          <a:p>
            <a:pPr marL="285750" indent="-285750" defTabSz="268288">
              <a:buFont typeface="Wingdings" panose="05000000000000000000" pitchFamily="2" charset="2"/>
              <a:buChar char="§"/>
            </a:pPr>
            <a:r>
              <a:rPr lang="fr-FR" sz="1600" b="1" dirty="0" err="1" smtClean="0">
                <a:latin typeface="Calibri" panose="020F0502020204030204" pitchFamily="34" charset="0"/>
              </a:rPr>
              <a:t>TruSight</a:t>
            </a:r>
            <a:r>
              <a:rPr lang="fr-FR" sz="1600" b="1" dirty="0" smtClean="0">
                <a:latin typeface="Calibri" panose="020F0502020204030204" pitchFamily="34" charset="0"/>
              </a:rPr>
              <a:t> (Illumina) kits</a:t>
            </a:r>
          </a:p>
          <a:p>
            <a:pPr marL="0" lvl="1" defTabSz="268288"/>
            <a:r>
              <a:rPr lang="fr-FR" sz="1600" b="1" dirty="0">
                <a:latin typeface="Calibri" panose="020F0502020204030204" pitchFamily="34" charset="0"/>
              </a:rPr>
              <a:t>	</a:t>
            </a:r>
            <a:r>
              <a:rPr lang="fr-FR" sz="1600" b="1" dirty="0" smtClean="0">
                <a:latin typeface="Calibri" panose="020F0502020204030204" pitchFamily="34" charset="0"/>
              </a:rPr>
              <a:t>Ex : </a:t>
            </a:r>
            <a:r>
              <a:rPr lang="fr-FR" sz="1600" b="1" dirty="0" err="1">
                <a:latin typeface="Calibri" panose="020F0502020204030204" pitchFamily="34" charset="0"/>
              </a:rPr>
              <a:t>TruSight</a:t>
            </a:r>
            <a:r>
              <a:rPr lang="fr-FR" sz="1600" b="1" dirty="0">
                <a:latin typeface="Calibri" panose="020F0502020204030204" pitchFamily="34" charset="0"/>
              </a:rPr>
              <a:t> </a:t>
            </a:r>
            <a:r>
              <a:rPr lang="fr-FR" sz="1600" b="1" dirty="0" err="1">
                <a:latin typeface="Calibri" panose="020F0502020204030204" pitchFamily="34" charset="0"/>
              </a:rPr>
              <a:t>Amplicon</a:t>
            </a:r>
            <a:r>
              <a:rPr lang="fr-FR" sz="1600" b="1" dirty="0">
                <a:latin typeface="Calibri" panose="020F0502020204030204" pitchFamily="34" charset="0"/>
              </a:rPr>
              <a:t> Cancer Panel</a:t>
            </a:r>
          </a:p>
          <a:p>
            <a:pPr marL="285750" indent="-285750" defTabSz="268288">
              <a:buFont typeface="Wingdings" panose="05000000000000000000" pitchFamily="2" charset="2"/>
              <a:buChar char="§"/>
            </a:pPr>
            <a:endParaRPr lang="fr-FR" sz="1600" b="1" dirty="0">
              <a:latin typeface="Calibri" panose="020F0502020204030204" pitchFamily="34" charset="0"/>
            </a:endParaRPr>
          </a:p>
          <a:p>
            <a:pPr marL="285750" indent="-285750" defTabSz="268288">
              <a:buFont typeface="Wingdings" panose="05000000000000000000" pitchFamily="2" charset="2"/>
              <a:buChar char="§"/>
            </a:pPr>
            <a:r>
              <a:rPr lang="en-US" sz="1600" b="1" dirty="0" err="1" smtClean="0">
                <a:latin typeface="Calibri" panose="020F0502020204030204" pitchFamily="34" charset="0"/>
              </a:rPr>
              <a:t>TruSeq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</a:rPr>
              <a:t>Custom Amplicon Kit</a:t>
            </a:r>
          </a:p>
          <a:p>
            <a:pPr defTabSz="268288"/>
            <a:endParaRPr lang="fr-FR" sz="1600" b="1" dirty="0">
              <a:latin typeface="Calibri" panose="020F0502020204030204" pitchFamily="34" charset="0"/>
            </a:endParaRPr>
          </a:p>
          <a:p>
            <a:pPr defTabSz="268288"/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72274" y="1819316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Ion PGM</a:t>
            </a:r>
          </a:p>
        </p:txBody>
      </p:sp>
      <p:pic>
        <p:nvPicPr>
          <p:cNvPr id="12" name="Picture 22" descr="https://tools.lifetechnologies.com/content/sfs/prodImages/high/4476610%20-%20Ion%20Proton%20System.jpg"/>
          <p:cNvPicPr>
            <a:picLocks noChangeAspect="1" noChangeArrowheads="1"/>
          </p:cNvPicPr>
          <p:nvPr/>
        </p:nvPicPr>
        <p:blipFill rotWithShape="1">
          <a:blip r:embed="rId3" cstate="print"/>
          <a:srcRect l="33734" t="29954" r="5607" b="26498"/>
          <a:stretch/>
        </p:blipFill>
        <p:spPr bwMode="auto">
          <a:xfrm>
            <a:off x="7151830" y="3823915"/>
            <a:ext cx="1260652" cy="9050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ZoneTexte 14"/>
          <p:cNvSpPr txBox="1"/>
          <p:nvPr/>
        </p:nvSpPr>
        <p:spPr>
          <a:xfrm>
            <a:off x="6746613" y="3442412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Ion Proton</a:t>
            </a:r>
          </a:p>
        </p:txBody>
      </p:sp>
      <p:pic>
        <p:nvPicPr>
          <p:cNvPr id="17" name="Picture 20" descr="https://tools.lifetechnologies.com/content/sfs/prodImages/high/4462921_photo.jpg"/>
          <p:cNvPicPr>
            <a:picLocks noChangeAspect="1" noChangeArrowheads="1"/>
          </p:cNvPicPr>
          <p:nvPr/>
        </p:nvPicPr>
        <p:blipFill>
          <a:blip r:embed="rId4" cstate="print"/>
          <a:srcRect l="6179" t="11005" r="8827" b="9569"/>
          <a:stretch>
            <a:fillRect/>
          </a:stretch>
        </p:blipFill>
        <p:spPr bwMode="auto">
          <a:xfrm>
            <a:off x="7151831" y="2148106"/>
            <a:ext cx="1260650" cy="11131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6772274" y="4906211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Illumina </a:t>
            </a:r>
            <a:r>
              <a:rPr lang="fr-FR" sz="1600" b="1" dirty="0" err="1" smtClean="0">
                <a:latin typeface="Calibri" panose="020F0502020204030204" pitchFamily="34" charset="0"/>
              </a:rPr>
              <a:t>MiSeq</a:t>
            </a:r>
            <a:endParaRPr lang="fr-F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13" name="Picture 2" descr="Z:\communication\Phototèque machine\GeT_PlaGe_Illumina_MiSeq_Sequenceur_Haut_Debit_2013_©MarionGalin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8703" y="5293082"/>
            <a:ext cx="1220536" cy="93626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2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Transcriptomique</a:t>
            </a:r>
            <a:r>
              <a:rPr lang="fr-FR" dirty="0" smtClean="0"/>
              <a:t> - Expression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7000" y="1489226"/>
            <a:ext cx="365593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Séquençage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whole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transcriptome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629400" y="1485900"/>
            <a:ext cx="2381250" cy="48196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6773328" y="1573827"/>
            <a:ext cx="209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Calibri" panose="020F0502020204030204" pitchFamily="34" charset="0"/>
              </a:rPr>
              <a:t>Technologies compatibles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5836" y="1928029"/>
            <a:ext cx="5933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6325" indent="-285750" defTabSz="361950">
              <a:buFont typeface="Wingdings" panose="05000000000000000000" pitchFamily="2" charset="2"/>
              <a:buChar char="ð"/>
            </a:pPr>
            <a:r>
              <a:rPr lang="fr-F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Identification / quantification</a:t>
            </a:r>
          </a:p>
          <a:p>
            <a:pPr marL="790575" defTabSz="361950"/>
            <a:endParaRPr lang="fr-FR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defTabSz="361950"/>
            <a:r>
              <a:rPr lang="fr-FR" sz="1600" b="1" dirty="0" smtClean="0">
                <a:latin typeface="Calibri" panose="020F0502020204030204" pitchFamily="34" charset="0"/>
              </a:rPr>
              <a:t>Disponible :</a:t>
            </a:r>
          </a:p>
          <a:p>
            <a:pPr defTabSz="361950"/>
            <a:r>
              <a:rPr lang="fr-FR" sz="1600" dirty="0" err="1" smtClean="0">
                <a:latin typeface="Calibri" panose="020F0502020204030204" pitchFamily="34" charset="0"/>
              </a:rPr>
              <a:t>RNAseq</a:t>
            </a:r>
            <a:r>
              <a:rPr lang="fr-FR" sz="1600" dirty="0" smtClean="0">
                <a:latin typeface="Calibri" panose="020F0502020204030204" pitchFamily="34" charset="0"/>
              </a:rPr>
              <a:t> orienté des ARN messagers sur </a:t>
            </a:r>
            <a:r>
              <a:rPr lang="fr-FR" sz="1600" dirty="0" err="1" smtClean="0">
                <a:latin typeface="Calibri" panose="020F0502020204030204" pitchFamily="34" charset="0"/>
              </a:rPr>
              <a:t>HiSeq</a:t>
            </a:r>
            <a:r>
              <a:rPr lang="fr-FR" sz="1600" dirty="0" smtClean="0">
                <a:latin typeface="Calibri" panose="020F0502020204030204" pitchFamily="34" charset="0"/>
              </a:rPr>
              <a:t> en 2 x 150 </a:t>
            </a:r>
            <a:r>
              <a:rPr lang="fr-FR" sz="1600" dirty="0" err="1" smtClean="0">
                <a:latin typeface="Calibri" panose="020F0502020204030204" pitchFamily="34" charset="0"/>
              </a:rPr>
              <a:t>pb</a:t>
            </a:r>
            <a:endParaRPr lang="fr-FR" sz="1600" dirty="0" smtClean="0">
              <a:latin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67454" y="1928029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Illumina </a:t>
            </a:r>
            <a:r>
              <a:rPr lang="fr-FR" sz="1600" b="1" dirty="0" err="1" smtClean="0">
                <a:latin typeface="Calibri" panose="020F0502020204030204" pitchFamily="34" charset="0"/>
              </a:rPr>
              <a:t>HiSeq</a:t>
            </a:r>
            <a:endParaRPr lang="fr-F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11" name="Picture 2" descr="http://get.genotoul.fr/typo3temp/pics/1f8e886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38" y="2323982"/>
            <a:ext cx="1190625" cy="10234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7000" y="3491629"/>
            <a:ext cx="41095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Séquençage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transcrits pleine longueur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5836" y="4041300"/>
            <a:ext cx="593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/>
            <a:r>
              <a:rPr lang="fr-FR" sz="1600" b="1" dirty="0" smtClean="0">
                <a:latin typeface="Calibri" panose="020F0502020204030204" pitchFamily="34" charset="0"/>
              </a:rPr>
              <a:t>En cours développement : </a:t>
            </a:r>
            <a:r>
              <a:rPr lang="fr-FR" sz="1600" dirty="0" smtClean="0">
                <a:latin typeface="Calibri" panose="020F0502020204030204" pitchFamily="34" charset="0"/>
              </a:rPr>
              <a:t>sur </a:t>
            </a:r>
            <a:r>
              <a:rPr lang="fr-FR" sz="1600" dirty="0" err="1" smtClean="0">
                <a:latin typeface="Calibri" panose="020F0502020204030204" pitchFamily="34" charset="0"/>
              </a:rPr>
              <a:t>PacBio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RsII</a:t>
            </a:r>
            <a:endParaRPr lang="fr-FR" sz="1600" dirty="0" smtClean="0">
              <a:latin typeface="Calibri" panose="020F0502020204030204" pitchFamily="34" charset="0"/>
            </a:endParaRPr>
          </a:p>
          <a:p>
            <a:pPr defTabSz="361950"/>
            <a:r>
              <a:rPr lang="fr-F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 Transcrits de fusion, transcrits alternatifs</a:t>
            </a:r>
            <a:endParaRPr lang="fr-FR" sz="1600" dirty="0" smtClean="0">
              <a:latin typeface="Calibri" panose="020F0502020204030204" pitchFamily="34" charset="0"/>
            </a:endParaRPr>
          </a:p>
        </p:txBody>
      </p:sp>
      <p:pic>
        <p:nvPicPr>
          <p:cNvPr id="16" name="Picture 2" descr="http://get.genotoul.fr/typo3temp/pics/084ba16d2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2"/>
          <a:stretch/>
        </p:blipFill>
        <p:spPr bwMode="auto">
          <a:xfrm>
            <a:off x="7278279" y="3727095"/>
            <a:ext cx="1071741" cy="106807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767452" y="3368755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latin typeface="Calibri" panose="020F0502020204030204" pitchFamily="34" charset="0"/>
              </a:rPr>
              <a:t>PacBio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RsII</a:t>
            </a:r>
            <a:endParaRPr lang="fr-FR" sz="1600" b="1" dirty="0" smtClean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000" y="5244824"/>
            <a:ext cx="268631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Séquençage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petits ARN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5836" y="5707753"/>
            <a:ext cx="593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/>
            <a:r>
              <a:rPr lang="fr-FR" sz="1600" b="1" dirty="0" smtClean="0">
                <a:latin typeface="Calibri" panose="020F0502020204030204" pitchFamily="34" charset="0"/>
              </a:rPr>
              <a:t>Disponible : s</a:t>
            </a:r>
            <a:r>
              <a:rPr lang="fr-FR" sz="1600" dirty="0" smtClean="0">
                <a:latin typeface="Calibri" panose="020F0502020204030204" pitchFamily="34" charset="0"/>
              </a:rPr>
              <a:t>ur Ion Proton</a:t>
            </a:r>
          </a:p>
          <a:p>
            <a:pPr defTabSz="361950"/>
            <a:r>
              <a:rPr lang="fr-FR" sz="1600" dirty="0" smtClean="0">
                <a:latin typeface="Calibri" panose="020F0502020204030204" pitchFamily="34" charset="0"/>
              </a:rPr>
              <a:t>&lt; 100 </a:t>
            </a:r>
            <a:r>
              <a:rPr lang="fr-FR" sz="1600" dirty="0" err="1" smtClean="0">
                <a:latin typeface="Calibri" panose="020F0502020204030204" pitchFamily="34" charset="0"/>
              </a:rPr>
              <a:t>pb</a:t>
            </a:r>
            <a:r>
              <a:rPr lang="fr-FR" sz="1600" dirty="0" smtClean="0">
                <a:latin typeface="Calibri" panose="020F0502020204030204" pitchFamily="34" charset="0"/>
              </a:rPr>
              <a:t> - séquençage orienté</a:t>
            </a:r>
          </a:p>
        </p:txBody>
      </p:sp>
      <p:pic>
        <p:nvPicPr>
          <p:cNvPr id="19" name="Picture 22" descr="https://tools.lifetechnologies.com/content/sfs/prodImages/high/4476610%20-%20Ion%20Proton%20System.jpg"/>
          <p:cNvPicPr>
            <a:picLocks noChangeAspect="1" noChangeArrowheads="1"/>
          </p:cNvPicPr>
          <p:nvPr/>
        </p:nvPicPr>
        <p:blipFill rotWithShape="1">
          <a:blip r:embed="rId5" cstate="print"/>
          <a:srcRect l="33734" t="29954" r="5607" b="26498"/>
          <a:stretch/>
        </p:blipFill>
        <p:spPr bwMode="auto">
          <a:xfrm>
            <a:off x="7186818" y="5279601"/>
            <a:ext cx="1268790" cy="91089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6767452" y="4932778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Ion Proton</a:t>
            </a:r>
          </a:p>
        </p:txBody>
      </p:sp>
    </p:spTree>
    <p:extLst>
      <p:ext uri="{BB962C8B-B14F-4D97-AF65-F5344CB8AC3E}">
        <p14:creationId xmlns:p14="http://schemas.microsoft.com/office/powerpoint/2010/main" val="6586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Transcriptomique</a:t>
            </a:r>
            <a:r>
              <a:rPr lang="fr-FR" dirty="0"/>
              <a:t> - Expression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1804" y="1514156"/>
            <a:ext cx="341503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RNAseq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ciblé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 Expression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629400" y="1485900"/>
            <a:ext cx="2381250" cy="48196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6773328" y="1573827"/>
            <a:ext cx="209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Calibri" panose="020F0502020204030204" pitchFamily="34" charset="0"/>
              </a:rPr>
              <a:t>Technologies compatibles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5836" y="2311112"/>
            <a:ext cx="593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/>
            <a:r>
              <a:rPr lang="fr-FR" sz="1600" b="1" dirty="0" smtClean="0">
                <a:latin typeface="Calibri" panose="020F0502020204030204" pitchFamily="34" charset="0"/>
              </a:rPr>
              <a:t>Possibilité de développer des panels customs :</a:t>
            </a:r>
          </a:p>
          <a:p>
            <a:pPr defTabSz="361950"/>
            <a:r>
              <a:rPr lang="fr-FR" sz="1600" dirty="0" smtClean="0">
                <a:latin typeface="Calibri" panose="020F0502020204030204" pitchFamily="34" charset="0"/>
              </a:rPr>
              <a:t>Sur Ion Torrent et sur Illumina</a:t>
            </a:r>
            <a:endParaRPr lang="fr-FR" sz="16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804" y="4050429"/>
            <a:ext cx="329814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RNAseq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ciblé -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gene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fusion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5836" y="4600100"/>
            <a:ext cx="5933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/>
            <a:r>
              <a:rPr lang="fr-FR" sz="1600" b="1" dirty="0" smtClean="0">
                <a:latin typeface="Calibri" panose="020F0502020204030204" pitchFamily="34" charset="0"/>
              </a:rPr>
              <a:t>Existent sur Ion Torrent ou Illumina :</a:t>
            </a:r>
          </a:p>
          <a:p>
            <a:pPr marL="285750" indent="-285750" defTabSz="3619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</a:rPr>
              <a:t>RNA apoptose / RNA cancer panel</a:t>
            </a:r>
          </a:p>
          <a:p>
            <a:pPr marL="285750" indent="-285750" defTabSz="361950">
              <a:buFontTx/>
              <a:buChar char="-"/>
            </a:pPr>
            <a:r>
              <a:rPr lang="fr-FR" sz="1600" dirty="0" err="1" smtClean="0">
                <a:latin typeface="Calibri" panose="020F0502020204030204" pitchFamily="34" charset="0"/>
              </a:rPr>
              <a:t>TruSight</a:t>
            </a:r>
            <a:r>
              <a:rPr lang="fr-FR" sz="1600" dirty="0" smtClean="0">
                <a:latin typeface="Calibri" panose="020F0502020204030204" pitchFamily="34" charset="0"/>
              </a:rPr>
              <a:t> RNA Pan-Cancer…</a:t>
            </a:r>
          </a:p>
          <a:p>
            <a:pPr marL="285750" indent="-285750" defTabSz="3619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</a:rPr>
              <a:t>custom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806155" y="1881604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Ion PGM</a:t>
            </a:r>
          </a:p>
        </p:txBody>
      </p:sp>
      <p:pic>
        <p:nvPicPr>
          <p:cNvPr id="20" name="Picture 20" descr="https://tools.lifetechnologies.com/content/sfs/prodImages/high/4462921_photo.jpg"/>
          <p:cNvPicPr>
            <a:picLocks noChangeAspect="1" noChangeArrowheads="1"/>
          </p:cNvPicPr>
          <p:nvPr/>
        </p:nvPicPr>
        <p:blipFill>
          <a:blip r:embed="rId3" cstate="print"/>
          <a:srcRect l="6179" t="11005" r="8827" b="9569"/>
          <a:stretch>
            <a:fillRect/>
          </a:stretch>
        </p:blipFill>
        <p:spPr bwMode="auto">
          <a:xfrm>
            <a:off x="7288255" y="2189381"/>
            <a:ext cx="1129194" cy="99705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https://tools.lifetechnologies.com/content/sfs/prodImages/high/4476610%20-%20Ion%20Proton%20System.jpg"/>
          <p:cNvPicPr>
            <a:picLocks noChangeAspect="1" noChangeArrowheads="1"/>
          </p:cNvPicPr>
          <p:nvPr/>
        </p:nvPicPr>
        <p:blipFill rotWithShape="1">
          <a:blip r:embed="rId4" cstate="print"/>
          <a:srcRect l="33734" t="29954" r="5607" b="26498"/>
          <a:stretch/>
        </p:blipFill>
        <p:spPr bwMode="auto">
          <a:xfrm>
            <a:off x="7288255" y="3798986"/>
            <a:ext cx="1129194" cy="81067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" descr="Z:\communication\Phototèque machine\GeT_PlaGe_Illumina_MiSeq_Sequenceur_Haut_Debit_2013_©MarionGalin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8255" y="5132950"/>
            <a:ext cx="1220536" cy="93626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ZoneTexte 24"/>
          <p:cNvSpPr txBox="1"/>
          <p:nvPr/>
        </p:nvSpPr>
        <p:spPr>
          <a:xfrm>
            <a:off x="6773328" y="3471750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Ion Proton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773328" y="4794396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Illumina </a:t>
            </a:r>
            <a:r>
              <a:rPr lang="fr-FR" sz="1600" b="1" dirty="0" err="1" smtClean="0">
                <a:latin typeface="Calibri" panose="020F0502020204030204" pitchFamily="34" charset="0"/>
              </a:rPr>
              <a:t>MiSeq</a:t>
            </a:r>
            <a:endParaRPr lang="fr-FR" sz="16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" y="350838"/>
            <a:ext cx="8937625" cy="1143000"/>
          </a:xfrm>
        </p:spPr>
        <p:txBody>
          <a:bodyPr/>
          <a:lstStyle/>
          <a:p>
            <a:pPr>
              <a:defRPr/>
            </a:pPr>
            <a:r>
              <a:rPr dirty="0" smtClean="0"/>
              <a:t>Analyses </a:t>
            </a:r>
            <a:r>
              <a:rPr dirty="0" err="1" smtClean="0"/>
              <a:t>transcriptomiques</a:t>
            </a:r>
            <a:endParaRPr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b="46313"/>
          <a:stretch/>
        </p:blipFill>
        <p:spPr bwMode="auto">
          <a:xfrm>
            <a:off x="114299" y="1538615"/>
            <a:ext cx="6931959" cy="135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 b="53490"/>
          <a:stretch>
            <a:fillRect/>
          </a:stretch>
        </p:blipFill>
        <p:spPr bwMode="auto">
          <a:xfrm>
            <a:off x="1533008" y="2989682"/>
            <a:ext cx="7494735" cy="143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/>
          <a:srcRect b="25436"/>
          <a:stretch>
            <a:fillRect/>
          </a:stretch>
        </p:blipFill>
        <p:spPr bwMode="auto">
          <a:xfrm>
            <a:off x="114298" y="4706472"/>
            <a:ext cx="7649423" cy="152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44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Epigénétique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1804" y="1514156"/>
            <a:ext cx="258006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Conversion bisulfite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629400" y="1485900"/>
            <a:ext cx="2381250" cy="46863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6773328" y="1573827"/>
            <a:ext cx="209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Calibri" panose="020F0502020204030204" pitchFamily="34" charset="0"/>
              </a:rPr>
              <a:t>Technologies compatibles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5019" y="1991236"/>
            <a:ext cx="593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/>
            <a:r>
              <a:rPr lang="fr-FR" sz="1600" b="1" dirty="0" smtClean="0">
                <a:latin typeface="Calibri" panose="020F0502020204030204" pitchFamily="34" charset="0"/>
              </a:rPr>
              <a:t>Disponible en </a:t>
            </a:r>
            <a:r>
              <a:rPr lang="fr-FR" sz="1600" b="1" dirty="0" err="1" smtClean="0">
                <a:latin typeface="Calibri" panose="020F0502020204030204" pitchFamily="34" charset="0"/>
              </a:rPr>
              <a:t>whole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genome</a:t>
            </a:r>
            <a:r>
              <a:rPr lang="fr-FR" sz="1600" b="1" dirty="0" smtClean="0">
                <a:latin typeface="Calibri" panose="020F0502020204030204" pitchFamily="34" charset="0"/>
              </a:rPr>
              <a:t> sur </a:t>
            </a:r>
            <a:r>
              <a:rPr lang="fr-FR" sz="1600" b="1" dirty="0" err="1" smtClean="0">
                <a:latin typeface="Calibri" panose="020F0502020204030204" pitchFamily="34" charset="0"/>
              </a:rPr>
              <a:t>HiSeq</a:t>
            </a:r>
            <a:endParaRPr lang="fr-FR" sz="1600" b="1" dirty="0" smtClean="0">
              <a:latin typeface="Calibri" panose="020F0502020204030204" pitchFamily="34" charset="0"/>
            </a:endParaRPr>
          </a:p>
          <a:p>
            <a:pPr defTabSz="361950"/>
            <a:r>
              <a:rPr lang="fr-FR" sz="1600" b="1" dirty="0" smtClean="0">
                <a:latin typeface="Calibri" panose="020F0502020204030204" pitchFamily="34" charset="0"/>
              </a:rPr>
              <a:t>RRBS (</a:t>
            </a:r>
            <a:r>
              <a:rPr lang="fr-FR" sz="1600" b="1" dirty="0" err="1" smtClean="0">
                <a:latin typeface="Calibri" panose="020F0502020204030204" pitchFamily="34" charset="0"/>
              </a:rPr>
              <a:t>Reduced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Representation</a:t>
            </a:r>
            <a:r>
              <a:rPr lang="fr-FR" sz="1600" b="1" dirty="0" smtClean="0">
                <a:latin typeface="Calibri" panose="020F0502020204030204" pitchFamily="34" charset="0"/>
              </a:rPr>
              <a:t> Bisulfite </a:t>
            </a:r>
            <a:r>
              <a:rPr lang="fr-FR" sz="1600" b="1" dirty="0" err="1" smtClean="0">
                <a:latin typeface="Calibri" panose="020F0502020204030204" pitchFamily="34" charset="0"/>
              </a:rPr>
              <a:t>Sequencing</a:t>
            </a:r>
            <a:r>
              <a:rPr lang="fr-FR" sz="1600" b="1" dirty="0" smtClean="0">
                <a:latin typeface="Calibri" panose="020F0502020204030204" pitchFamily="34" charset="0"/>
              </a:rPr>
              <a:t>)</a:t>
            </a:r>
            <a:endParaRPr lang="fr-FR" sz="16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804" y="3981688"/>
            <a:ext cx="26581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ChIP-seq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/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MedIP-seq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5019" y="4438587"/>
            <a:ext cx="2316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/>
            <a:r>
              <a:rPr lang="fr-FR" sz="1600" b="1" dirty="0" smtClean="0">
                <a:latin typeface="Calibri" panose="020F0502020204030204" pitchFamily="34" charset="0"/>
              </a:rPr>
              <a:t>Compatible Illumina</a:t>
            </a:r>
            <a:endParaRPr lang="fr-FR" sz="1600" dirty="0" smtClean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767454" y="1928029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Illumina </a:t>
            </a:r>
            <a:r>
              <a:rPr lang="fr-FR" sz="1600" b="1" dirty="0" err="1" smtClean="0">
                <a:latin typeface="Calibri" panose="020F0502020204030204" pitchFamily="34" charset="0"/>
              </a:rPr>
              <a:t>HiSeq</a:t>
            </a:r>
            <a:endParaRPr lang="fr-F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16" name="Picture 2" descr="http://get.genotoul.fr/typo3temp/pics/1f8e886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38" y="2323982"/>
            <a:ext cx="1190625" cy="10234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1804" y="5074188"/>
            <a:ext cx="260398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Méthylome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"direct"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5019" y="5531087"/>
            <a:ext cx="2141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/>
            <a:r>
              <a:rPr lang="fr-FR" sz="1600" b="1" dirty="0">
                <a:latin typeface="Calibri" panose="020F0502020204030204" pitchFamily="34" charset="0"/>
              </a:rPr>
              <a:t>Possible sur </a:t>
            </a:r>
            <a:r>
              <a:rPr lang="fr-FR" sz="1600" b="1" dirty="0" err="1">
                <a:latin typeface="Calibri" panose="020F0502020204030204" pitchFamily="34" charset="0"/>
              </a:rPr>
              <a:t>PacBio</a:t>
            </a:r>
            <a:r>
              <a:rPr lang="fr-FR" sz="1600" b="1" dirty="0">
                <a:latin typeface="Calibri" panose="020F0502020204030204" pitchFamily="34" charset="0"/>
              </a:rPr>
              <a:t> </a:t>
            </a:r>
            <a:r>
              <a:rPr lang="fr-FR" sz="1600" b="1" dirty="0" err="1">
                <a:latin typeface="Calibri" panose="020F0502020204030204" pitchFamily="34" charset="0"/>
              </a:rPr>
              <a:t>RsII</a:t>
            </a:r>
            <a:r>
              <a:rPr lang="fr-FR" sz="1600" b="1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0" name="Picture 2" descr="http://get.genotoul.fr/typo3temp/pics/084ba16d2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2"/>
          <a:stretch/>
        </p:blipFill>
        <p:spPr bwMode="auto">
          <a:xfrm>
            <a:off x="7118638" y="4505285"/>
            <a:ext cx="1402774" cy="139797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6773328" y="4090690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latin typeface="Calibri" panose="020F0502020204030204" pitchFamily="34" charset="0"/>
              </a:rPr>
              <a:t>PacBio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RsII</a:t>
            </a:r>
            <a:endParaRPr lang="fr-FR" sz="1600" b="1" dirty="0" smtClean="0">
              <a:latin typeface="Calibri" panose="020F05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51804" y="2892378"/>
            <a:ext cx="327666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Etude des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lncRNA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/petits ARN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5018" y="3285021"/>
            <a:ext cx="6141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/>
            <a:r>
              <a:rPr lang="fr-FR" sz="1600" b="1" dirty="0" smtClean="0">
                <a:latin typeface="Calibri" panose="020F0502020204030204" pitchFamily="34" charset="0"/>
              </a:rPr>
              <a:t>Adaptation des protocoles </a:t>
            </a:r>
            <a:r>
              <a:rPr lang="fr-FR" sz="1600" b="1" dirty="0" err="1" smtClean="0">
                <a:latin typeface="Calibri" panose="020F0502020204030204" pitchFamily="34" charset="0"/>
              </a:rPr>
              <a:t>RNAseq</a:t>
            </a:r>
            <a:r>
              <a:rPr lang="fr-FR" sz="1600" b="1" dirty="0" smtClean="0">
                <a:latin typeface="Calibri" panose="020F0502020204030204" pitchFamily="34" charset="0"/>
              </a:rPr>
              <a:t> (</a:t>
            </a:r>
            <a:r>
              <a:rPr lang="fr-FR" sz="1600" b="1" dirty="0" err="1" smtClean="0">
                <a:latin typeface="Calibri" panose="020F0502020204030204" pitchFamily="34" charset="0"/>
              </a:rPr>
              <a:t>ribodepletion</a:t>
            </a:r>
            <a:r>
              <a:rPr lang="fr-FR" sz="1600" b="1" dirty="0" smtClean="0">
                <a:latin typeface="Calibri" panose="020F0502020204030204" pitchFamily="34" charset="0"/>
              </a:rPr>
              <a:t> vs sélection poly-A)</a:t>
            </a:r>
            <a:endParaRPr lang="fr-FR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Métagénomique</a:t>
            </a:r>
            <a:r>
              <a:rPr lang="fr-FR" dirty="0" smtClean="0"/>
              <a:t> - </a:t>
            </a:r>
            <a:r>
              <a:rPr lang="fr-FR" dirty="0" err="1" smtClean="0"/>
              <a:t>Metabarcoding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1804" y="1514156"/>
            <a:ext cx="234686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16S - clef en main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629400" y="1485900"/>
            <a:ext cx="2381250" cy="47669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6773328" y="1573827"/>
            <a:ext cx="209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Calibri" panose="020F0502020204030204" pitchFamily="34" charset="0"/>
              </a:rPr>
              <a:t>Technologies compatibles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5019" y="2007390"/>
            <a:ext cx="5933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3619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</a:rPr>
              <a:t>7 régions variables sur 9</a:t>
            </a:r>
          </a:p>
          <a:p>
            <a:pPr marL="285750" indent="-285750" defTabSz="3619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</a:rPr>
              <a:t>Paramétrages analyses sur Ion Reporter</a:t>
            </a:r>
          </a:p>
          <a:p>
            <a:pPr marL="285750" indent="-285750" defTabSz="3619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</a:rPr>
              <a:t>Faible nombre échantillons</a:t>
            </a:r>
            <a:endParaRPr lang="fr-FR" sz="16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804" y="3064428"/>
            <a:ext cx="199048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16S full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lenght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5019" y="3514027"/>
            <a:ext cx="5933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3619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</a:rPr>
              <a:t>Possible sur </a:t>
            </a:r>
            <a:r>
              <a:rPr lang="fr-FR" sz="1600" dirty="0" err="1" smtClean="0">
                <a:latin typeface="Calibri" panose="020F0502020204030204" pitchFamily="34" charset="0"/>
              </a:rPr>
              <a:t>PacBio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RsII</a:t>
            </a:r>
            <a:endParaRPr lang="fr-FR" sz="1600" dirty="0" smtClean="0"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85352" y="1784841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Ion PGM</a:t>
            </a:r>
          </a:p>
        </p:txBody>
      </p:sp>
      <p:pic>
        <p:nvPicPr>
          <p:cNvPr id="19" name="Picture 20" descr="https://tools.lifetechnologies.com/content/sfs/prodImages/high/4462921_photo.jpg"/>
          <p:cNvPicPr>
            <a:picLocks noChangeAspect="1" noChangeArrowheads="1"/>
          </p:cNvPicPr>
          <p:nvPr/>
        </p:nvPicPr>
        <p:blipFill>
          <a:blip r:embed="rId3" cstate="print"/>
          <a:srcRect l="6179" t="11005" r="8827" b="9569"/>
          <a:stretch>
            <a:fillRect/>
          </a:stretch>
        </p:blipFill>
        <p:spPr bwMode="auto">
          <a:xfrm>
            <a:off x="6705798" y="2075892"/>
            <a:ext cx="1129194" cy="99705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6" t="1923" r="27500" b="5907"/>
          <a:stretch/>
        </p:blipFill>
        <p:spPr>
          <a:xfrm>
            <a:off x="4266740" y="1825497"/>
            <a:ext cx="1933225" cy="186860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1804" y="4048224"/>
            <a:ext cx="252158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Amplicons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customs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35019" y="4553016"/>
            <a:ext cx="5933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3619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</a:rPr>
              <a:t>Mise au point sur Illumina - automatisation construction librairies</a:t>
            </a:r>
          </a:p>
          <a:p>
            <a:pPr marL="285750" indent="-285750" defTabSz="3619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</a:rPr>
              <a:t>&gt; 300 </a:t>
            </a:r>
            <a:r>
              <a:rPr lang="fr-FR" sz="1600" dirty="0" err="1" smtClean="0">
                <a:latin typeface="Calibri" panose="020F0502020204030204" pitchFamily="34" charset="0"/>
              </a:rPr>
              <a:t>barcodes</a:t>
            </a:r>
            <a:r>
              <a:rPr lang="fr-FR" sz="1600" dirty="0" smtClean="0">
                <a:latin typeface="Calibri" panose="020F0502020204030204" pitchFamily="34" charset="0"/>
              </a:rPr>
              <a:t> disponibles</a:t>
            </a:r>
          </a:p>
          <a:p>
            <a:pPr marL="285750" indent="-285750" defTabSz="3619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</a:rPr>
              <a:t>1 région 300-400 </a:t>
            </a:r>
            <a:r>
              <a:rPr lang="fr-FR" sz="1600" dirty="0" err="1" smtClean="0">
                <a:latin typeface="Calibri" panose="020F0502020204030204" pitchFamily="34" charset="0"/>
              </a:rPr>
              <a:t>pb</a:t>
            </a:r>
            <a:endParaRPr lang="fr-FR" sz="1600" dirty="0" smtClean="0">
              <a:latin typeface="Calibri" panose="020F0502020204030204" pitchFamily="34" charset="0"/>
            </a:endParaRPr>
          </a:p>
        </p:txBody>
      </p:sp>
      <p:pic>
        <p:nvPicPr>
          <p:cNvPr id="22" name="Picture 2" descr="Z:\communication\Phototèque machine\GeT_PlaGe_Illumina_MiSeq_Sequenceur_Haut_Debit_2013_©MarionGalin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7532" y="4269652"/>
            <a:ext cx="1220536" cy="93626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ZoneTexte 22"/>
          <p:cNvSpPr txBox="1"/>
          <p:nvPr/>
        </p:nvSpPr>
        <p:spPr>
          <a:xfrm>
            <a:off x="6210660" y="3694103"/>
            <a:ext cx="209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Illumina</a:t>
            </a:r>
          </a:p>
          <a:p>
            <a:pPr algn="ctr"/>
            <a:r>
              <a:rPr lang="fr-FR" sz="1600" b="1" dirty="0" err="1" smtClean="0">
                <a:latin typeface="Calibri" panose="020F0502020204030204" pitchFamily="34" charset="0"/>
              </a:rPr>
              <a:t>MiSeq</a:t>
            </a:r>
            <a:endParaRPr lang="fr-F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24" name="Picture 2" descr="http://get.genotoul.fr/typo3temp/pics/084ba16d2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2"/>
          <a:stretch/>
        </p:blipFill>
        <p:spPr bwMode="auto">
          <a:xfrm>
            <a:off x="7842875" y="3126261"/>
            <a:ext cx="1071741" cy="106807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7385819" y="2782087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latin typeface="Calibri" panose="020F0502020204030204" pitchFamily="34" charset="0"/>
              </a:rPr>
              <a:t>PacBio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RsII</a:t>
            </a:r>
            <a:endParaRPr lang="fr-FR" sz="1600" b="1" dirty="0" smtClean="0">
              <a:latin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1804" y="5590371"/>
            <a:ext cx="436997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Whole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metagenome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/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transcriptome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35019" y="6083605"/>
            <a:ext cx="5933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3619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</a:rPr>
              <a:t>Sur </a:t>
            </a:r>
            <a:r>
              <a:rPr lang="fr-FR" sz="1600" dirty="0" err="1" smtClean="0">
                <a:latin typeface="Calibri" panose="020F0502020204030204" pitchFamily="34" charset="0"/>
              </a:rPr>
              <a:t>HiSeq</a:t>
            </a:r>
            <a:endParaRPr lang="fr-FR" sz="1600" dirty="0">
              <a:latin typeface="Calibri" panose="020F050202020403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705797" y="5547011"/>
            <a:ext cx="178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libri" panose="020F0502020204030204" pitchFamily="34" charset="0"/>
              </a:rPr>
              <a:t>Illumina</a:t>
            </a:r>
          </a:p>
          <a:p>
            <a:r>
              <a:rPr lang="fr-FR" sz="1600" b="1" dirty="0" err="1" smtClean="0">
                <a:latin typeface="Calibri" panose="020F0502020204030204" pitchFamily="34" charset="0"/>
              </a:rPr>
              <a:t>HiSeq</a:t>
            </a:r>
            <a:endParaRPr lang="fr-F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28" name="Picture 2" descr="http://get.genotoul.fr/typo3temp/pics/1f8e8860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22" y="5078641"/>
            <a:ext cx="1190625" cy="10234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Analyses </a:t>
            </a:r>
            <a:r>
              <a:rPr lang="fr-FR" dirty="0" err="1" smtClean="0"/>
              <a:t>métagénomiques</a:t>
            </a:r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45" y="3416898"/>
            <a:ext cx="6591538" cy="11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24" y="4696944"/>
            <a:ext cx="5489201" cy="137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619250"/>
            <a:ext cx="4320540" cy="13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9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693" y="4695645"/>
            <a:ext cx="2530248" cy="16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94" y="2011310"/>
            <a:ext cx="1948621" cy="14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venir sur </a:t>
            </a:r>
            <a:r>
              <a:rPr lang="fr-FR" dirty="0" err="1" smtClean="0"/>
              <a:t>GeT</a:t>
            </a:r>
            <a:r>
              <a:rPr lang="fr-FR" dirty="0" smtClean="0"/>
              <a:t> en NGS ?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5265" y="2504946"/>
            <a:ext cx="1769676" cy="1586436"/>
          </a:xfrm>
          <a:prstGeom prst="rect">
            <a:avLst/>
          </a:prstGeom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825305" y="1656922"/>
            <a:ext cx="44210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latin typeface="Calibri" panose="020F0502020204030204" pitchFamily="34" charset="0"/>
              </a:rPr>
              <a:t>MiniSeq</a:t>
            </a:r>
            <a:r>
              <a:rPr lang="fr-FR" sz="2000" b="1" dirty="0" smtClean="0">
                <a:latin typeface="Calibri" panose="020F0502020204030204" pitchFamily="34" charset="0"/>
              </a:rPr>
              <a:t> (Illumina)</a:t>
            </a:r>
            <a:endParaRPr lang="fr-FR" b="1" dirty="0" smtClean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</a:rPr>
              <a:t>Même chimie que les systèmes Illumina</a:t>
            </a:r>
          </a:p>
          <a:p>
            <a:r>
              <a:rPr lang="fr-FR" sz="1600" dirty="0" smtClean="0">
                <a:latin typeface="Calibri" panose="020F0502020204030204" pitchFamily="34" charset="0"/>
              </a:rPr>
              <a:t>(+ proche </a:t>
            </a:r>
            <a:r>
              <a:rPr lang="fr-FR" sz="1600" dirty="0" err="1" smtClean="0">
                <a:latin typeface="Calibri" panose="020F0502020204030204" pitchFamily="34" charset="0"/>
              </a:rPr>
              <a:t>NextSeq</a:t>
            </a:r>
            <a:r>
              <a:rPr lang="fr-FR" sz="1600" dirty="0" smtClean="0">
                <a:latin typeface="Calibri" panose="020F0502020204030204" pitchFamily="34" charset="0"/>
              </a:rPr>
              <a:t>) : ≈ compatibilité des librairies</a:t>
            </a:r>
          </a:p>
          <a:p>
            <a:r>
              <a:rPr lang="fr-FR" sz="1600" dirty="0" smtClean="0">
                <a:latin typeface="Calibri" panose="020F0502020204030204" pitchFamily="34" charset="0"/>
              </a:rPr>
              <a:t>- Petit à moyen débit</a:t>
            </a:r>
          </a:p>
          <a:p>
            <a:r>
              <a:rPr lang="fr-FR" sz="1600" dirty="0" smtClean="0">
                <a:latin typeface="Calibri" panose="020F0502020204030204" pitchFamily="34" charset="0"/>
              </a:rPr>
              <a:t>- Modulable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13884" y="1399988"/>
            <a:ext cx="341303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</a:rPr>
              <a:t>Ion S5 (remplace Proton)</a:t>
            </a:r>
          </a:p>
          <a:p>
            <a:r>
              <a:rPr lang="fr-FR" sz="1600" dirty="0" smtClean="0">
                <a:latin typeface="Calibri" panose="020F0502020204030204" pitchFamily="34" charset="0"/>
              </a:rPr>
              <a:t>- Machine intermédiaire PGM / Proton</a:t>
            </a:r>
          </a:p>
          <a:p>
            <a:r>
              <a:rPr lang="fr-FR" sz="1600" dirty="0" smtClean="0">
                <a:latin typeface="Calibri" panose="020F0502020204030204" pitchFamily="34" charset="0"/>
              </a:rPr>
              <a:t>- + modulable que Proton (3 puces)</a:t>
            </a:r>
          </a:p>
          <a:p>
            <a:r>
              <a:rPr lang="fr-FR" sz="1600" dirty="0" smtClean="0">
                <a:latin typeface="Calibri" panose="020F0502020204030204" pitchFamily="34" charset="0"/>
              </a:rPr>
              <a:t>- + autonome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12005" y="3634731"/>
            <a:ext cx="692384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latin typeface="Calibri" panose="020F0502020204030204" pitchFamily="34" charset="0"/>
              </a:rPr>
              <a:t>Sequel</a:t>
            </a:r>
            <a:r>
              <a:rPr lang="fr-FR" sz="2000" b="1" dirty="0">
                <a:latin typeface="Calibri" panose="020F0502020204030204" pitchFamily="34" charset="0"/>
              </a:rPr>
              <a:t> </a:t>
            </a:r>
            <a:r>
              <a:rPr lang="fr-FR" sz="2000" b="1" dirty="0" smtClean="0">
                <a:latin typeface="Calibri" panose="020F0502020204030204" pitchFamily="34" charset="0"/>
              </a:rPr>
              <a:t>(</a:t>
            </a:r>
            <a:r>
              <a:rPr lang="fr-FR" sz="2000" b="1" dirty="0" err="1" smtClean="0">
                <a:latin typeface="Calibri" panose="020F0502020204030204" pitchFamily="34" charset="0"/>
              </a:rPr>
              <a:t>PacBio</a:t>
            </a:r>
            <a:r>
              <a:rPr lang="fr-FR" sz="2000" b="1" dirty="0" smtClean="0">
                <a:latin typeface="Calibri" panose="020F0502020204030204" pitchFamily="34" charset="0"/>
              </a:rPr>
              <a:t>)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- Même chimie que </a:t>
            </a:r>
            <a:r>
              <a:rPr lang="fr-FR" dirty="0" err="1" smtClean="0">
                <a:latin typeface="Calibri" panose="020F0502020204030204" pitchFamily="34" charset="0"/>
              </a:rPr>
              <a:t>PacBio</a:t>
            </a:r>
            <a:r>
              <a:rPr lang="fr-FR" dirty="0" smtClean="0">
                <a:latin typeface="Calibri" panose="020F0502020204030204" pitchFamily="34" charset="0"/>
              </a:rPr>
              <a:t> (SMRT),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- Débit + important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- Même taux d'erreur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699747" y="4357310"/>
            <a:ext cx="32519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PromethION</a:t>
            </a:r>
            <a:r>
              <a:rPr lang="fr-FR" b="1" dirty="0" smtClean="0">
                <a:latin typeface="Calibri" panose="020F0502020204030204" pitchFamily="34" charset="0"/>
              </a:rPr>
              <a:t> (Oxford </a:t>
            </a:r>
            <a:r>
              <a:rPr lang="fr-FR" b="1" dirty="0" err="1" smtClean="0">
                <a:latin typeface="Calibri" panose="020F0502020204030204" pitchFamily="34" charset="0"/>
              </a:rPr>
              <a:t>Nanopore</a:t>
            </a:r>
            <a:r>
              <a:rPr lang="fr-FR" b="1" dirty="0" smtClean="0">
                <a:latin typeface="Calibri" panose="020F0502020204030204" pitchFamily="34" charset="0"/>
              </a:rPr>
              <a:t>)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- Technologies </a:t>
            </a:r>
            <a:r>
              <a:rPr lang="fr-FR" dirty="0" err="1" smtClean="0">
                <a:latin typeface="Calibri" panose="020F0502020204030204" pitchFamily="34" charset="0"/>
              </a:rPr>
              <a:t>Nanopore</a:t>
            </a: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- "</a:t>
            </a:r>
            <a:r>
              <a:rPr lang="fr-FR" dirty="0" err="1" smtClean="0">
                <a:latin typeface="Calibri" panose="020F0502020204030204" pitchFamily="34" charset="0"/>
              </a:rPr>
              <a:t>MinION</a:t>
            </a:r>
            <a:r>
              <a:rPr lang="fr-FR" dirty="0" smtClean="0">
                <a:latin typeface="Calibri" panose="020F0502020204030204" pitchFamily="34" charset="0"/>
              </a:rPr>
              <a:t> multiple"</a:t>
            </a: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80" y="4402642"/>
            <a:ext cx="1526724" cy="206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Démarche construction projets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1256" y="3342877"/>
            <a:ext cx="2939144" cy="172245"/>
          </a:xfrm>
          <a:prstGeom prst="rect">
            <a:avLst/>
          </a:prstGeom>
          <a:solidFill>
            <a:srgbClr val="B1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3" name="Groupe 52"/>
          <p:cNvGrpSpPr/>
          <p:nvPr/>
        </p:nvGrpSpPr>
        <p:grpSpPr>
          <a:xfrm>
            <a:off x="3133725" y="1990731"/>
            <a:ext cx="2876542" cy="2876536"/>
            <a:chOff x="2819958" y="1676964"/>
            <a:chExt cx="3504076" cy="3504069"/>
          </a:xfrm>
        </p:grpSpPr>
        <p:sp>
          <p:nvSpPr>
            <p:cNvPr id="57" name="Arc plein 56"/>
            <p:cNvSpPr/>
            <p:nvPr/>
          </p:nvSpPr>
          <p:spPr>
            <a:xfrm>
              <a:off x="2819958" y="1676965"/>
              <a:ext cx="3504068" cy="3504068"/>
            </a:xfrm>
            <a:prstGeom prst="blockArc">
              <a:avLst>
                <a:gd name="adj1" fmla="val 16201307"/>
                <a:gd name="adj2" fmla="val 16200015"/>
                <a:gd name="adj3" fmla="val 4520"/>
              </a:avLst>
            </a:prstGeom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Arc plein 57"/>
            <p:cNvSpPr/>
            <p:nvPr/>
          </p:nvSpPr>
          <p:spPr>
            <a:xfrm rot="661490">
              <a:off x="2819966" y="1676964"/>
              <a:ext cx="3504068" cy="3504068"/>
            </a:xfrm>
            <a:prstGeom prst="blockArc">
              <a:avLst>
                <a:gd name="adj1" fmla="val 15347926"/>
                <a:gd name="adj2" fmla="val 16200015"/>
                <a:gd name="adj3" fmla="val 4520"/>
              </a:avLst>
            </a:prstGeom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9" name="Groupe 58"/>
          <p:cNvGrpSpPr/>
          <p:nvPr/>
        </p:nvGrpSpPr>
        <p:grpSpPr>
          <a:xfrm>
            <a:off x="3786411" y="2662453"/>
            <a:ext cx="1571178" cy="1571178"/>
            <a:chOff x="3329210" y="1477392"/>
            <a:chExt cx="1571178" cy="1571178"/>
          </a:xfrm>
        </p:grpSpPr>
        <p:sp>
          <p:nvSpPr>
            <p:cNvPr id="60" name="Ellipse 59"/>
            <p:cNvSpPr/>
            <p:nvPr/>
          </p:nvSpPr>
          <p:spPr>
            <a:xfrm>
              <a:off x="3329210" y="1477392"/>
              <a:ext cx="1571178" cy="1571178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Ellipse 10"/>
            <p:cNvSpPr/>
            <p:nvPr/>
          </p:nvSpPr>
          <p:spPr>
            <a:xfrm>
              <a:off x="3559304" y="1707486"/>
              <a:ext cx="1110990" cy="1110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90000" bIns="508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000" b="1" kern="1200" dirty="0" err="1" smtClean="0">
                  <a:solidFill>
                    <a:schemeClr val="accent5"/>
                  </a:solidFill>
                </a:rPr>
                <a:t>GeT</a:t>
              </a:r>
              <a:endParaRPr lang="fr-FR" sz="4000" b="1" kern="1200" dirty="0" smtClean="0">
                <a:solidFill>
                  <a:schemeClr val="accent5"/>
                </a:solidFill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391344" y="3027800"/>
            <a:ext cx="1008112" cy="832862"/>
            <a:chOff x="3337212" y="285198"/>
            <a:chExt cx="1555174" cy="492600"/>
          </a:xfrm>
        </p:grpSpPr>
        <p:sp>
          <p:nvSpPr>
            <p:cNvPr id="63" name="Rectangle à coins arrondis 62"/>
            <p:cNvSpPr/>
            <p:nvPr/>
          </p:nvSpPr>
          <p:spPr>
            <a:xfrm>
              <a:off x="3337212" y="285198"/>
              <a:ext cx="1555174" cy="4926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3361259" y="309245"/>
              <a:ext cx="1507080" cy="444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17780" rIns="3600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/>
                <a:t>Conseil Expertise </a:t>
              </a:r>
              <a:r>
                <a:rPr lang="fr-FR" sz="1400" b="1" dirty="0" smtClean="0"/>
                <a:t>Formation</a:t>
              </a:r>
              <a:endParaRPr lang="fr-FR" sz="1400" b="1" kern="1200" dirty="0" smtClean="0"/>
            </a:p>
          </p:txBody>
        </p:sp>
      </p:grpSp>
      <p:sp>
        <p:nvSpPr>
          <p:cNvPr id="65" name="Flèche droite 64"/>
          <p:cNvSpPr/>
          <p:nvPr/>
        </p:nvSpPr>
        <p:spPr>
          <a:xfrm>
            <a:off x="5924550" y="3266999"/>
            <a:ext cx="2990850" cy="324000"/>
          </a:xfrm>
          <a:prstGeom prst="rightArrow">
            <a:avLst/>
          </a:prstGeom>
          <a:solidFill>
            <a:srgbClr val="B1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6" name="Groupe 65"/>
          <p:cNvGrpSpPr/>
          <p:nvPr/>
        </p:nvGrpSpPr>
        <p:grpSpPr>
          <a:xfrm>
            <a:off x="4505649" y="1652847"/>
            <a:ext cx="1586993" cy="502679"/>
            <a:chOff x="3296728" y="320470"/>
            <a:chExt cx="1586993" cy="502679"/>
          </a:xfrm>
        </p:grpSpPr>
        <p:sp>
          <p:nvSpPr>
            <p:cNvPr id="67" name="Rectangle à coins arrondis 66"/>
            <p:cNvSpPr/>
            <p:nvPr/>
          </p:nvSpPr>
          <p:spPr>
            <a:xfrm>
              <a:off x="3296728" y="320470"/>
              <a:ext cx="1586993" cy="5026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ectangle 67"/>
            <p:cNvSpPr/>
            <p:nvPr/>
          </p:nvSpPr>
          <p:spPr>
            <a:xfrm>
              <a:off x="3321267" y="345009"/>
              <a:ext cx="1537915" cy="453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0000" tIns="17780" rIns="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/>
                <a:t>Séquençage</a:t>
              </a:r>
              <a:endParaRPr lang="fr-FR" sz="1400" kern="1200" dirty="0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5005488" y="4688576"/>
            <a:ext cx="1586993" cy="502679"/>
            <a:chOff x="5003128" y="2011641"/>
            <a:chExt cx="1586993" cy="502679"/>
          </a:xfrm>
        </p:grpSpPr>
        <p:sp>
          <p:nvSpPr>
            <p:cNvPr id="70" name="Rectangle à coins arrondis 69"/>
            <p:cNvSpPr/>
            <p:nvPr/>
          </p:nvSpPr>
          <p:spPr>
            <a:xfrm>
              <a:off x="5003128" y="2011641"/>
              <a:ext cx="1586993" cy="5026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ectangle 70"/>
            <p:cNvSpPr/>
            <p:nvPr/>
          </p:nvSpPr>
          <p:spPr>
            <a:xfrm>
              <a:off x="5027667" y="2036180"/>
              <a:ext cx="1537915" cy="453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6000" rIns="90000" bIns="3600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/>
                <a:t>Expression</a:t>
              </a:r>
              <a:endParaRPr lang="fr-FR" sz="1400" kern="1200" dirty="0"/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1957261" y="4286019"/>
            <a:ext cx="1586993" cy="502679"/>
            <a:chOff x="1611200" y="2023346"/>
            <a:chExt cx="1586993" cy="502679"/>
          </a:xfrm>
        </p:grpSpPr>
        <p:sp>
          <p:nvSpPr>
            <p:cNvPr id="73" name="Rectangle à coins arrondis 72"/>
            <p:cNvSpPr/>
            <p:nvPr/>
          </p:nvSpPr>
          <p:spPr>
            <a:xfrm>
              <a:off x="1611200" y="2023346"/>
              <a:ext cx="1586993" cy="5026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ectangle 73"/>
            <p:cNvSpPr/>
            <p:nvPr/>
          </p:nvSpPr>
          <p:spPr>
            <a:xfrm>
              <a:off x="1635739" y="2047885"/>
              <a:ext cx="1537915" cy="453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/>
                <a:t>Génotypage</a:t>
              </a:r>
              <a:endParaRPr lang="fr-FR" sz="1400" kern="1200" dirty="0"/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1830602" y="3197931"/>
            <a:ext cx="1113316" cy="492600"/>
            <a:chOff x="3337212" y="285198"/>
            <a:chExt cx="1555174" cy="492600"/>
          </a:xfrm>
        </p:grpSpPr>
        <p:sp>
          <p:nvSpPr>
            <p:cNvPr id="76" name="Rectangle à coins arrondis 75"/>
            <p:cNvSpPr/>
            <p:nvPr/>
          </p:nvSpPr>
          <p:spPr>
            <a:xfrm>
              <a:off x="3337212" y="285198"/>
              <a:ext cx="1555174" cy="4926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Rectangle 76"/>
            <p:cNvSpPr/>
            <p:nvPr/>
          </p:nvSpPr>
          <p:spPr>
            <a:xfrm>
              <a:off x="3361259" y="309245"/>
              <a:ext cx="1507080" cy="444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17780" rIns="3600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/>
                <a:t>Préparation Echantillons</a:t>
              </a: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6244396" y="3197931"/>
            <a:ext cx="1080120" cy="492600"/>
            <a:chOff x="3337212" y="285198"/>
            <a:chExt cx="1555174" cy="492600"/>
          </a:xfrm>
        </p:grpSpPr>
        <p:sp>
          <p:nvSpPr>
            <p:cNvPr id="79" name="Rectangle à coins arrondis 78"/>
            <p:cNvSpPr/>
            <p:nvPr/>
          </p:nvSpPr>
          <p:spPr>
            <a:xfrm>
              <a:off x="3337212" y="285198"/>
              <a:ext cx="1555174" cy="4926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Rectangle 79"/>
            <p:cNvSpPr/>
            <p:nvPr/>
          </p:nvSpPr>
          <p:spPr>
            <a:xfrm>
              <a:off x="3361258" y="309245"/>
              <a:ext cx="1507080" cy="444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17780" rIns="3600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/>
                <a:t>Analyse de données</a:t>
              </a:r>
            </a:p>
          </p:txBody>
        </p:sp>
      </p:grpSp>
      <p:grpSp>
        <p:nvGrpSpPr>
          <p:cNvPr id="81" name="Groupe 80"/>
          <p:cNvGrpSpPr/>
          <p:nvPr/>
        </p:nvGrpSpPr>
        <p:grpSpPr>
          <a:xfrm>
            <a:off x="7539796" y="3197931"/>
            <a:ext cx="1080120" cy="492600"/>
            <a:chOff x="3337212" y="285198"/>
            <a:chExt cx="1555174" cy="492600"/>
          </a:xfrm>
        </p:grpSpPr>
        <p:sp>
          <p:nvSpPr>
            <p:cNvPr id="82" name="Rectangle à coins arrondis 81"/>
            <p:cNvSpPr/>
            <p:nvPr/>
          </p:nvSpPr>
          <p:spPr>
            <a:xfrm>
              <a:off x="3337212" y="285198"/>
              <a:ext cx="1555174" cy="4926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Rectangle 82"/>
            <p:cNvSpPr/>
            <p:nvPr/>
          </p:nvSpPr>
          <p:spPr>
            <a:xfrm>
              <a:off x="3361258" y="309245"/>
              <a:ext cx="1507080" cy="444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17780" rIns="3600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/>
                <a:t>Valorisation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895400" y="3690531"/>
            <a:ext cx="7781449" cy="2751660"/>
            <a:chOff x="895400" y="3690531"/>
            <a:chExt cx="7781449" cy="2751660"/>
          </a:xfrm>
        </p:grpSpPr>
        <p:cxnSp>
          <p:nvCxnSpPr>
            <p:cNvPr id="12" name="Connecteur en angle 11"/>
            <p:cNvCxnSpPr>
              <a:stCxn id="63" idx="2"/>
              <a:endCxn id="79" idx="2"/>
            </p:cNvCxnSpPr>
            <p:nvPr/>
          </p:nvCxnSpPr>
          <p:spPr>
            <a:xfrm rot="5400000" flipH="1" flipV="1">
              <a:off x="3754862" y="831069"/>
              <a:ext cx="170131" cy="5889056"/>
            </a:xfrm>
            <a:prstGeom prst="bentConnector3">
              <a:avLst>
                <a:gd name="adj1" fmla="val -1209304"/>
              </a:avLst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6812236" y="3977674"/>
              <a:ext cx="1864613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/>
                <a:t>Bio-informatique</a:t>
              </a:r>
            </a:p>
            <a:p>
              <a:r>
                <a:rPr lang="fr-FR" dirty="0" smtClean="0"/>
                <a:t>Bio-statistique</a:t>
              </a:r>
              <a:endParaRPr lang="fr-FR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1637868" y="5364973"/>
              <a:ext cx="4425261" cy="10772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La robustesse des analyses bio-informatiques</a:t>
              </a:r>
            </a:p>
            <a:p>
              <a:pPr algn="ctr"/>
              <a:r>
                <a:rPr lang="fr-FR" sz="1600" dirty="0" smtClean="0"/>
                <a:t>et bio-statistiques se joue lors du design du projet :</a:t>
              </a:r>
            </a:p>
            <a:p>
              <a:pPr algn="ctr"/>
              <a:r>
                <a:rPr lang="fr-FR" sz="1600" dirty="0" smtClean="0"/>
                <a:t>Conditionne le nombre de </a:t>
              </a:r>
              <a:r>
                <a:rPr lang="fr-FR" sz="1600" dirty="0" err="1" smtClean="0"/>
                <a:t>réplicats</a:t>
              </a:r>
              <a:r>
                <a:rPr lang="fr-FR" sz="1600" dirty="0" smtClean="0"/>
                <a:t>,</a:t>
              </a:r>
            </a:p>
            <a:p>
              <a:pPr algn="ctr"/>
              <a:r>
                <a:rPr lang="fr-FR" sz="1600" dirty="0" smtClean="0"/>
                <a:t>la quantité de matériel à avoir, etc…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28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Merci de votre attention !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Place aux questions…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3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2" descr="https://tools.lifetechnologies.com/content/sfs/prodImages/high/4476610%20-%20Ion%20Proton%20System.jpg"/>
          <p:cNvPicPr>
            <a:picLocks noChangeAspect="1" noChangeArrowheads="1"/>
          </p:cNvPicPr>
          <p:nvPr/>
        </p:nvPicPr>
        <p:blipFill rotWithShape="1">
          <a:blip r:embed="rId3" cstate="print"/>
          <a:srcRect l="33734" t="29954" r="5607" b="26498"/>
          <a:stretch/>
        </p:blipFill>
        <p:spPr bwMode="auto">
          <a:xfrm>
            <a:off x="1544803" y="4892225"/>
            <a:ext cx="1146050" cy="82277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Du Sanger à la 3</a:t>
            </a:r>
            <a:r>
              <a:rPr lang="fr-FR" baseline="30000" dirty="0" smtClean="0"/>
              <a:t>ème</a:t>
            </a:r>
            <a:r>
              <a:rPr lang="fr-FR" dirty="0" smtClean="0"/>
              <a:t> Génération</a:t>
            </a:r>
            <a:endParaRPr lang="fr-FR" dirty="0"/>
          </a:p>
        </p:txBody>
      </p:sp>
      <p:sp>
        <p:nvSpPr>
          <p:cNvPr id="6" name="Forme libre 5"/>
          <p:cNvSpPr>
            <a:spLocks noChangeAspect="1"/>
          </p:cNvSpPr>
          <p:nvPr/>
        </p:nvSpPr>
        <p:spPr>
          <a:xfrm>
            <a:off x="2381250" y="1953932"/>
            <a:ext cx="4481513" cy="4481513"/>
          </a:xfrm>
          <a:custGeom>
            <a:avLst/>
            <a:gdLst>
              <a:gd name="connsiteX0" fmla="*/ 0 w 2438400"/>
              <a:gd name="connsiteY0" fmla="*/ 1219200 h 2438400"/>
              <a:gd name="connsiteX1" fmla="*/ 1219200 w 2438400"/>
              <a:gd name="connsiteY1" fmla="*/ 0 h 2438400"/>
              <a:gd name="connsiteX2" fmla="*/ 2438400 w 2438400"/>
              <a:gd name="connsiteY2" fmla="*/ 1219200 h 2438400"/>
              <a:gd name="connsiteX3" fmla="*/ 1219200 w 2438400"/>
              <a:gd name="connsiteY3" fmla="*/ 2438400 h 2438400"/>
              <a:gd name="connsiteX4" fmla="*/ 0 w 2438400"/>
              <a:gd name="connsiteY4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545854"/>
                  <a:pt x="545854" y="0"/>
                  <a:pt x="1219200" y="0"/>
                </a:cubicBez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25121" tIns="426720" rIns="325119" bIns="914400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100" kern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794247" y="2127094"/>
            <a:ext cx="184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NGS - short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reads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6705600" y="4019549"/>
            <a:ext cx="2438400" cy="2438400"/>
            <a:chOff x="6705600" y="4019549"/>
            <a:chExt cx="2438400" cy="2438400"/>
          </a:xfrm>
        </p:grpSpPr>
        <p:sp>
          <p:nvSpPr>
            <p:cNvPr id="7" name="Forme libre 6"/>
            <p:cNvSpPr/>
            <p:nvPr/>
          </p:nvSpPr>
          <p:spPr>
            <a:xfrm>
              <a:off x="6705600" y="4019549"/>
              <a:ext cx="2438400" cy="2438400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1219200 w 2438400"/>
                <a:gd name="connsiteY1" fmla="*/ 0 h 2438400"/>
                <a:gd name="connsiteX2" fmla="*/ 2438400 w 2438400"/>
                <a:gd name="connsiteY2" fmla="*/ 1219200 h 2438400"/>
                <a:gd name="connsiteX3" fmla="*/ 1219200 w 2438400"/>
                <a:gd name="connsiteY3" fmla="*/ 2438400 h 2438400"/>
                <a:gd name="connsiteX4" fmla="*/ 0 w 2438400"/>
                <a:gd name="connsiteY4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545854"/>
                    <a:pt x="545854" y="0"/>
                    <a:pt x="1219200" y="0"/>
                  </a:cubicBezTo>
                  <a:cubicBezTo>
                    <a:pt x="1892546" y="0"/>
                    <a:pt x="2438400" y="545854"/>
                    <a:pt x="2438400" y="1219200"/>
                  </a:cubicBezTo>
                  <a:cubicBezTo>
                    <a:pt x="2438400" y="1892546"/>
                    <a:pt x="1892546" y="2438400"/>
                    <a:pt x="1219200" y="2438400"/>
                  </a:cubicBezTo>
                  <a:cubicBezTo>
                    <a:pt x="545854" y="2438400"/>
                    <a:pt x="0" y="1892546"/>
                    <a:pt x="0" y="121920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alpha val="50000"/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45744" tIns="629920" rIns="229616" bIns="46736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100" kern="120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982427" y="4194690"/>
              <a:ext cx="188474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3G - long </a:t>
              </a:r>
              <a:r>
                <a:rPr lang="fr-FR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reads</a:t>
              </a:r>
              <a:endPara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  <a:p>
              <a:pPr algn="ctr"/>
              <a:r>
                <a:rPr lang="fr-FR" sz="1600" b="1" dirty="0" err="1" smtClean="0">
                  <a:latin typeface="Calibri" panose="020F0502020204030204" pitchFamily="34" charset="0"/>
                </a:rPr>
                <a:t>PacBio</a:t>
              </a:r>
              <a:r>
                <a:rPr lang="fr-FR" sz="1600" b="1" dirty="0" smtClean="0">
                  <a:latin typeface="Calibri" panose="020F0502020204030204" pitchFamily="34" charset="0"/>
                </a:rPr>
                <a:t> </a:t>
              </a:r>
              <a:r>
                <a:rPr lang="fr-FR" sz="1600" b="1" dirty="0" err="1" smtClean="0">
                  <a:latin typeface="Calibri" panose="020F0502020204030204" pitchFamily="34" charset="0"/>
                </a:rPr>
                <a:t>RsII</a:t>
              </a:r>
              <a:endParaRPr lang="fr-FR" sz="1600" b="1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fr-FR" sz="1600" dirty="0" smtClean="0">
                  <a:latin typeface="Calibri" panose="020F0502020204030204" pitchFamily="34" charset="0"/>
                </a:rPr>
                <a:t>70 000 </a:t>
              </a:r>
              <a:r>
                <a:rPr lang="fr-FR" sz="1600" dirty="0" err="1" smtClean="0">
                  <a:latin typeface="Calibri" panose="020F0502020204030204" pitchFamily="34" charset="0"/>
                </a:rPr>
                <a:t>reads</a:t>
              </a:r>
              <a:r>
                <a:rPr lang="fr-FR" sz="1600" dirty="0" smtClean="0">
                  <a:latin typeface="Calibri" panose="020F0502020204030204" pitchFamily="34" charset="0"/>
                </a:rPr>
                <a:t> - 20 kb</a:t>
              </a:r>
              <a:endParaRPr lang="fr-FR" sz="1600" dirty="0">
                <a:latin typeface="Calibri" panose="020F0502020204030204" pitchFamily="34" charset="0"/>
              </a:endParaRPr>
            </a:p>
          </p:txBody>
        </p:sp>
      </p:grpSp>
      <p:sp>
        <p:nvSpPr>
          <p:cNvPr id="33" name="Parenthèse ouvrante 32"/>
          <p:cNvSpPr/>
          <p:nvPr/>
        </p:nvSpPr>
        <p:spPr>
          <a:xfrm rot="5400000">
            <a:off x="5837417" y="-1453448"/>
            <a:ext cx="45719" cy="6338846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122251" y="1339785"/>
            <a:ext cx="2438400" cy="426481"/>
            <a:chOff x="122251" y="1292160"/>
            <a:chExt cx="2438400" cy="426481"/>
          </a:xfrm>
        </p:grpSpPr>
        <p:sp>
          <p:nvSpPr>
            <p:cNvPr id="13" name="Parenthèse ouvrante 12"/>
            <p:cNvSpPr/>
            <p:nvPr/>
          </p:nvSpPr>
          <p:spPr>
            <a:xfrm rot="5400000">
              <a:off x="1304875" y="462865"/>
              <a:ext cx="73152" cy="2438400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445212" y="1292160"/>
              <a:ext cx="1792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alibri" panose="020F0502020204030204" pitchFamily="34" charset="0"/>
                </a:rPr>
                <a:t>séquence unique</a:t>
              </a:r>
              <a:endParaRPr lang="fr-FR" dirty="0">
                <a:latin typeface="Calibri" panose="020F0502020204030204" pitchFamily="34" charset="0"/>
              </a:endParaRPr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4430960" y="1331783"/>
            <a:ext cx="209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séquençage « NGS »</a:t>
            </a:r>
            <a:endParaRPr lang="fr-FR" dirty="0">
              <a:latin typeface="Calibri" panose="020F0502020204030204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22251" y="1805890"/>
            <a:ext cx="2438400" cy="2438400"/>
            <a:chOff x="122251" y="1805890"/>
            <a:chExt cx="2438400" cy="2438400"/>
          </a:xfrm>
        </p:grpSpPr>
        <p:grpSp>
          <p:nvGrpSpPr>
            <p:cNvPr id="11" name="Groupe 10"/>
            <p:cNvGrpSpPr/>
            <p:nvPr/>
          </p:nvGrpSpPr>
          <p:grpSpPr>
            <a:xfrm>
              <a:off x="122251" y="1805890"/>
              <a:ext cx="2438400" cy="2438400"/>
              <a:chOff x="657224" y="1647824"/>
              <a:chExt cx="2438400" cy="2438400"/>
            </a:xfrm>
          </p:grpSpPr>
          <p:sp>
            <p:nvSpPr>
              <p:cNvPr id="9" name="Forme libre 8"/>
              <p:cNvSpPr/>
              <p:nvPr/>
            </p:nvSpPr>
            <p:spPr>
              <a:xfrm>
                <a:off x="657224" y="1647824"/>
                <a:ext cx="2438400" cy="2438400"/>
              </a:xfrm>
              <a:custGeom>
                <a:avLst/>
                <a:gdLst>
                  <a:gd name="connsiteX0" fmla="*/ 0 w 2438400"/>
                  <a:gd name="connsiteY0" fmla="*/ 1219200 h 2438400"/>
                  <a:gd name="connsiteX1" fmla="*/ 1219200 w 2438400"/>
                  <a:gd name="connsiteY1" fmla="*/ 0 h 2438400"/>
                  <a:gd name="connsiteX2" fmla="*/ 2438400 w 2438400"/>
                  <a:gd name="connsiteY2" fmla="*/ 1219200 h 2438400"/>
                  <a:gd name="connsiteX3" fmla="*/ 1219200 w 2438400"/>
                  <a:gd name="connsiteY3" fmla="*/ 2438400 h 2438400"/>
                  <a:gd name="connsiteX4" fmla="*/ 0 w 2438400"/>
                  <a:gd name="connsiteY4" fmla="*/ 1219200 h 243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8400" h="2438400">
                    <a:moveTo>
                      <a:pt x="0" y="1219200"/>
                    </a:moveTo>
                    <a:cubicBezTo>
                      <a:pt x="0" y="545854"/>
                      <a:pt x="545854" y="0"/>
                      <a:pt x="1219200" y="0"/>
                    </a:cubicBezTo>
                    <a:cubicBezTo>
                      <a:pt x="1892546" y="0"/>
                      <a:pt x="2438400" y="545854"/>
                      <a:pt x="2438400" y="1219200"/>
                    </a:cubicBezTo>
                    <a:cubicBezTo>
                      <a:pt x="2438400" y="1892546"/>
                      <a:pt x="1892546" y="2438400"/>
                      <a:pt x="1219200" y="2438400"/>
                    </a:cubicBezTo>
                    <a:cubicBezTo>
                      <a:pt x="545854" y="2438400"/>
                      <a:pt x="0" y="1892546"/>
                      <a:pt x="0" y="121920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11250264"/>
                  <a:satOff val="-16880"/>
                  <a:lumOff val="-2745"/>
                  <a:alphaOff val="0"/>
                </a:schemeClr>
              </a:fillRef>
              <a:effectRef idx="0">
                <a:schemeClr val="accent3">
                  <a:alpha val="50000"/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29617" tIns="629920" rIns="745743" bIns="467360" numCol="1" spcCol="1270" anchor="t" anchorCtr="0">
                <a:noAutofit/>
              </a:bodyPr>
              <a:lstStyle/>
              <a:p>
                <a:pPr lvl="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2800" kern="1200" dirty="0">
                  <a:latin typeface="Calibri" panose="020F0502020204030204" pitchFamily="34" charset="0"/>
                </a:endParaRPr>
              </a:p>
            </p:txBody>
          </p:sp>
          <p:pic>
            <p:nvPicPr>
              <p:cNvPr id="28" name="Picture 2" descr="S:\PLATEAU_GENOMIQUE\Communications\Photos équipements\ABI 3130xl\IMG_8805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3925" y="2153694"/>
                <a:ext cx="1404999" cy="105374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ZoneTexte 9"/>
              <p:cNvSpPr txBox="1"/>
              <p:nvPr/>
            </p:nvSpPr>
            <p:spPr>
              <a:xfrm>
                <a:off x="1463650" y="1672708"/>
                <a:ext cx="834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Sanger</a:t>
                </a:r>
                <a:endPara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9" name="ZoneTexte 38"/>
            <p:cNvSpPr txBox="1"/>
            <p:nvPr/>
          </p:nvSpPr>
          <p:spPr>
            <a:xfrm>
              <a:off x="358801" y="3438894"/>
              <a:ext cx="1987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alibri" panose="020F0502020204030204" pitchFamily="34" charset="0"/>
                </a:rPr>
                <a:t>16 ou 48 capillaires</a:t>
              </a:r>
              <a:endParaRPr lang="fr-FR" dirty="0">
                <a:latin typeface="Calibri" panose="020F0502020204030204" pitchFamily="34" charset="0"/>
              </a:endParaRP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2959992" y="2515468"/>
            <a:ext cx="1107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Ion Torrent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432915" y="2835007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Illumina</a:t>
            </a:r>
            <a:endParaRPr lang="fr-F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4" name="Picture 20" descr="https://tools.lifetechnologies.com/content/sfs/prodImages/high/4462921_photo.jpg"/>
          <p:cNvPicPr>
            <a:picLocks noChangeAspect="1" noChangeArrowheads="1"/>
          </p:cNvPicPr>
          <p:nvPr/>
        </p:nvPicPr>
        <p:blipFill>
          <a:blip r:embed="rId5" cstate="print"/>
          <a:srcRect l="6179" t="11005" r="8827" b="9569"/>
          <a:stretch>
            <a:fillRect/>
          </a:stretch>
        </p:blipFill>
        <p:spPr bwMode="auto">
          <a:xfrm>
            <a:off x="3302230" y="2939598"/>
            <a:ext cx="1026051" cy="90598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Forme libre 56"/>
          <p:cNvSpPr>
            <a:spLocks noChangeAspect="1"/>
          </p:cNvSpPr>
          <p:nvPr/>
        </p:nvSpPr>
        <p:spPr>
          <a:xfrm>
            <a:off x="2545576" y="3025090"/>
            <a:ext cx="734999" cy="734999"/>
          </a:xfrm>
          <a:custGeom>
            <a:avLst/>
            <a:gdLst>
              <a:gd name="connsiteX0" fmla="*/ 0 w 1218902"/>
              <a:gd name="connsiteY0" fmla="*/ 609451 h 1218902"/>
              <a:gd name="connsiteX1" fmla="*/ 609451 w 1218902"/>
              <a:gd name="connsiteY1" fmla="*/ 0 h 1218902"/>
              <a:gd name="connsiteX2" fmla="*/ 1218902 w 1218902"/>
              <a:gd name="connsiteY2" fmla="*/ 609451 h 1218902"/>
              <a:gd name="connsiteX3" fmla="*/ 609451 w 1218902"/>
              <a:gd name="connsiteY3" fmla="*/ 1218902 h 1218902"/>
              <a:gd name="connsiteX4" fmla="*/ 0 w 1218902"/>
              <a:gd name="connsiteY4" fmla="*/ 609451 h 121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902" h="1218902">
                <a:moveTo>
                  <a:pt x="0" y="609451"/>
                </a:moveTo>
                <a:cubicBezTo>
                  <a:pt x="0" y="272861"/>
                  <a:pt x="272861" y="0"/>
                  <a:pt x="609451" y="0"/>
                </a:cubicBezTo>
                <a:cubicBezTo>
                  <a:pt x="946041" y="0"/>
                  <a:pt x="1218902" y="272861"/>
                  <a:pt x="1218902" y="609451"/>
                </a:cubicBezTo>
                <a:cubicBezTo>
                  <a:pt x="1218902" y="946041"/>
                  <a:pt x="946041" y="1218902"/>
                  <a:pt x="609451" y="1218902"/>
                </a:cubicBezTo>
                <a:cubicBezTo>
                  <a:pt x="272861" y="1218902"/>
                  <a:pt x="0" y="946041"/>
                  <a:pt x="0" y="60945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45584" tIns="203904" rIns="245584" bIns="20390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000" kern="1200"/>
          </a:p>
        </p:txBody>
      </p:sp>
      <p:sp>
        <p:nvSpPr>
          <p:cNvPr id="58" name="Forme libre 57"/>
          <p:cNvSpPr>
            <a:spLocks noChangeAspect="1"/>
          </p:cNvSpPr>
          <p:nvPr/>
        </p:nvSpPr>
        <p:spPr>
          <a:xfrm>
            <a:off x="2472943" y="3974344"/>
            <a:ext cx="1416506" cy="1416506"/>
          </a:xfrm>
          <a:custGeom>
            <a:avLst/>
            <a:gdLst>
              <a:gd name="connsiteX0" fmla="*/ 0 w 1218902"/>
              <a:gd name="connsiteY0" fmla="*/ 609451 h 1218902"/>
              <a:gd name="connsiteX1" fmla="*/ 609451 w 1218902"/>
              <a:gd name="connsiteY1" fmla="*/ 0 h 1218902"/>
              <a:gd name="connsiteX2" fmla="*/ 1218902 w 1218902"/>
              <a:gd name="connsiteY2" fmla="*/ 609451 h 1218902"/>
              <a:gd name="connsiteX3" fmla="*/ 609451 w 1218902"/>
              <a:gd name="connsiteY3" fmla="*/ 1218902 h 1218902"/>
              <a:gd name="connsiteX4" fmla="*/ 0 w 1218902"/>
              <a:gd name="connsiteY4" fmla="*/ 609451 h 121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902" h="1218902">
                <a:moveTo>
                  <a:pt x="0" y="609451"/>
                </a:moveTo>
                <a:cubicBezTo>
                  <a:pt x="0" y="272861"/>
                  <a:pt x="272861" y="0"/>
                  <a:pt x="609451" y="0"/>
                </a:cubicBezTo>
                <a:cubicBezTo>
                  <a:pt x="946041" y="0"/>
                  <a:pt x="1218902" y="272861"/>
                  <a:pt x="1218902" y="609451"/>
                </a:cubicBezTo>
                <a:cubicBezTo>
                  <a:pt x="1218902" y="946041"/>
                  <a:pt x="946041" y="1218902"/>
                  <a:pt x="609451" y="1218902"/>
                </a:cubicBezTo>
                <a:cubicBezTo>
                  <a:pt x="272861" y="1218902"/>
                  <a:pt x="0" y="946041"/>
                  <a:pt x="0" y="60945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2250053"/>
              <a:satOff val="-3376"/>
              <a:lumOff val="-549"/>
              <a:alphaOff val="0"/>
            </a:schemeClr>
          </a:fillRef>
          <a:effectRef idx="0">
            <a:schemeClr val="accent3">
              <a:alpha val="50000"/>
              <a:hueOff val="2250053"/>
              <a:satOff val="-3376"/>
              <a:lumOff val="-549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45584" tIns="244544" rIns="245584" bIns="244544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200" kern="1200"/>
          </a:p>
        </p:txBody>
      </p:sp>
      <p:sp>
        <p:nvSpPr>
          <p:cNvPr id="59" name="Forme libre 58"/>
          <p:cNvSpPr>
            <a:spLocks noChangeAspect="1"/>
          </p:cNvSpPr>
          <p:nvPr/>
        </p:nvSpPr>
        <p:spPr>
          <a:xfrm>
            <a:off x="3966914" y="4653780"/>
            <a:ext cx="1752848" cy="1752848"/>
          </a:xfrm>
          <a:custGeom>
            <a:avLst/>
            <a:gdLst>
              <a:gd name="connsiteX0" fmla="*/ 0 w 1218902"/>
              <a:gd name="connsiteY0" fmla="*/ 609451 h 1218902"/>
              <a:gd name="connsiteX1" fmla="*/ 609451 w 1218902"/>
              <a:gd name="connsiteY1" fmla="*/ 0 h 1218902"/>
              <a:gd name="connsiteX2" fmla="*/ 1218902 w 1218902"/>
              <a:gd name="connsiteY2" fmla="*/ 609451 h 1218902"/>
              <a:gd name="connsiteX3" fmla="*/ 609451 w 1218902"/>
              <a:gd name="connsiteY3" fmla="*/ 1218902 h 1218902"/>
              <a:gd name="connsiteX4" fmla="*/ 0 w 1218902"/>
              <a:gd name="connsiteY4" fmla="*/ 609451 h 121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902" h="1218902">
                <a:moveTo>
                  <a:pt x="0" y="609451"/>
                </a:moveTo>
                <a:cubicBezTo>
                  <a:pt x="0" y="272861"/>
                  <a:pt x="272861" y="0"/>
                  <a:pt x="609451" y="0"/>
                </a:cubicBezTo>
                <a:cubicBezTo>
                  <a:pt x="946041" y="0"/>
                  <a:pt x="1218902" y="272861"/>
                  <a:pt x="1218902" y="609451"/>
                </a:cubicBezTo>
                <a:cubicBezTo>
                  <a:pt x="1218902" y="946041"/>
                  <a:pt x="946041" y="1218902"/>
                  <a:pt x="609451" y="1218902"/>
                </a:cubicBezTo>
                <a:cubicBezTo>
                  <a:pt x="272861" y="1218902"/>
                  <a:pt x="0" y="946041"/>
                  <a:pt x="0" y="60945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4500106"/>
              <a:satOff val="-6752"/>
              <a:lumOff val="-1098"/>
              <a:alphaOff val="0"/>
            </a:schemeClr>
          </a:fillRef>
          <a:effectRef idx="0">
            <a:schemeClr val="accent3">
              <a:alpha val="50000"/>
              <a:hueOff val="4500106"/>
              <a:satOff val="-6752"/>
              <a:lumOff val="-1098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45584" tIns="244544" rIns="245584" bIns="244544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200" kern="1200"/>
          </a:p>
        </p:txBody>
      </p:sp>
      <p:sp>
        <p:nvSpPr>
          <p:cNvPr id="60" name="Forme libre 59"/>
          <p:cNvSpPr>
            <a:spLocks noChangeAspect="1"/>
          </p:cNvSpPr>
          <p:nvPr/>
        </p:nvSpPr>
        <p:spPr>
          <a:xfrm>
            <a:off x="4717256" y="3152885"/>
            <a:ext cx="2185084" cy="2185084"/>
          </a:xfrm>
          <a:custGeom>
            <a:avLst/>
            <a:gdLst>
              <a:gd name="connsiteX0" fmla="*/ 0 w 1218902"/>
              <a:gd name="connsiteY0" fmla="*/ 609451 h 1218902"/>
              <a:gd name="connsiteX1" fmla="*/ 609451 w 1218902"/>
              <a:gd name="connsiteY1" fmla="*/ 0 h 1218902"/>
              <a:gd name="connsiteX2" fmla="*/ 1218902 w 1218902"/>
              <a:gd name="connsiteY2" fmla="*/ 609451 h 1218902"/>
              <a:gd name="connsiteX3" fmla="*/ 609451 w 1218902"/>
              <a:gd name="connsiteY3" fmla="*/ 1218902 h 1218902"/>
              <a:gd name="connsiteX4" fmla="*/ 0 w 1218902"/>
              <a:gd name="connsiteY4" fmla="*/ 609451 h 121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902" h="1218902">
                <a:moveTo>
                  <a:pt x="0" y="609451"/>
                </a:moveTo>
                <a:cubicBezTo>
                  <a:pt x="0" y="272861"/>
                  <a:pt x="272861" y="0"/>
                  <a:pt x="609451" y="0"/>
                </a:cubicBezTo>
                <a:cubicBezTo>
                  <a:pt x="946041" y="0"/>
                  <a:pt x="1218902" y="272861"/>
                  <a:pt x="1218902" y="609451"/>
                </a:cubicBezTo>
                <a:cubicBezTo>
                  <a:pt x="1218902" y="946041"/>
                  <a:pt x="946041" y="1218902"/>
                  <a:pt x="609451" y="1218902"/>
                </a:cubicBezTo>
                <a:cubicBezTo>
                  <a:pt x="272861" y="1218902"/>
                  <a:pt x="0" y="946041"/>
                  <a:pt x="0" y="60945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6750158"/>
              <a:satOff val="-10128"/>
              <a:lumOff val="-1647"/>
              <a:alphaOff val="0"/>
            </a:schemeClr>
          </a:fillRef>
          <a:effectRef idx="0">
            <a:schemeClr val="accent3">
              <a:alpha val="50000"/>
              <a:hueOff val="6750158"/>
              <a:satOff val="-10128"/>
              <a:lumOff val="-1647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45584" tIns="203904" rIns="245584" bIns="20390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000" kern="1200"/>
          </a:p>
        </p:txBody>
      </p:sp>
      <p:sp>
        <p:nvSpPr>
          <p:cNvPr id="55" name="ZoneTexte 54"/>
          <p:cNvSpPr txBox="1"/>
          <p:nvPr/>
        </p:nvSpPr>
        <p:spPr>
          <a:xfrm>
            <a:off x="2449647" y="3069423"/>
            <a:ext cx="92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Ion PGM</a:t>
            </a:r>
          </a:p>
          <a:p>
            <a:pPr algn="ctr"/>
            <a:r>
              <a:rPr lang="fr-FR" sz="1600" dirty="0" smtClean="0">
                <a:latin typeface="Calibri" panose="020F0502020204030204" pitchFamily="34" charset="0"/>
              </a:rPr>
              <a:t>2 Gb</a:t>
            </a:r>
          </a:p>
          <a:p>
            <a:pPr algn="ctr"/>
            <a:r>
              <a:rPr lang="fr-FR" sz="1600" dirty="0" smtClean="0">
                <a:latin typeface="Calibri" panose="020F0502020204030204" pitchFamily="34" charset="0"/>
              </a:rPr>
              <a:t>400 </a:t>
            </a:r>
            <a:r>
              <a:rPr lang="fr-FR" sz="1600" dirty="0" err="1" smtClean="0">
                <a:latin typeface="Calibri" panose="020F0502020204030204" pitchFamily="34" charset="0"/>
              </a:rPr>
              <a:t>pb</a:t>
            </a:r>
            <a:endParaRPr lang="fr-FR" sz="1600" dirty="0" smtClean="0">
              <a:latin typeface="Calibri" panose="020F0502020204030204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560651" y="4192115"/>
            <a:ext cx="13770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Ion Proton</a:t>
            </a:r>
          </a:p>
          <a:p>
            <a:pPr algn="ctr"/>
            <a:r>
              <a:rPr lang="fr-FR" sz="1600" dirty="0" smtClean="0">
                <a:latin typeface="Calibri" panose="020F0502020204030204" pitchFamily="34" charset="0"/>
              </a:rPr>
              <a:t>13 Gb</a:t>
            </a:r>
          </a:p>
          <a:p>
            <a:pPr algn="ctr"/>
            <a:r>
              <a:rPr lang="fr-FR" sz="1600" dirty="0" smtClean="0">
                <a:latin typeface="Calibri" panose="020F0502020204030204" pitchFamily="34" charset="0"/>
              </a:rPr>
              <a:t>200 </a:t>
            </a:r>
            <a:r>
              <a:rPr lang="fr-FR" sz="1600" dirty="0" err="1" smtClean="0">
                <a:latin typeface="Calibri" panose="020F0502020204030204" pitchFamily="34" charset="0"/>
              </a:rPr>
              <a:t>pb</a:t>
            </a:r>
            <a:endParaRPr lang="fr-FR" sz="1600" dirty="0" smtClean="0">
              <a:latin typeface="Calibri" panose="020F0502020204030204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124702" y="4976908"/>
            <a:ext cx="1502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3 x </a:t>
            </a:r>
            <a:r>
              <a:rPr lang="fr-FR" sz="1600" b="1" dirty="0" err="1" smtClean="0">
                <a:latin typeface="Calibri" panose="020F0502020204030204" pitchFamily="34" charset="0"/>
              </a:rPr>
              <a:t>MiSeq</a:t>
            </a:r>
            <a:endParaRPr lang="fr-FR" sz="1600" b="1" dirty="0" smtClean="0">
              <a:latin typeface="Calibri" panose="020F0502020204030204" pitchFamily="34" charset="0"/>
            </a:endParaRPr>
          </a:p>
          <a:p>
            <a:pPr algn="r"/>
            <a:r>
              <a:rPr lang="fr-FR" sz="1600" dirty="0" smtClean="0">
                <a:latin typeface="Calibri" panose="020F0502020204030204" pitchFamily="34" charset="0"/>
              </a:rPr>
              <a:t>15 Gb</a:t>
            </a:r>
          </a:p>
          <a:p>
            <a:pPr algn="r"/>
            <a:r>
              <a:rPr lang="fr-FR" sz="1600" dirty="0" smtClean="0">
                <a:latin typeface="Calibri" panose="020F0502020204030204" pitchFamily="34" charset="0"/>
              </a:rPr>
              <a:t>2 x 300 </a:t>
            </a:r>
            <a:r>
              <a:rPr lang="fr-FR" sz="1600" dirty="0" err="1" smtClean="0">
                <a:latin typeface="Calibri" panose="020F0502020204030204" pitchFamily="34" charset="0"/>
              </a:rPr>
              <a:t>pb</a:t>
            </a:r>
            <a:endParaRPr lang="fr-FR" sz="1600" dirty="0" smtClean="0">
              <a:latin typeface="Calibri" panose="020F0502020204030204" pitchFamily="34" charset="0"/>
            </a:endParaRPr>
          </a:p>
        </p:txBody>
      </p:sp>
      <p:pic>
        <p:nvPicPr>
          <p:cNvPr id="66" name="Picture 2" descr="Z:\communication\Phototèque machine\GeT_PlaGe_Illumina_MiSeq_Sequenceur_Haut_Debit_2013_©MarionGalind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4881" y="5530205"/>
            <a:ext cx="1220536" cy="93626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7" name="ZoneTexte 66"/>
          <p:cNvSpPr txBox="1"/>
          <p:nvPr/>
        </p:nvSpPr>
        <p:spPr>
          <a:xfrm>
            <a:off x="4979514" y="3237962"/>
            <a:ext cx="17177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latin typeface="Calibri" panose="020F0502020204030204" pitchFamily="34" charset="0"/>
              </a:rPr>
              <a:t>HiSeq</a:t>
            </a:r>
            <a:r>
              <a:rPr lang="fr-FR" sz="1600" b="1" dirty="0" smtClean="0">
                <a:latin typeface="Calibri" panose="020F0502020204030204" pitchFamily="34" charset="0"/>
              </a:rPr>
              <a:t> 3000</a:t>
            </a:r>
          </a:p>
          <a:p>
            <a:pPr algn="ctr"/>
            <a:r>
              <a:rPr lang="fr-FR" sz="1600" dirty="0" smtClean="0">
                <a:latin typeface="Calibri" panose="020F0502020204030204" pitchFamily="34" charset="0"/>
              </a:rPr>
              <a:t>700 Gb</a:t>
            </a:r>
          </a:p>
          <a:p>
            <a:pPr algn="ctr"/>
            <a:r>
              <a:rPr lang="fr-FR" sz="1600" dirty="0" smtClean="0">
                <a:latin typeface="Calibri" panose="020F0502020204030204" pitchFamily="34" charset="0"/>
              </a:rPr>
              <a:t>2 x 150 </a:t>
            </a:r>
            <a:r>
              <a:rPr lang="fr-FR" sz="1600" dirty="0" err="1" smtClean="0">
                <a:latin typeface="Calibri" panose="020F0502020204030204" pitchFamily="34" charset="0"/>
              </a:rPr>
              <a:t>pb</a:t>
            </a:r>
            <a:endParaRPr lang="fr-FR" sz="1600" dirty="0" smtClean="0">
              <a:latin typeface="Calibri" panose="020F0502020204030204" pitchFamily="34" charset="0"/>
            </a:endParaRPr>
          </a:p>
        </p:txBody>
      </p:sp>
      <p:pic>
        <p:nvPicPr>
          <p:cNvPr id="68" name="Picture 2" descr="http://get.genotoul.fr/typo3temp/pics/1f8e8860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851" y="4199294"/>
            <a:ext cx="1190625" cy="10234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7183"/>
          <a:stretch/>
        </p:blipFill>
        <p:spPr bwMode="auto">
          <a:xfrm>
            <a:off x="7277873" y="4995997"/>
            <a:ext cx="1274802" cy="106841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5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Chimie Illumina en détails</a:t>
            </a:r>
            <a:endParaRPr lang="fr-F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48750" t="26666" r="11250" b="31665"/>
          <a:stretch>
            <a:fillRect/>
          </a:stretch>
        </p:blipFill>
        <p:spPr bwMode="auto">
          <a:xfrm>
            <a:off x="4719917" y="3243860"/>
            <a:ext cx="4034118" cy="3151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8" descr="http://res.illumina.com/images/systems/miseq/technolog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40" y="1493838"/>
            <a:ext cx="3110126" cy="156448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1437" y="1439818"/>
            <a:ext cx="3097931" cy="583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b="1" dirty="0" smtClean="0">
                <a:latin typeface="+mj-lt"/>
              </a:rPr>
              <a:t>Séquençage par Synthèse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b="1" dirty="0" smtClean="0">
                <a:latin typeface="+mj-lt"/>
              </a:rPr>
              <a:t>Détection par fluorescence</a:t>
            </a:r>
          </a:p>
        </p:txBody>
      </p:sp>
      <p:pic>
        <p:nvPicPr>
          <p:cNvPr id="16" name="Picture 4" descr="100x5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404458">
            <a:off x="3217083" y="1930296"/>
            <a:ext cx="1803583" cy="67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dkfz.de/de/presse/pressemitteilungen/2012/images/120227_rippe_mertens_abbildung_p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29" y="4406051"/>
            <a:ext cx="2575617" cy="198951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et.genotoul.fr/typo3temp/pics/1f8e886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0" y="2416427"/>
            <a:ext cx="2375959" cy="204237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uton d'action : Retour 2">
            <a:hlinkClick r:id="rId7" action="ppaction://hlinksldjump" highlightClick="1"/>
          </p:cNvPr>
          <p:cNvSpPr/>
          <p:nvPr/>
        </p:nvSpPr>
        <p:spPr>
          <a:xfrm>
            <a:off x="114300" y="6251566"/>
            <a:ext cx="288000" cy="28800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Chimie Ion Torrent en détails</a:t>
            </a:r>
            <a:endParaRPr lang="fr-FR" dirty="0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71437" y="1439818"/>
            <a:ext cx="3097931" cy="583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b="1" dirty="0" smtClean="0">
                <a:latin typeface="+mj-lt"/>
              </a:rPr>
              <a:t>Séquençage par Synthèse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b="1" dirty="0" smtClean="0">
                <a:latin typeface="+mj-lt"/>
              </a:rPr>
              <a:t>Par semi-conduction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327" y="2777979"/>
            <a:ext cx="1466909" cy="189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2105474" y="3912305"/>
            <a:ext cx="361923" cy="35008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2937799" y="2924866"/>
            <a:ext cx="2968831" cy="1638401"/>
            <a:chOff x="2706230" y="2886210"/>
            <a:chExt cx="2968831" cy="1638401"/>
          </a:xfrm>
        </p:grpSpPr>
        <p:grpSp>
          <p:nvGrpSpPr>
            <p:cNvPr id="7" name="Groupe 6"/>
            <p:cNvGrpSpPr/>
            <p:nvPr/>
          </p:nvGrpSpPr>
          <p:grpSpPr>
            <a:xfrm>
              <a:off x="2706230" y="3794805"/>
              <a:ext cx="2968831" cy="729806"/>
              <a:chOff x="2790701" y="3752603"/>
              <a:chExt cx="2968831" cy="729806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5035138" y="3752603"/>
                <a:ext cx="724394" cy="7298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9" name="Connecteur droit 18"/>
              <p:cNvCxnSpPr>
                <a:stCxn id="18" idx="2"/>
              </p:cNvCxnSpPr>
              <p:nvPr/>
            </p:nvCxnSpPr>
            <p:spPr>
              <a:xfrm flipH="1">
                <a:off x="4764779" y="4117506"/>
                <a:ext cx="27035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H="1">
                <a:off x="4334494" y="4117506"/>
                <a:ext cx="430285" cy="0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H="1">
                <a:off x="3253839" y="4117506"/>
                <a:ext cx="1080655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H="1">
                <a:off x="2790701" y="4117506"/>
                <a:ext cx="46313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H="1">
                <a:off x="2790701" y="3991570"/>
                <a:ext cx="46313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ZoneTexte 7"/>
            <p:cNvSpPr txBox="1"/>
            <p:nvPr/>
          </p:nvSpPr>
          <p:spPr>
            <a:xfrm>
              <a:off x="3197703" y="4277124"/>
              <a:ext cx="216000" cy="215444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algn="ctr">
                <a:defRPr sz="1400" b="1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188654" y="3842925"/>
              <a:ext cx="216000" cy="215444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061368" y="3363264"/>
              <a:ext cx="216000" cy="215444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396877" y="3147820"/>
              <a:ext cx="216000" cy="215444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456978" y="4277124"/>
              <a:ext cx="216000" cy="215444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algn="ctr">
                <a:defRPr sz="1400" b="1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fr-FR" dirty="0" smtClean="0"/>
                <a:t>T</a:t>
              </a:r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704378" y="4277124"/>
              <a:ext cx="216000" cy="215444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algn="ctr">
                <a:defRPr sz="1400" b="1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fr-FR" dirty="0" smtClean="0"/>
                <a:t>G</a:t>
              </a:r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951779" y="4277124"/>
              <a:ext cx="216000" cy="215444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algn="ctr">
                <a:defRPr sz="1400" b="1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fr-FR" dirty="0" smtClean="0"/>
                <a:t>C</a:t>
              </a:r>
              <a:endParaRPr lang="fr-FR" dirty="0"/>
            </a:p>
          </p:txBody>
        </p:sp>
        <p:sp>
          <p:nvSpPr>
            <p:cNvPr id="15" name="Arc 14"/>
            <p:cNvSpPr/>
            <p:nvPr/>
          </p:nvSpPr>
          <p:spPr>
            <a:xfrm rot="10306053">
              <a:off x="3192624" y="3058617"/>
              <a:ext cx="914400" cy="914400"/>
            </a:xfrm>
            <a:prstGeom prst="arc">
              <a:avLst>
                <a:gd name="adj1" fmla="val 16200000"/>
                <a:gd name="adj2" fmla="val 20065051"/>
              </a:avLst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704378" y="3636345"/>
              <a:ext cx="214803" cy="21544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fr-FR" sz="14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H+</a:t>
              </a:r>
              <a:endParaRPr lang="fr-FR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167779" y="2886210"/>
              <a:ext cx="13954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Flow de </a:t>
              </a:r>
              <a:r>
                <a:rPr lang="fr-FR" sz="1400" b="1" dirty="0" err="1" smtClean="0"/>
                <a:t>dNTP</a:t>
              </a:r>
              <a:endParaRPr lang="fr-FR" sz="1400" b="1" dirty="0" smtClean="0"/>
            </a:p>
            <a:p>
              <a:pPr algn="ctr"/>
              <a:r>
                <a:rPr lang="fr-FR" sz="1400" b="1" dirty="0" smtClean="0"/>
                <a:t>relargage ion H+</a:t>
              </a:r>
              <a:endParaRPr lang="fr-FR" sz="1400" dirty="0" smtClean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3359163" y="2663256"/>
            <a:ext cx="5571081" cy="3487378"/>
            <a:chOff x="3359163" y="2663256"/>
            <a:chExt cx="5571081" cy="3487378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59163" y="4779291"/>
              <a:ext cx="3229753" cy="1371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èche droite 25"/>
            <p:cNvSpPr/>
            <p:nvPr/>
          </p:nvSpPr>
          <p:spPr>
            <a:xfrm>
              <a:off x="6226993" y="3883325"/>
              <a:ext cx="361923" cy="350088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6957396" y="2663256"/>
              <a:ext cx="1972848" cy="2218716"/>
              <a:chOff x="6957396" y="2663256"/>
              <a:chExt cx="1972848" cy="2218716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957396" y="3185572"/>
                <a:ext cx="1828228" cy="169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ZoneTexte 28"/>
              <p:cNvSpPr txBox="1"/>
              <p:nvPr/>
            </p:nvSpPr>
            <p:spPr>
              <a:xfrm>
                <a:off x="6957396" y="2663256"/>
                <a:ext cx="197284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 smtClean="0"/>
                  <a:t>différence de potentiel</a:t>
                </a:r>
              </a:p>
              <a:p>
                <a:pPr algn="ctr"/>
                <a:r>
                  <a:rPr lang="fr-FR" sz="1400" b="1" dirty="0" smtClean="0"/>
                  <a:t>détectée par la machine</a:t>
                </a:r>
                <a:endParaRPr lang="fr-FR" sz="1400" dirty="0" smtClean="0"/>
              </a:p>
            </p:txBody>
          </p:sp>
        </p:grpSp>
      </p:grpSp>
      <p:grpSp>
        <p:nvGrpSpPr>
          <p:cNvPr id="30" name="Groupe 29"/>
          <p:cNvGrpSpPr/>
          <p:nvPr/>
        </p:nvGrpSpPr>
        <p:grpSpPr>
          <a:xfrm>
            <a:off x="3382039" y="1453466"/>
            <a:ext cx="5080345" cy="1032771"/>
            <a:chOff x="3382039" y="1453466"/>
            <a:chExt cx="5080345" cy="1032771"/>
          </a:xfrm>
        </p:grpSpPr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853" y="1500978"/>
              <a:ext cx="1310968" cy="93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07954" y="1464750"/>
              <a:ext cx="2054430" cy="96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8" t="2581" r="10307" b="6842"/>
            <a:stretch/>
          </p:blipFill>
          <p:spPr bwMode="auto">
            <a:xfrm>
              <a:off x="3382039" y="1453466"/>
              <a:ext cx="988499" cy="103277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9"/>
          <a:stretch/>
        </p:blipFill>
        <p:spPr bwMode="auto">
          <a:xfrm>
            <a:off x="410102" y="4662771"/>
            <a:ext cx="2420599" cy="188111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Bouton d'action : Retour 34">
            <a:hlinkClick r:id="rId9" action="ppaction://hlinksldjump" highlightClick="1"/>
          </p:cNvPr>
          <p:cNvSpPr/>
          <p:nvPr/>
        </p:nvSpPr>
        <p:spPr>
          <a:xfrm>
            <a:off x="114300" y="6251566"/>
            <a:ext cx="288000" cy="28800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0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Séquençage </a:t>
            </a:r>
            <a:r>
              <a:rPr lang="fr-FR" sz="2800" dirty="0" err="1" smtClean="0"/>
              <a:t>amplicons</a:t>
            </a:r>
            <a:r>
              <a:rPr lang="fr-FR" sz="2800" dirty="0" smtClean="0"/>
              <a:t> sur Illumina</a:t>
            </a:r>
            <a:endParaRPr lang="fr-FR" sz="2800" dirty="0"/>
          </a:p>
        </p:txBody>
      </p:sp>
      <p:grpSp>
        <p:nvGrpSpPr>
          <p:cNvPr id="3" name="Groupe 3"/>
          <p:cNvGrpSpPr/>
          <p:nvPr/>
        </p:nvGrpSpPr>
        <p:grpSpPr>
          <a:xfrm>
            <a:off x="1741766" y="1805927"/>
            <a:ext cx="5408795" cy="990436"/>
            <a:chOff x="1259632" y="4365104"/>
            <a:chExt cx="6264696" cy="1440160"/>
          </a:xfrm>
        </p:grpSpPr>
        <p:cxnSp>
          <p:nvCxnSpPr>
            <p:cNvPr id="5" name="Connecteur droit 4"/>
            <p:cNvCxnSpPr/>
            <p:nvPr/>
          </p:nvCxnSpPr>
          <p:spPr>
            <a:xfrm>
              <a:off x="3059832" y="4653136"/>
              <a:ext cx="2736304" cy="0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>
              <a:off x="3059832" y="5013176"/>
              <a:ext cx="2736304" cy="0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H="1">
              <a:off x="1259632" y="4653136"/>
              <a:ext cx="777239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H="1">
              <a:off x="1276473" y="5013176"/>
              <a:ext cx="777239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6732240" y="4653136"/>
              <a:ext cx="768110" cy="0"/>
            </a:xfrm>
            <a:prstGeom prst="line">
              <a:avLst/>
            </a:prstGeom>
            <a:ln w="76200">
              <a:solidFill>
                <a:srgbClr val="F742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>
              <a:off x="6756218" y="5013176"/>
              <a:ext cx="768110" cy="0"/>
            </a:xfrm>
            <a:prstGeom prst="line">
              <a:avLst/>
            </a:prstGeom>
            <a:ln w="76200">
              <a:solidFill>
                <a:srgbClr val="F742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2036872" y="4653136"/>
              <a:ext cx="1022960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>
              <a:off x="2036871" y="5013176"/>
              <a:ext cx="1022960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5773155" y="4653136"/>
              <a:ext cx="1022960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>
              <a:off x="5773154" y="5015976"/>
              <a:ext cx="1022960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H="1">
              <a:off x="2036871" y="4365104"/>
              <a:ext cx="1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H="1">
              <a:off x="3059832" y="4365104"/>
              <a:ext cx="1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H="1">
              <a:off x="5778059" y="4365104"/>
              <a:ext cx="1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>
              <a:off x="6796115" y="4365104"/>
              <a:ext cx="1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3430797" y="5229201"/>
              <a:ext cx="2232248" cy="447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Tw Cen MT Condensed Extra Bold" pitchFamily="34" charset="0"/>
                </a:rPr>
                <a:t>Région d’intérêt</a:t>
              </a:r>
              <a:endParaRPr lang="fr-FR" sz="1400" dirty="0">
                <a:latin typeface="Tw Cen MT Condensed Extra Bold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051720" y="5289611"/>
              <a:ext cx="1152128" cy="447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latin typeface="Tw Cen MT Condensed Extra Bold" pitchFamily="34" charset="0"/>
                </a:rPr>
                <a:t>Primers</a:t>
              </a:r>
              <a:r>
                <a:rPr lang="fr-FR" sz="1400" dirty="0" smtClean="0">
                  <a:latin typeface="Tw Cen MT Condensed Extra Bold" pitchFamily="34" charset="0"/>
                </a:rPr>
                <a:t> F</a:t>
              </a:r>
              <a:endParaRPr lang="fr-FR" sz="1400" dirty="0">
                <a:latin typeface="Tw Cen MT Condensed Extra Bold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773153" y="5257345"/>
              <a:ext cx="1152128" cy="447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latin typeface="Tw Cen MT Condensed Extra Bold" pitchFamily="34" charset="0"/>
                </a:rPr>
                <a:t>Primers</a:t>
              </a:r>
              <a:r>
                <a:rPr lang="fr-FR" sz="1400" dirty="0" smtClean="0">
                  <a:latin typeface="Tw Cen MT Condensed Extra Bold" pitchFamily="34" charset="0"/>
                </a:rPr>
                <a:t> R</a:t>
              </a:r>
              <a:endParaRPr lang="fr-FR" sz="1400" dirty="0">
                <a:latin typeface="Tw Cen MT Condensed Extra Bold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8861" y="5257345"/>
              <a:ext cx="648073" cy="44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Tw Cen MT Condensed Extra Bold" pitchFamily="34" charset="0"/>
                </a:rPr>
                <a:t>½ P5</a:t>
              </a:r>
              <a:endParaRPr lang="fr-FR" sz="1400" dirty="0">
                <a:latin typeface="Tw Cen MT Condensed Extra Bold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839316" y="5268010"/>
              <a:ext cx="648073" cy="447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Tw Cen MT Condensed Extra Bold" pitchFamily="34" charset="0"/>
                </a:rPr>
                <a:t>½ P7</a:t>
              </a:r>
              <a:endParaRPr lang="fr-FR" sz="1400" dirty="0">
                <a:latin typeface="Tw Cen MT Condensed Extra Bold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182236" y="1756406"/>
            <a:ext cx="6527857" cy="103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Tw Cen MT Condensed Extra Bold" pitchFamily="34" charset="0"/>
            </a:endParaRPr>
          </a:p>
        </p:txBody>
      </p:sp>
      <p:grpSp>
        <p:nvGrpSpPr>
          <p:cNvPr id="4" name="Groupe 24"/>
          <p:cNvGrpSpPr/>
          <p:nvPr/>
        </p:nvGrpSpPr>
        <p:grpSpPr>
          <a:xfrm>
            <a:off x="622705" y="1904971"/>
            <a:ext cx="7957768" cy="792348"/>
            <a:chOff x="-36512" y="2564904"/>
            <a:chExt cx="9217024" cy="1152128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-36512" y="2564904"/>
              <a:ext cx="9217024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-36512" y="3717032"/>
              <a:ext cx="9217024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7"/>
          <p:cNvGrpSpPr/>
          <p:nvPr/>
        </p:nvGrpSpPr>
        <p:grpSpPr>
          <a:xfrm>
            <a:off x="1493086" y="2202102"/>
            <a:ext cx="2548973" cy="382187"/>
            <a:chOff x="971600" y="2996952"/>
            <a:chExt cx="2952328" cy="555725"/>
          </a:xfrm>
        </p:grpSpPr>
        <p:grpSp>
          <p:nvGrpSpPr>
            <p:cNvPr id="28" name="Groupe 21"/>
            <p:cNvGrpSpPr/>
            <p:nvPr/>
          </p:nvGrpSpPr>
          <p:grpSpPr>
            <a:xfrm>
              <a:off x="1481526" y="2996952"/>
              <a:ext cx="1434290" cy="504056"/>
              <a:chOff x="1481526" y="2996952"/>
              <a:chExt cx="1434290" cy="504056"/>
            </a:xfrm>
          </p:grpSpPr>
          <p:cxnSp>
            <p:nvCxnSpPr>
              <p:cNvPr id="32" name="Connecteur droit avec flèche 31"/>
              <p:cNvCxnSpPr/>
              <p:nvPr/>
            </p:nvCxnSpPr>
            <p:spPr>
              <a:xfrm>
                <a:off x="2051720" y="3501008"/>
                <a:ext cx="864096" cy="0"/>
              </a:xfrm>
              <a:prstGeom prst="straightConnector1">
                <a:avLst/>
              </a:prstGeom>
              <a:ln w="69850">
                <a:solidFill>
                  <a:schemeClr val="accent3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flipH="1" flipV="1">
                <a:off x="1481526" y="2996952"/>
                <a:ext cx="578056" cy="504056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ZoneTexte 29"/>
            <p:cNvSpPr txBox="1"/>
            <p:nvPr/>
          </p:nvSpPr>
          <p:spPr>
            <a:xfrm>
              <a:off x="2051720" y="3095091"/>
              <a:ext cx="1872208" cy="380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err="1" smtClean="0">
                  <a:latin typeface="Tw Cen MT Condensed Extra Bold" pitchFamily="34" charset="0"/>
                </a:rPr>
                <a:t>Primers</a:t>
              </a:r>
              <a:r>
                <a:rPr lang="fr-FR" sz="1100" dirty="0" smtClean="0">
                  <a:latin typeface="Tw Cen MT Condensed Extra Bold" pitchFamily="34" charset="0"/>
                </a:rPr>
                <a:t> F</a:t>
              </a:r>
              <a:endParaRPr lang="fr-FR" sz="1100" dirty="0">
                <a:latin typeface="Tw Cen MT Condensed Extra Bold" pitchFamily="34" charset="0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971600" y="3105149"/>
              <a:ext cx="1019852" cy="447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Tw Cen MT Condensed Extra Bold" pitchFamily="34" charset="0"/>
                </a:rPr>
                <a:t>½ P5</a:t>
              </a:r>
              <a:endParaRPr lang="fr-FR" sz="1400" dirty="0">
                <a:latin typeface="Tw Cen MT Condensed Extra Bold" pitchFamily="34" charset="0"/>
              </a:endParaRPr>
            </a:p>
          </p:txBody>
        </p:sp>
      </p:grpSp>
      <p:grpSp>
        <p:nvGrpSpPr>
          <p:cNvPr id="29" name="Groupe 33"/>
          <p:cNvGrpSpPr/>
          <p:nvPr/>
        </p:nvGrpSpPr>
        <p:grpSpPr>
          <a:xfrm>
            <a:off x="5347630" y="2017677"/>
            <a:ext cx="1848454" cy="382934"/>
            <a:chOff x="5436096" y="2728786"/>
            <a:chExt cx="2140958" cy="556811"/>
          </a:xfrm>
        </p:grpSpPr>
        <p:grpSp>
          <p:nvGrpSpPr>
            <p:cNvPr id="34" name="Groupe 22"/>
            <p:cNvGrpSpPr/>
            <p:nvPr/>
          </p:nvGrpSpPr>
          <p:grpSpPr>
            <a:xfrm>
              <a:off x="5652120" y="2762477"/>
              <a:ext cx="1393126" cy="504056"/>
              <a:chOff x="5652120" y="2762477"/>
              <a:chExt cx="1393126" cy="504056"/>
            </a:xfrm>
          </p:grpSpPr>
          <p:cxnSp>
            <p:nvCxnSpPr>
              <p:cNvPr id="38" name="Connecteur droit avec flèche 37"/>
              <p:cNvCxnSpPr/>
              <p:nvPr/>
            </p:nvCxnSpPr>
            <p:spPr>
              <a:xfrm flipH="1">
                <a:off x="5652120" y="2780928"/>
                <a:ext cx="864096" cy="0"/>
              </a:xfrm>
              <a:prstGeom prst="straightConnector1">
                <a:avLst/>
              </a:prstGeom>
              <a:ln w="69850">
                <a:solidFill>
                  <a:schemeClr val="accent3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flipH="1" flipV="1">
                <a:off x="6467190" y="2762477"/>
                <a:ext cx="578056" cy="504056"/>
              </a:xfrm>
              <a:prstGeom prst="line">
                <a:avLst/>
              </a:prstGeom>
              <a:ln w="76200">
                <a:solidFill>
                  <a:srgbClr val="F742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ZoneTexte 35"/>
            <p:cNvSpPr txBox="1"/>
            <p:nvPr/>
          </p:nvSpPr>
          <p:spPr>
            <a:xfrm>
              <a:off x="5436096" y="2905199"/>
              <a:ext cx="1872208" cy="380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err="1" smtClean="0">
                  <a:latin typeface="Tw Cen MT Condensed Extra Bold" pitchFamily="34" charset="0"/>
                </a:rPr>
                <a:t>Primers</a:t>
              </a:r>
              <a:r>
                <a:rPr lang="fr-FR" sz="1100" dirty="0" smtClean="0">
                  <a:latin typeface="Tw Cen MT Condensed Extra Bold" pitchFamily="34" charset="0"/>
                </a:rPr>
                <a:t> R</a:t>
              </a:r>
              <a:endParaRPr lang="fr-FR" sz="1100" dirty="0">
                <a:latin typeface="Tw Cen MT Condensed Extra Bold" pitchFamily="34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928983" y="2728786"/>
              <a:ext cx="648071" cy="447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Tw Cen MT Condensed Extra Bold" pitchFamily="34" charset="0"/>
                </a:rPr>
                <a:t>½ P7</a:t>
              </a:r>
              <a:endParaRPr lang="fr-FR" sz="1400" dirty="0">
                <a:latin typeface="Tw Cen MT Condensed Extra Bold" pitchFamily="34" charset="0"/>
              </a:endParaRPr>
            </a:p>
          </p:txBody>
        </p:sp>
      </p:grpSp>
      <p:sp>
        <p:nvSpPr>
          <p:cNvPr id="45" name="ZoneTexte 44"/>
          <p:cNvSpPr txBox="1"/>
          <p:nvPr/>
        </p:nvSpPr>
        <p:spPr>
          <a:xfrm>
            <a:off x="669851" y="1499191"/>
            <a:ext cx="532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w Cen MT Condensed Extra Bold" pitchFamily="34" charset="0"/>
              </a:rPr>
              <a:t>PCR1 (classique, 30 à 35 cycles) : amplification région cible</a:t>
            </a:r>
            <a:endParaRPr lang="fr-FR" dirty="0">
              <a:latin typeface="Tw Cen MT Condensed Extra Bold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73396" y="2927498"/>
            <a:ext cx="523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w Cen MT Condensed Extra Bold" pitchFamily="34" charset="0"/>
              </a:rPr>
              <a:t>PCR2 (réduite, 10 à 12 cycles) : ajout adaptateurs + index</a:t>
            </a:r>
            <a:endParaRPr lang="fr-FR" dirty="0">
              <a:latin typeface="Tw Cen MT Condensed Extra Bold" pitchFamily="34" charset="0"/>
            </a:endParaRPr>
          </a:p>
        </p:txBody>
      </p:sp>
      <p:grpSp>
        <p:nvGrpSpPr>
          <p:cNvPr id="35" name="Groupe 98"/>
          <p:cNvGrpSpPr/>
          <p:nvPr/>
        </p:nvGrpSpPr>
        <p:grpSpPr>
          <a:xfrm>
            <a:off x="1087004" y="3483599"/>
            <a:ext cx="6898058" cy="2665118"/>
            <a:chOff x="12012" y="2060848"/>
            <a:chExt cx="9113464" cy="3521056"/>
          </a:xfrm>
        </p:grpSpPr>
        <p:grpSp>
          <p:nvGrpSpPr>
            <p:cNvPr id="40" name="Groupe 46"/>
            <p:cNvGrpSpPr/>
            <p:nvPr/>
          </p:nvGrpSpPr>
          <p:grpSpPr>
            <a:xfrm>
              <a:off x="1259632" y="2060848"/>
              <a:ext cx="6247855" cy="938904"/>
              <a:chOff x="1259632" y="2060848"/>
              <a:chExt cx="6247855" cy="938904"/>
            </a:xfrm>
          </p:grpSpPr>
          <p:grpSp>
            <p:nvGrpSpPr>
              <p:cNvPr id="41" name="Groupe 23"/>
              <p:cNvGrpSpPr/>
              <p:nvPr/>
            </p:nvGrpSpPr>
            <p:grpSpPr>
              <a:xfrm>
                <a:off x="1259632" y="2060848"/>
                <a:ext cx="6247855" cy="2800"/>
                <a:chOff x="1276473" y="1340768"/>
                <a:chExt cx="6247855" cy="2800"/>
              </a:xfrm>
            </p:grpSpPr>
            <p:cxnSp>
              <p:nvCxnSpPr>
                <p:cNvPr id="55" name="Connecteur droit 54"/>
                <p:cNvCxnSpPr/>
                <p:nvPr/>
              </p:nvCxnSpPr>
              <p:spPr>
                <a:xfrm>
                  <a:off x="3059832" y="1340768"/>
                  <a:ext cx="2736304" cy="0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>
                <a:xfrm flipH="1">
                  <a:off x="1276473" y="1340768"/>
                  <a:ext cx="777239" cy="0"/>
                </a:xfrm>
                <a:prstGeom prst="line">
                  <a:avLst/>
                </a:prstGeom>
                <a:ln w="762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/>
                <p:cNvCxnSpPr/>
                <p:nvPr/>
              </p:nvCxnSpPr>
              <p:spPr>
                <a:xfrm flipH="1">
                  <a:off x="6756218" y="1340768"/>
                  <a:ext cx="768110" cy="0"/>
                </a:xfrm>
                <a:prstGeom prst="line">
                  <a:avLst/>
                </a:prstGeom>
                <a:ln w="76200">
                  <a:solidFill>
                    <a:srgbClr val="F742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/>
                <p:cNvCxnSpPr/>
                <p:nvPr/>
              </p:nvCxnSpPr>
              <p:spPr>
                <a:xfrm flipH="1">
                  <a:off x="2036871" y="1340768"/>
                  <a:ext cx="1022960" cy="0"/>
                </a:xfrm>
                <a:prstGeom prst="line">
                  <a:avLst/>
                </a:prstGeom>
                <a:ln w="762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58"/>
                <p:cNvCxnSpPr/>
                <p:nvPr/>
              </p:nvCxnSpPr>
              <p:spPr>
                <a:xfrm flipH="1">
                  <a:off x="5773154" y="1343568"/>
                  <a:ext cx="1022960" cy="0"/>
                </a:xfrm>
                <a:prstGeom prst="line">
                  <a:avLst/>
                </a:prstGeom>
                <a:ln w="762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e 35"/>
              <p:cNvGrpSpPr/>
              <p:nvPr/>
            </p:nvGrpSpPr>
            <p:grpSpPr>
              <a:xfrm>
                <a:off x="1259632" y="2996952"/>
                <a:ext cx="6247855" cy="2800"/>
                <a:chOff x="1276473" y="1340768"/>
                <a:chExt cx="6247855" cy="2800"/>
              </a:xfrm>
            </p:grpSpPr>
            <p:cxnSp>
              <p:nvCxnSpPr>
                <p:cNvPr id="50" name="Connecteur droit 49"/>
                <p:cNvCxnSpPr/>
                <p:nvPr/>
              </p:nvCxnSpPr>
              <p:spPr>
                <a:xfrm>
                  <a:off x="3059832" y="1340768"/>
                  <a:ext cx="2736304" cy="0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50"/>
                <p:cNvCxnSpPr/>
                <p:nvPr/>
              </p:nvCxnSpPr>
              <p:spPr>
                <a:xfrm flipH="1">
                  <a:off x="1276473" y="1340768"/>
                  <a:ext cx="777239" cy="0"/>
                </a:xfrm>
                <a:prstGeom prst="line">
                  <a:avLst/>
                </a:prstGeom>
                <a:ln w="762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droit 51"/>
                <p:cNvCxnSpPr/>
                <p:nvPr/>
              </p:nvCxnSpPr>
              <p:spPr>
                <a:xfrm flipH="1">
                  <a:off x="6756218" y="1340768"/>
                  <a:ext cx="768110" cy="0"/>
                </a:xfrm>
                <a:prstGeom prst="line">
                  <a:avLst/>
                </a:prstGeom>
                <a:ln w="76200">
                  <a:solidFill>
                    <a:srgbClr val="F742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52"/>
                <p:cNvCxnSpPr/>
                <p:nvPr/>
              </p:nvCxnSpPr>
              <p:spPr>
                <a:xfrm flipH="1">
                  <a:off x="2036871" y="1340768"/>
                  <a:ext cx="1022960" cy="0"/>
                </a:xfrm>
                <a:prstGeom prst="line">
                  <a:avLst/>
                </a:prstGeom>
                <a:ln w="762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/>
                <p:cNvCxnSpPr/>
                <p:nvPr/>
              </p:nvCxnSpPr>
              <p:spPr>
                <a:xfrm flipH="1">
                  <a:off x="5773154" y="1343568"/>
                  <a:ext cx="1022960" cy="0"/>
                </a:xfrm>
                <a:prstGeom prst="line">
                  <a:avLst/>
                </a:prstGeom>
                <a:ln w="762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oupe 59"/>
            <p:cNvGrpSpPr/>
            <p:nvPr/>
          </p:nvGrpSpPr>
          <p:grpSpPr>
            <a:xfrm>
              <a:off x="278940" y="2348880"/>
              <a:ext cx="1741090" cy="654007"/>
              <a:chOff x="278940" y="2348880"/>
              <a:chExt cx="1741090" cy="654007"/>
            </a:xfrm>
          </p:grpSpPr>
          <p:cxnSp>
            <p:nvCxnSpPr>
              <p:cNvPr id="61" name="Connecteur droit 60"/>
              <p:cNvCxnSpPr/>
              <p:nvPr/>
            </p:nvCxnSpPr>
            <p:spPr>
              <a:xfrm flipH="1">
                <a:off x="1242791" y="2780928"/>
                <a:ext cx="777239" cy="0"/>
              </a:xfrm>
              <a:prstGeom prst="line">
                <a:avLst/>
              </a:prstGeom>
              <a:ln w="76200">
                <a:solidFill>
                  <a:srgbClr val="FFC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 flipH="1" flipV="1">
                <a:off x="539552" y="2348880"/>
                <a:ext cx="736922" cy="432048"/>
              </a:xfrm>
              <a:prstGeom prst="line">
                <a:avLst/>
              </a:prstGeom>
              <a:ln w="76200">
                <a:solidFill>
                  <a:srgbClr val="D5701D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ZoneTexte 62"/>
              <p:cNvSpPr txBox="1"/>
              <p:nvPr/>
            </p:nvSpPr>
            <p:spPr>
              <a:xfrm>
                <a:off x="278940" y="2596263"/>
                <a:ext cx="982851" cy="406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Tw Cen MT Condensed Extra Bold" pitchFamily="34" charset="0"/>
                  </a:rPr>
                  <a:t>2/2</a:t>
                </a:r>
                <a:r>
                  <a:rPr lang="fr-FR" sz="1400" dirty="0" smtClean="0">
                    <a:latin typeface="Tw Cen MT Condensed Extra Bold" pitchFamily="34" charset="0"/>
                  </a:rPr>
                  <a:t> P5</a:t>
                </a:r>
                <a:endParaRPr lang="fr-FR" sz="1400" dirty="0">
                  <a:latin typeface="Tw Cen MT Condensed Extra Bold" pitchFamily="34" charset="0"/>
                </a:endParaRPr>
              </a:p>
            </p:txBody>
          </p:sp>
        </p:grpSp>
        <p:grpSp>
          <p:nvGrpSpPr>
            <p:cNvPr id="44" name="Groupe 63"/>
            <p:cNvGrpSpPr/>
            <p:nvPr/>
          </p:nvGrpSpPr>
          <p:grpSpPr>
            <a:xfrm>
              <a:off x="6756218" y="2092206"/>
              <a:ext cx="2011709" cy="1311370"/>
              <a:chOff x="6756218" y="2092206"/>
              <a:chExt cx="2011709" cy="1311370"/>
            </a:xfrm>
          </p:grpSpPr>
          <p:cxnSp>
            <p:nvCxnSpPr>
              <p:cNvPr id="65" name="Connecteur droit 64"/>
              <p:cNvCxnSpPr/>
              <p:nvPr/>
            </p:nvCxnSpPr>
            <p:spPr>
              <a:xfrm flipH="1">
                <a:off x="6756218" y="2276872"/>
                <a:ext cx="768110" cy="0"/>
              </a:xfrm>
              <a:prstGeom prst="line">
                <a:avLst/>
              </a:prstGeom>
              <a:ln w="76200">
                <a:solidFill>
                  <a:srgbClr val="F74209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 flipH="1" flipV="1">
                <a:off x="7508991" y="2276872"/>
                <a:ext cx="600042" cy="432048"/>
              </a:xfrm>
              <a:prstGeom prst="line">
                <a:avLst/>
              </a:prstGeom>
              <a:ln w="76200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>
                <a:off x="7623920" y="2348880"/>
                <a:ext cx="185092" cy="144016"/>
              </a:xfrm>
              <a:prstGeom prst="line">
                <a:avLst/>
              </a:prstGeom>
              <a:ln w="76200">
                <a:solidFill>
                  <a:srgbClr val="C39B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/>
              <p:cNvSpPr/>
              <p:nvPr/>
            </p:nvSpPr>
            <p:spPr>
              <a:xfrm>
                <a:off x="7884368" y="2092206"/>
                <a:ext cx="883559" cy="406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>
                    <a:latin typeface="Tw Cen MT Condensed Extra Bold" pitchFamily="34" charset="0"/>
                  </a:rPr>
                  <a:t>2/2 </a:t>
                </a:r>
                <a:r>
                  <a:rPr lang="fr-FR" sz="1400" dirty="0" smtClean="0">
                    <a:latin typeface="Tw Cen MT Condensed Extra Bold" pitchFamily="34" charset="0"/>
                  </a:rPr>
                  <a:t>P7</a:t>
                </a:r>
                <a:endParaRPr lang="fr-FR" sz="1400" dirty="0">
                  <a:latin typeface="Tw Cen MT Condensed Extra Bold" pitchFamily="34" charset="0"/>
                </a:endParaRPr>
              </a:p>
            </p:txBody>
          </p:sp>
          <p:sp>
            <p:nvSpPr>
              <p:cNvPr id="69" name="ZoneTexte 68"/>
              <p:cNvSpPr txBox="1"/>
              <p:nvPr/>
            </p:nvSpPr>
            <p:spPr>
              <a:xfrm>
                <a:off x="7481853" y="2996952"/>
                <a:ext cx="983398" cy="406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latin typeface="Tw Cen MT Condensed Extra Bold" pitchFamily="34" charset="0"/>
                  </a:rPr>
                  <a:t>Index</a:t>
                </a:r>
                <a:endParaRPr lang="fr-FR" sz="1400" dirty="0">
                  <a:latin typeface="Tw Cen MT Condensed Extra Bold" pitchFamily="34" charset="0"/>
                </a:endParaRPr>
              </a:p>
            </p:txBody>
          </p:sp>
          <p:cxnSp>
            <p:nvCxnSpPr>
              <p:cNvPr id="70" name="Connecteur droit avec flèche 69"/>
              <p:cNvCxnSpPr/>
              <p:nvPr/>
            </p:nvCxnSpPr>
            <p:spPr>
              <a:xfrm flipH="1" flipV="1">
                <a:off x="7770613" y="2514547"/>
                <a:ext cx="92546" cy="5068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e 70"/>
            <p:cNvGrpSpPr/>
            <p:nvPr/>
          </p:nvGrpSpPr>
          <p:grpSpPr>
            <a:xfrm>
              <a:off x="278940" y="4067780"/>
              <a:ext cx="8012969" cy="694657"/>
              <a:chOff x="278940" y="3861048"/>
              <a:chExt cx="8012969" cy="694657"/>
            </a:xfrm>
          </p:grpSpPr>
          <p:grpSp>
            <p:nvGrpSpPr>
              <p:cNvPr id="48" name="Groupe 63"/>
              <p:cNvGrpSpPr/>
              <p:nvPr/>
            </p:nvGrpSpPr>
            <p:grpSpPr>
              <a:xfrm>
                <a:off x="1233999" y="3861048"/>
                <a:ext cx="6247855" cy="2800"/>
                <a:chOff x="1276473" y="1340768"/>
                <a:chExt cx="6247855" cy="2800"/>
              </a:xfrm>
            </p:grpSpPr>
            <p:cxnSp>
              <p:nvCxnSpPr>
                <p:cNvPr id="90" name="Connecteur droit 89"/>
                <p:cNvCxnSpPr/>
                <p:nvPr/>
              </p:nvCxnSpPr>
              <p:spPr>
                <a:xfrm>
                  <a:off x="3059832" y="1340768"/>
                  <a:ext cx="2736304" cy="0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Connecteur droit 90"/>
                <p:cNvCxnSpPr/>
                <p:nvPr/>
              </p:nvCxnSpPr>
              <p:spPr>
                <a:xfrm flipH="1">
                  <a:off x="1276473" y="1340768"/>
                  <a:ext cx="777239" cy="0"/>
                </a:xfrm>
                <a:prstGeom prst="line">
                  <a:avLst/>
                </a:prstGeom>
                <a:ln w="762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Connecteur droit 91"/>
                <p:cNvCxnSpPr/>
                <p:nvPr/>
              </p:nvCxnSpPr>
              <p:spPr>
                <a:xfrm flipH="1">
                  <a:off x="6756218" y="1340768"/>
                  <a:ext cx="768110" cy="0"/>
                </a:xfrm>
                <a:prstGeom prst="line">
                  <a:avLst/>
                </a:prstGeom>
                <a:ln w="76200">
                  <a:solidFill>
                    <a:srgbClr val="F742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cteur droit 92"/>
                <p:cNvCxnSpPr/>
                <p:nvPr/>
              </p:nvCxnSpPr>
              <p:spPr>
                <a:xfrm flipH="1">
                  <a:off x="2045663" y="1340768"/>
                  <a:ext cx="1022960" cy="0"/>
                </a:xfrm>
                <a:prstGeom prst="line">
                  <a:avLst/>
                </a:prstGeom>
                <a:ln w="762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Connecteur droit 93"/>
                <p:cNvCxnSpPr/>
                <p:nvPr/>
              </p:nvCxnSpPr>
              <p:spPr>
                <a:xfrm flipH="1">
                  <a:off x="5773154" y="1343568"/>
                  <a:ext cx="1022960" cy="0"/>
                </a:xfrm>
                <a:prstGeom prst="line">
                  <a:avLst/>
                </a:prstGeom>
                <a:ln w="762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e 70"/>
              <p:cNvGrpSpPr/>
              <p:nvPr/>
            </p:nvGrpSpPr>
            <p:grpSpPr>
              <a:xfrm>
                <a:off x="1242791" y="4149080"/>
                <a:ext cx="6247855" cy="0"/>
                <a:chOff x="1276473" y="1340768"/>
                <a:chExt cx="6247855" cy="0"/>
              </a:xfrm>
            </p:grpSpPr>
            <p:cxnSp>
              <p:nvCxnSpPr>
                <p:cNvPr id="85" name="Connecteur droit 84"/>
                <p:cNvCxnSpPr/>
                <p:nvPr/>
              </p:nvCxnSpPr>
              <p:spPr>
                <a:xfrm>
                  <a:off x="3059832" y="1340768"/>
                  <a:ext cx="2736304" cy="0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Connecteur droit 85"/>
                <p:cNvCxnSpPr/>
                <p:nvPr/>
              </p:nvCxnSpPr>
              <p:spPr>
                <a:xfrm flipH="1">
                  <a:off x="1276473" y="1340768"/>
                  <a:ext cx="777239" cy="0"/>
                </a:xfrm>
                <a:prstGeom prst="line">
                  <a:avLst/>
                </a:prstGeom>
                <a:ln w="762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necteur droit 86"/>
                <p:cNvCxnSpPr/>
                <p:nvPr/>
              </p:nvCxnSpPr>
              <p:spPr>
                <a:xfrm flipH="1">
                  <a:off x="6756218" y="1340768"/>
                  <a:ext cx="768110" cy="0"/>
                </a:xfrm>
                <a:prstGeom prst="line">
                  <a:avLst/>
                </a:prstGeom>
                <a:ln w="76200">
                  <a:solidFill>
                    <a:srgbClr val="F742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Connecteur droit 87"/>
                <p:cNvCxnSpPr/>
                <p:nvPr/>
              </p:nvCxnSpPr>
              <p:spPr>
                <a:xfrm flipH="1">
                  <a:off x="2036871" y="1340768"/>
                  <a:ext cx="1022960" cy="0"/>
                </a:xfrm>
                <a:prstGeom prst="line">
                  <a:avLst/>
                </a:prstGeom>
                <a:ln w="762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Connecteur droit 88"/>
                <p:cNvCxnSpPr/>
                <p:nvPr/>
              </p:nvCxnSpPr>
              <p:spPr>
                <a:xfrm flipH="1">
                  <a:off x="5764362" y="1340768"/>
                  <a:ext cx="1022960" cy="0"/>
                </a:xfrm>
                <a:prstGeom prst="line">
                  <a:avLst/>
                </a:prstGeom>
                <a:ln w="762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Connecteur droit 73"/>
              <p:cNvCxnSpPr/>
              <p:nvPr/>
            </p:nvCxnSpPr>
            <p:spPr>
              <a:xfrm flipH="1" flipV="1">
                <a:off x="278940" y="3861048"/>
                <a:ext cx="963851" cy="2800"/>
              </a:xfrm>
              <a:prstGeom prst="line">
                <a:avLst/>
              </a:prstGeom>
              <a:ln w="76200">
                <a:solidFill>
                  <a:srgbClr val="D5701D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74"/>
              <p:cNvCxnSpPr/>
              <p:nvPr/>
            </p:nvCxnSpPr>
            <p:spPr>
              <a:xfrm flipH="1" flipV="1">
                <a:off x="295780" y="4146280"/>
                <a:ext cx="963851" cy="2800"/>
              </a:xfrm>
              <a:prstGeom prst="line">
                <a:avLst/>
              </a:prstGeom>
              <a:ln w="76200">
                <a:solidFill>
                  <a:srgbClr val="D5701D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flipH="1">
                <a:off x="7434411" y="3862448"/>
                <a:ext cx="857498" cy="1400"/>
              </a:xfrm>
              <a:prstGeom prst="line">
                <a:avLst/>
              </a:prstGeom>
              <a:ln w="76200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7577463" y="3863848"/>
                <a:ext cx="313819" cy="0"/>
              </a:xfrm>
              <a:prstGeom prst="line">
                <a:avLst/>
              </a:prstGeom>
              <a:ln w="76200">
                <a:solidFill>
                  <a:srgbClr val="C39B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flipH="1">
                <a:off x="7434411" y="4153304"/>
                <a:ext cx="857498" cy="1400"/>
              </a:xfrm>
              <a:prstGeom prst="line">
                <a:avLst/>
              </a:prstGeom>
              <a:ln w="76200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7577462" y="4153280"/>
                <a:ext cx="313819" cy="0"/>
              </a:xfrm>
              <a:prstGeom prst="line">
                <a:avLst/>
              </a:prstGeom>
              <a:ln w="76200">
                <a:solidFill>
                  <a:srgbClr val="C39B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ZoneTexte 79"/>
              <p:cNvSpPr txBox="1"/>
              <p:nvPr/>
            </p:nvSpPr>
            <p:spPr>
              <a:xfrm>
                <a:off x="3311862" y="4149081"/>
                <a:ext cx="2232247" cy="406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Tw Cen MT Condensed Extra Bold" pitchFamily="34" charset="0"/>
                  </a:rPr>
                  <a:t>Région d’intérêt</a:t>
                </a:r>
                <a:endParaRPr lang="fr-FR" sz="1400" dirty="0">
                  <a:latin typeface="Tw Cen MT Condensed Extra Bold" pitchFamily="34" charset="0"/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2038573" y="4149081"/>
                <a:ext cx="1152127" cy="406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err="1" smtClean="0">
                    <a:latin typeface="Tw Cen MT Condensed Extra Bold" pitchFamily="34" charset="0"/>
                  </a:rPr>
                  <a:t>Primers</a:t>
                </a:r>
                <a:r>
                  <a:rPr lang="fr-FR" sz="1400" dirty="0" smtClean="0">
                    <a:latin typeface="Tw Cen MT Condensed Extra Bold" pitchFamily="34" charset="0"/>
                  </a:rPr>
                  <a:t> F</a:t>
                </a:r>
                <a:endParaRPr lang="fr-FR" sz="1400" dirty="0">
                  <a:latin typeface="Tw Cen MT Condensed Extra Bold" pitchFamily="34" charset="0"/>
                </a:endParaRPr>
              </a:p>
            </p:txBody>
          </p:sp>
          <p:sp>
            <p:nvSpPr>
              <p:cNvPr id="82" name="ZoneTexte 81"/>
              <p:cNvSpPr txBox="1"/>
              <p:nvPr/>
            </p:nvSpPr>
            <p:spPr>
              <a:xfrm>
                <a:off x="5735001" y="4149081"/>
                <a:ext cx="1152127" cy="406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err="1" smtClean="0">
                    <a:latin typeface="Tw Cen MT Condensed Extra Bold" pitchFamily="34" charset="0"/>
                  </a:rPr>
                  <a:t>Primers</a:t>
                </a:r>
                <a:r>
                  <a:rPr lang="fr-FR" sz="1400" dirty="0" smtClean="0">
                    <a:latin typeface="Tw Cen MT Condensed Extra Bold" pitchFamily="34" charset="0"/>
                  </a:rPr>
                  <a:t> R</a:t>
                </a:r>
                <a:endParaRPr lang="fr-FR" sz="1400" dirty="0">
                  <a:latin typeface="Tw Cen MT Condensed Extra Bold" pitchFamily="34" charset="0"/>
                </a:endParaRPr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937755" y="4149081"/>
                <a:ext cx="648072" cy="406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latin typeface="Tw Cen MT Condensed Extra Bold" pitchFamily="34" charset="0"/>
                  </a:rPr>
                  <a:t>P5</a:t>
                </a:r>
                <a:endParaRPr lang="fr-FR" sz="1400" dirty="0">
                  <a:latin typeface="Tw Cen MT Condensed Extra Bold" pitchFamily="34" charset="0"/>
                </a:endParaRPr>
              </a:p>
            </p:txBody>
          </p:sp>
          <p:sp>
            <p:nvSpPr>
              <p:cNvPr id="84" name="ZoneTexte 83"/>
              <p:cNvSpPr txBox="1"/>
              <p:nvPr/>
            </p:nvSpPr>
            <p:spPr>
              <a:xfrm>
                <a:off x="6948264" y="4149081"/>
                <a:ext cx="1325677" cy="406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latin typeface="Tw Cen MT Condensed Extra Bold" pitchFamily="34" charset="0"/>
                  </a:rPr>
                  <a:t>P7 + Index</a:t>
                </a:r>
                <a:endParaRPr lang="fr-FR" sz="1400" dirty="0">
                  <a:latin typeface="Tw Cen MT Condensed Extra Bold" pitchFamily="34" charset="0"/>
                </a:endParaRPr>
              </a:p>
            </p:txBody>
          </p:sp>
        </p:grpSp>
        <p:sp>
          <p:nvSpPr>
            <p:cNvPr id="98" name="ZoneTexte 97"/>
            <p:cNvSpPr txBox="1"/>
            <p:nvPr/>
          </p:nvSpPr>
          <p:spPr>
            <a:xfrm>
              <a:off x="12012" y="5053293"/>
              <a:ext cx="9113464" cy="52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latin typeface="Tw Cen MT Condensed Extra Bold" pitchFamily="34" charset="0"/>
                </a:rPr>
                <a:t>1 Librairie</a:t>
              </a:r>
              <a:r>
                <a:rPr lang="fr-FR" sz="2000" dirty="0">
                  <a:latin typeface="Tw Cen MT Condensed Extra Bold" pitchFamily="34" charset="0"/>
                </a:rPr>
                <a:t> </a:t>
              </a:r>
              <a:r>
                <a:rPr lang="fr-FR" sz="2000" dirty="0" smtClean="0">
                  <a:latin typeface="Tw Cen MT Condensed Extra Bold" pitchFamily="34" charset="0"/>
                </a:rPr>
                <a:t>= 2 </a:t>
              </a:r>
              <a:r>
                <a:rPr lang="fr-FR" sz="2000" dirty="0" err="1" smtClean="0">
                  <a:latin typeface="Tw Cen MT Condensed Extra Bold" pitchFamily="34" charset="0"/>
                </a:rPr>
                <a:t>PCRs</a:t>
              </a:r>
              <a:r>
                <a:rPr lang="fr-FR" sz="2000" dirty="0" smtClean="0">
                  <a:latin typeface="Tw Cen MT Condensed Extra Bold" pitchFamily="34" charset="0"/>
                </a:rPr>
                <a:t>, </a:t>
              </a:r>
              <a:r>
                <a:rPr lang="fr-FR" sz="2000" u="sng" dirty="0" smtClean="0">
                  <a:latin typeface="Tw Cen MT Condensed Extra Bold" pitchFamily="34" charset="0"/>
                </a:rPr>
                <a:t>Réalisable en plaque 96 puits, Automatisée</a:t>
              </a:r>
              <a:endParaRPr lang="fr-FR" sz="2000" u="sng" dirty="0">
                <a:latin typeface="Tw Cen MT Condensed Extra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8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" y="350838"/>
            <a:ext cx="8937625" cy="1143000"/>
          </a:xfrm>
        </p:spPr>
        <p:txBody>
          <a:bodyPr/>
          <a:lstStyle/>
          <a:p>
            <a:pPr>
              <a:defRPr/>
            </a:pPr>
            <a:r>
              <a:rPr dirty="0"/>
              <a:t>Analyses qualitatives des </a:t>
            </a:r>
            <a:r>
              <a:rPr dirty="0" smtClean="0"/>
              <a:t>données Illumina</a:t>
            </a:r>
            <a:endParaRPr dirty="0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 cstate="print"/>
          <a:srcRect l="13750" t="24911" r="61949" b="20863"/>
          <a:stretch>
            <a:fillRect/>
          </a:stretch>
        </p:blipFill>
        <p:spPr bwMode="auto">
          <a:xfrm>
            <a:off x="6027738" y="1454150"/>
            <a:ext cx="1425575" cy="2386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0" name="ZoneTexte 4"/>
          <p:cNvSpPr txBox="1">
            <a:spLocks noChangeArrowheads="1"/>
          </p:cNvSpPr>
          <p:nvPr/>
        </p:nvSpPr>
        <p:spPr bwMode="auto">
          <a:xfrm>
            <a:off x="3421063" y="1538288"/>
            <a:ext cx="890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Tw Cen MT Condensed Extra Bold" pitchFamily="34" charset="0"/>
              </a:rPr>
              <a:t>Images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3817938" y="1990725"/>
            <a:ext cx="96837" cy="5413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822" name="ZoneTexte 6"/>
          <p:cNvSpPr txBox="1">
            <a:spLocks noChangeArrowheads="1"/>
          </p:cNvSpPr>
          <p:nvPr/>
        </p:nvSpPr>
        <p:spPr bwMode="auto">
          <a:xfrm>
            <a:off x="2882900" y="2582863"/>
            <a:ext cx="1966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Tw Cen MT Condensed Extra Bold" pitchFamily="34" charset="0"/>
              </a:rPr>
              <a:t>Fichiers Bcl</a:t>
            </a:r>
          </a:p>
          <a:p>
            <a:pPr algn="ctr"/>
            <a:r>
              <a:rPr lang="fr-FR" sz="2000">
                <a:latin typeface="Tw Cen MT Condensed Extra Bold" pitchFamily="34" charset="0"/>
              </a:rPr>
              <a:t>Séquences/qualité</a:t>
            </a:r>
          </a:p>
        </p:txBody>
      </p:sp>
      <p:sp>
        <p:nvSpPr>
          <p:cNvPr id="34823" name="ZoneTexte 7"/>
          <p:cNvSpPr txBox="1">
            <a:spLocks noChangeArrowheads="1"/>
          </p:cNvSpPr>
          <p:nvPr/>
        </p:nvSpPr>
        <p:spPr bwMode="auto">
          <a:xfrm>
            <a:off x="3984625" y="2124075"/>
            <a:ext cx="1854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Tw Cen MT Condensed Extra Bold" pitchFamily="34" charset="0"/>
              </a:rPr>
              <a:t>Base calling HCS/RTA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3817938" y="3341688"/>
            <a:ext cx="96837" cy="54133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014663" y="3933825"/>
            <a:ext cx="1703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Tw Cen MT Condensed Extra Bold" pitchFamily="34" charset="0"/>
              </a:rPr>
              <a:t>Démultiplexage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928938" y="3441700"/>
            <a:ext cx="788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Tw Cen MT Condensed Extra Bold" pitchFamily="34" charset="0"/>
              </a:rPr>
              <a:t>CASAVA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 l="38248" t="24911" r="37340" b="20863"/>
          <a:stretch>
            <a:fillRect/>
          </a:stretch>
        </p:blipFill>
        <p:spPr bwMode="auto">
          <a:xfrm>
            <a:off x="1225550" y="2347913"/>
            <a:ext cx="1431925" cy="2386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Flèche vers le bas 12"/>
          <p:cNvSpPr/>
          <p:nvPr/>
        </p:nvSpPr>
        <p:spPr>
          <a:xfrm>
            <a:off x="3817938" y="4384675"/>
            <a:ext cx="96837" cy="5413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882900" y="4976813"/>
            <a:ext cx="19669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Tw Cen MT Condensed Extra Bold" pitchFamily="34" charset="0"/>
              </a:rPr>
              <a:t>Séquences/qualité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4013200" y="4456113"/>
            <a:ext cx="17510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Tw Cen MT Condensed Extra Bold" pitchFamily="34" charset="0"/>
              </a:rPr>
              <a:t>FastQ Illumina filter</a:t>
            </a:r>
          </a:p>
        </p:txBody>
      </p:sp>
      <p:sp>
        <p:nvSpPr>
          <p:cNvPr id="16" name="Flèche vers le bas 15"/>
          <p:cNvSpPr/>
          <p:nvPr/>
        </p:nvSpPr>
        <p:spPr>
          <a:xfrm>
            <a:off x="3817938" y="5429250"/>
            <a:ext cx="96837" cy="5413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074988" y="6021388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>
                <a:latin typeface="Tw Cen MT Condensed Extra Bold" pitchFamily="34" charset="0"/>
              </a:rPr>
              <a:t>Affichage NG6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078288" y="5514975"/>
            <a:ext cx="708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Tw Cen MT Condensed Extra Bold" pitchFamily="34" charset="0"/>
              </a:rPr>
              <a:t>FastQC</a:t>
            </a:r>
          </a:p>
        </p:txBody>
      </p:sp>
      <p:pic>
        <p:nvPicPr>
          <p:cNvPr id="64515" name="Picture 3" descr="Z:\communication\logo\genotoul-bioinf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350" y="6115050"/>
            <a:ext cx="977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2713" y="4321175"/>
            <a:ext cx="23241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50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Génomique - </a:t>
            </a:r>
            <a:r>
              <a:rPr lang="fr-FR" dirty="0" err="1"/>
              <a:t>Reséquençage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8999" y="1485900"/>
            <a:ext cx="417672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Séquençage ciblé (panel,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hotspots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6629400" y="1485900"/>
            <a:ext cx="2381250" cy="48196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6773328" y="1573827"/>
            <a:ext cx="209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Calibri" panose="020F0502020204030204" pitchFamily="34" charset="0"/>
              </a:rPr>
              <a:t>Technologies compatibles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1329" y="2007315"/>
            <a:ext cx="5933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6325" indent="-285750" defTabSz="361950">
              <a:buFont typeface="Wingdings" panose="05000000000000000000" pitchFamily="2" charset="2"/>
              <a:buChar char="ð"/>
            </a:pPr>
            <a:r>
              <a:rPr lang="fr-F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Recherche / typage mutations sur régions d'intérêt</a:t>
            </a:r>
          </a:p>
          <a:p>
            <a:pPr marL="1076325" indent="-285750" defTabSz="361950">
              <a:buFont typeface="Wingdings" panose="05000000000000000000" pitchFamily="2" charset="2"/>
              <a:buChar char="ð"/>
            </a:pPr>
            <a:r>
              <a:rPr lang="fr-F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Possibilité de recherche en profondeur</a:t>
            </a:r>
          </a:p>
          <a:p>
            <a:pPr defTabSz="361950"/>
            <a:endParaRPr lang="fr-FR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defTabSz="361950"/>
            <a:r>
              <a:rPr lang="fr-FR" sz="1600" b="1" dirty="0" smtClean="0">
                <a:latin typeface="Calibri" panose="020F0502020204030204" pitchFamily="34" charset="0"/>
              </a:rPr>
              <a:t>Peut être réalisé : </a:t>
            </a:r>
          </a:p>
          <a:p>
            <a:pPr marL="285750" indent="-285750" defTabSz="361950"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Calibri" panose="020F0502020204030204" pitchFamily="34" charset="0"/>
              </a:rPr>
              <a:t>Sur Ion Torrent : tout type de panels </a:t>
            </a:r>
            <a:r>
              <a:rPr lang="fr-FR" sz="1600" b="1" dirty="0" err="1" smtClean="0">
                <a:latin typeface="Calibri" panose="020F0502020204030204" pitchFamily="34" charset="0"/>
              </a:rPr>
              <a:t>AmpliSeq</a:t>
            </a:r>
            <a:endParaRPr lang="fr-FR" sz="1600" b="1" dirty="0" smtClean="0">
              <a:latin typeface="Calibri" panose="020F0502020204030204" pitchFamily="34" charset="0"/>
            </a:endParaRPr>
          </a:p>
          <a:p>
            <a:pPr defTabSz="361950"/>
            <a:r>
              <a:rPr lang="fr-FR" sz="1600" dirty="0" smtClean="0">
                <a:latin typeface="Calibri" panose="020F0502020204030204" pitchFamily="34" charset="0"/>
              </a:rPr>
              <a:t>	- Custom - humain et souris - 200 ou 400 </a:t>
            </a:r>
            <a:r>
              <a:rPr lang="fr-FR" sz="1600" dirty="0" err="1" smtClean="0">
                <a:latin typeface="Calibri" panose="020F0502020204030204" pitchFamily="34" charset="0"/>
              </a:rPr>
              <a:t>pb</a:t>
            </a:r>
            <a:endParaRPr lang="fr-FR" sz="1600" dirty="0" smtClean="0">
              <a:latin typeface="Calibri" panose="020F0502020204030204" pitchFamily="34" charset="0"/>
            </a:endParaRPr>
          </a:p>
          <a:p>
            <a:pPr defTabSz="361950"/>
            <a:r>
              <a:rPr lang="fr-FR" sz="1600" dirty="0">
                <a:latin typeface="Calibri" panose="020F0502020204030204" pitchFamily="34" charset="0"/>
              </a:rPr>
              <a:t>	</a:t>
            </a:r>
            <a:r>
              <a:rPr lang="fr-FR" sz="1600" dirty="0" smtClean="0">
                <a:latin typeface="Calibri" panose="020F0502020204030204" pitchFamily="34" charset="0"/>
              </a:rPr>
              <a:t>- Communautaires - 200 </a:t>
            </a:r>
            <a:r>
              <a:rPr lang="fr-FR" sz="1600" dirty="0" err="1" smtClean="0">
                <a:latin typeface="Calibri" panose="020F0502020204030204" pitchFamily="34" charset="0"/>
              </a:rPr>
              <a:t>pb</a:t>
            </a:r>
            <a:endParaRPr lang="fr-FR" sz="1600" dirty="0" smtClean="0">
              <a:latin typeface="Calibri" panose="020F0502020204030204" pitchFamily="34" charset="0"/>
            </a:endParaRPr>
          </a:p>
          <a:p>
            <a:pPr defTabSz="361950"/>
            <a:r>
              <a:rPr lang="fr-FR" sz="1600" dirty="0">
                <a:latin typeface="Calibri" panose="020F0502020204030204" pitchFamily="34" charset="0"/>
              </a:rPr>
              <a:t>	</a:t>
            </a:r>
            <a:r>
              <a:rPr lang="fr-FR" sz="1600" dirty="0" smtClean="0">
                <a:latin typeface="Calibri" panose="020F0502020204030204" pitchFamily="34" charset="0"/>
              </a:rPr>
              <a:t>- </a:t>
            </a:r>
            <a:r>
              <a:rPr lang="fr-FR" sz="1600" dirty="0" err="1" smtClean="0">
                <a:latin typeface="Calibri" panose="020F0502020204030204" pitchFamily="34" charset="0"/>
              </a:rPr>
              <a:t>Ready</a:t>
            </a:r>
            <a:r>
              <a:rPr lang="fr-FR" sz="1600" dirty="0" smtClean="0">
                <a:latin typeface="Calibri" panose="020F0502020204030204" pitchFamily="34" charset="0"/>
              </a:rPr>
              <a:t>-</a:t>
            </a:r>
            <a:r>
              <a:rPr lang="fr-FR" sz="1600" dirty="0" err="1" smtClean="0">
                <a:latin typeface="Calibri" panose="020F0502020204030204" pitchFamily="34" charset="0"/>
              </a:rPr>
              <a:t>to-use</a:t>
            </a:r>
            <a:r>
              <a:rPr lang="fr-FR" sz="1600" dirty="0" smtClean="0">
                <a:latin typeface="Calibri" panose="020F0502020204030204" pitchFamily="34" charset="0"/>
              </a:rPr>
              <a:t> : panels dédiés cancérologie - 200 </a:t>
            </a:r>
            <a:r>
              <a:rPr lang="fr-FR" sz="1600" dirty="0" err="1" smtClean="0">
                <a:latin typeface="Calibri" panose="020F0502020204030204" pitchFamily="34" charset="0"/>
              </a:rPr>
              <a:t>pb</a:t>
            </a:r>
            <a:endParaRPr lang="fr-FR" sz="1600" dirty="0" smtClean="0">
              <a:latin typeface="Calibri" panose="020F0502020204030204" pitchFamily="34" charset="0"/>
            </a:endParaRPr>
          </a:p>
          <a:p>
            <a:pPr defTabSz="361950"/>
            <a:r>
              <a:rPr lang="fr-FR" sz="1600" dirty="0">
                <a:latin typeface="Calibri" panose="020F0502020204030204" pitchFamily="34" charset="0"/>
              </a:rPr>
              <a:t>	</a:t>
            </a:r>
            <a:r>
              <a:rPr lang="fr-FR" sz="1600" dirty="0" smtClean="0">
                <a:latin typeface="Calibri" panose="020F0502020204030204" pitchFamily="34" charset="0"/>
              </a:rPr>
              <a:t>	- </a:t>
            </a:r>
            <a:r>
              <a:rPr lang="en-US" sz="1600" dirty="0" smtClean="0">
                <a:latin typeface="Calibri" panose="020F0502020204030204" pitchFamily="34" charset="0"/>
              </a:rPr>
              <a:t>Cancer </a:t>
            </a:r>
            <a:r>
              <a:rPr lang="en-US" sz="1600" dirty="0">
                <a:latin typeface="Calibri" panose="020F0502020204030204" pitchFamily="34" charset="0"/>
              </a:rPr>
              <a:t>Hotspot Panel </a:t>
            </a:r>
            <a:r>
              <a:rPr lang="en-US" sz="1600" dirty="0" smtClean="0">
                <a:latin typeface="Calibri" panose="020F0502020204030204" pitchFamily="34" charset="0"/>
              </a:rPr>
              <a:t>v2			*FFPE</a:t>
            </a:r>
          </a:p>
          <a:p>
            <a:pPr defTabSz="361950"/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dirty="0" smtClean="0">
                <a:latin typeface="Calibri" panose="020F0502020204030204" pitchFamily="34" charset="0"/>
              </a:rPr>
              <a:t>	- Comprehensive Cancer Panel		*FFPE</a:t>
            </a:r>
          </a:p>
          <a:p>
            <a:pPr defTabSz="361950"/>
            <a:endParaRPr lang="en-US" sz="1600" dirty="0">
              <a:latin typeface="Calibri" panose="020F0502020204030204" pitchFamily="34" charset="0"/>
            </a:endParaRPr>
          </a:p>
          <a:p>
            <a:pPr defTabSz="361950"/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				 www.ampliseq.com</a:t>
            </a:r>
            <a:endParaRPr lang="fr-FR" sz="1600" dirty="0" smtClean="0">
              <a:latin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67454" y="2055029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Ion Torrent</a:t>
            </a:r>
          </a:p>
        </p:txBody>
      </p:sp>
      <p:pic>
        <p:nvPicPr>
          <p:cNvPr id="17" name="Picture 20" descr="https://tools.lifetechnologies.com/content/sfs/prodImages/high/4462921_photo.jpg"/>
          <p:cNvPicPr>
            <a:picLocks noChangeAspect="1" noChangeArrowheads="1"/>
          </p:cNvPicPr>
          <p:nvPr/>
        </p:nvPicPr>
        <p:blipFill>
          <a:blip r:embed="rId3" cstate="print"/>
          <a:srcRect l="6179" t="11005" r="8827" b="9569"/>
          <a:stretch>
            <a:fillRect/>
          </a:stretch>
        </p:blipFill>
        <p:spPr bwMode="auto">
          <a:xfrm>
            <a:off x="7369347" y="2438112"/>
            <a:ext cx="1465841" cy="129430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2" descr="https://tools.lifetechnologies.com/content/sfs/prodImages/high/4476610%20-%20Ion%20Proton%20System.jpg"/>
          <p:cNvPicPr>
            <a:picLocks noChangeAspect="1" noChangeArrowheads="1"/>
          </p:cNvPicPr>
          <p:nvPr/>
        </p:nvPicPr>
        <p:blipFill rotWithShape="1">
          <a:blip r:embed="rId4" cstate="print"/>
          <a:srcRect l="33734" t="29954" r="5607" b="26498"/>
          <a:stretch/>
        </p:blipFill>
        <p:spPr bwMode="auto">
          <a:xfrm>
            <a:off x="6809737" y="3618637"/>
            <a:ext cx="1465841" cy="10523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7695" y="4865657"/>
            <a:ext cx="2701458" cy="161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Génomique - </a:t>
            </a:r>
            <a:r>
              <a:rPr lang="fr-FR" dirty="0" err="1"/>
              <a:t>Reséquençage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5894" y="1480510"/>
            <a:ext cx="417672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Séquençage ciblé (panel,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hotspots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6629400" y="1485900"/>
            <a:ext cx="2381250" cy="48196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6773328" y="1573827"/>
            <a:ext cx="209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Calibri" panose="020F0502020204030204" pitchFamily="34" charset="0"/>
              </a:rPr>
              <a:t>Technologies compatibles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7711" y="2038093"/>
            <a:ext cx="59335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6325" indent="-285750" defTabSz="361950">
              <a:buFont typeface="Wingdings" panose="05000000000000000000" pitchFamily="2" charset="2"/>
              <a:buChar char="ð"/>
            </a:pPr>
            <a:r>
              <a:rPr lang="fr-F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Recherche / typage mutations sur régions d'intérêt</a:t>
            </a:r>
          </a:p>
          <a:p>
            <a:pPr marL="1076325" indent="-285750" defTabSz="361950">
              <a:buFont typeface="Wingdings" panose="05000000000000000000" pitchFamily="2" charset="2"/>
              <a:buChar char="ð"/>
            </a:pPr>
            <a:r>
              <a:rPr lang="fr-F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Possibilité de recherche en profondeur</a:t>
            </a:r>
          </a:p>
          <a:p>
            <a:pPr defTabSz="361950"/>
            <a:endParaRPr lang="fr-FR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defTabSz="361950"/>
            <a:r>
              <a:rPr lang="fr-FR" sz="1600" b="1" dirty="0" smtClean="0">
                <a:latin typeface="Calibri" panose="020F0502020204030204" pitchFamily="34" charset="0"/>
              </a:rPr>
              <a:t>Des développements peuvent être envisagés: </a:t>
            </a:r>
          </a:p>
          <a:p>
            <a:pPr marL="285750" indent="-285750" defTabSz="361950"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Calibri" panose="020F0502020204030204" pitchFamily="34" charset="0"/>
              </a:rPr>
              <a:t>Sur Illumina</a:t>
            </a:r>
            <a:r>
              <a:rPr lang="fr-FR" sz="1600" dirty="0" smtClean="0">
                <a:latin typeface="Calibri" panose="020F0502020204030204" pitchFamily="34" charset="0"/>
              </a:rPr>
              <a:t> 2x75 ou 2x150pb</a:t>
            </a:r>
          </a:p>
          <a:p>
            <a:pPr marL="742950" lvl="1" indent="-285750" defTabSz="361950">
              <a:buFontTx/>
              <a:buChar char="-"/>
            </a:pPr>
            <a:r>
              <a:rPr lang="fr-FR" sz="1600" dirty="0" err="1" smtClean="0">
                <a:latin typeface="Calibri" panose="020F0502020204030204" pitchFamily="34" charset="0"/>
              </a:rPr>
              <a:t>TruSight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Tumor</a:t>
            </a:r>
            <a:r>
              <a:rPr lang="fr-FR" sz="1600" dirty="0" smtClean="0">
                <a:latin typeface="Calibri" panose="020F0502020204030204" pitchFamily="34" charset="0"/>
              </a:rPr>
              <a:t> 15</a:t>
            </a:r>
          </a:p>
          <a:p>
            <a:pPr marL="742950" lvl="1" indent="-285750" defTabSz="361950">
              <a:buFontTx/>
              <a:buChar char="-"/>
            </a:pPr>
            <a:r>
              <a:rPr lang="fr-FR" sz="1600" dirty="0" err="1" smtClean="0">
                <a:latin typeface="Calibri" panose="020F0502020204030204" pitchFamily="34" charset="0"/>
              </a:rPr>
              <a:t>TruSight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Myeloid</a:t>
            </a:r>
            <a:endParaRPr lang="fr-FR" sz="1600" dirty="0" smtClean="0">
              <a:latin typeface="Calibri" panose="020F0502020204030204" pitchFamily="34" charset="0"/>
            </a:endParaRPr>
          </a:p>
          <a:p>
            <a:pPr marL="742950" lvl="1" indent="-285750" defTabSz="361950">
              <a:buFontTx/>
              <a:buChar char="-"/>
            </a:pPr>
            <a:r>
              <a:rPr lang="fr-FR" sz="1600" dirty="0" err="1" smtClean="0">
                <a:latin typeface="Calibri" panose="020F0502020204030204" pitchFamily="34" charset="0"/>
              </a:rPr>
              <a:t>TruSight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Amplicon</a:t>
            </a:r>
            <a:r>
              <a:rPr lang="fr-FR" sz="1600" dirty="0" smtClean="0">
                <a:latin typeface="Calibri" panose="020F0502020204030204" pitchFamily="34" charset="0"/>
              </a:rPr>
              <a:t> Cancer Panel</a:t>
            </a:r>
          </a:p>
          <a:p>
            <a:pPr marL="742950" lvl="1" indent="-285750" defTabSz="361950">
              <a:buFontTx/>
              <a:buChar char="-"/>
            </a:pPr>
            <a:endParaRPr lang="fr-FR" sz="1600" dirty="0" smtClean="0">
              <a:latin typeface="Calibri" panose="020F0502020204030204" pitchFamily="34" charset="0"/>
            </a:endParaRPr>
          </a:p>
          <a:p>
            <a:pPr marL="742950" lvl="1" indent="-285750" defTabSz="361950">
              <a:buFontTx/>
              <a:buChar char="-"/>
            </a:pPr>
            <a:r>
              <a:rPr lang="en-US" sz="1600" dirty="0" err="1">
                <a:latin typeface="Calibri" panose="020F0502020204030204" pitchFamily="34" charset="0"/>
              </a:rPr>
              <a:t>TruSeq</a:t>
            </a:r>
            <a:r>
              <a:rPr lang="en-US" sz="1600" dirty="0">
                <a:latin typeface="Calibri" panose="020F0502020204030204" pitchFamily="34" charset="0"/>
              </a:rPr>
              <a:t> Custom Amplicon </a:t>
            </a:r>
            <a:r>
              <a:rPr lang="en-US" sz="1600" dirty="0" smtClean="0">
                <a:latin typeface="Calibri" panose="020F0502020204030204" pitchFamily="34" charset="0"/>
              </a:rPr>
              <a:t>Kit</a:t>
            </a:r>
          </a:p>
          <a:p>
            <a:pPr lvl="1" defTabSz="361950"/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dirty="0" err="1" smtClean="0">
                <a:latin typeface="Calibri" panose="020F0502020204030204" pitchFamily="34" charset="0"/>
              </a:rPr>
              <a:t>existe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une</a:t>
            </a:r>
            <a:r>
              <a:rPr lang="en-US" sz="1600" dirty="0" smtClean="0">
                <a:latin typeface="Calibri" panose="020F0502020204030204" pitchFamily="34" charset="0"/>
              </a:rPr>
              <a:t> version low input - FFPE</a:t>
            </a:r>
          </a:p>
          <a:p>
            <a:pPr lvl="1" defTabSz="361950"/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sz="16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DesignStudio</a:t>
            </a:r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Illumina</a:t>
            </a:r>
            <a:endParaRPr lang="fr-FR" sz="1600" dirty="0" smtClean="0">
              <a:latin typeface="Calibri" panose="020F0502020204030204" pitchFamily="34" charset="0"/>
            </a:endParaRPr>
          </a:p>
          <a:p>
            <a:pPr defTabSz="361950"/>
            <a:endParaRPr lang="fr-FR" sz="1600" dirty="0" smtClean="0">
              <a:latin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67454" y="2055029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Illumina </a:t>
            </a:r>
            <a:r>
              <a:rPr lang="fr-FR" sz="1600" b="1" dirty="0" err="1" smtClean="0">
                <a:latin typeface="Calibri" panose="020F0502020204030204" pitchFamily="34" charset="0"/>
              </a:rPr>
              <a:t>MiSeq</a:t>
            </a:r>
            <a:endParaRPr lang="fr-F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13" name="Picture 2" descr="Z:\communication\Phototèque machine\GeT_PlaGe_Illumina_MiSeq_Sequenceur_Haut_Debit_2013_©MarionGalin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3883" y="2441900"/>
            <a:ext cx="1220536" cy="93626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ZoneTexte 14"/>
          <p:cNvSpPr txBox="1"/>
          <p:nvPr/>
        </p:nvSpPr>
        <p:spPr>
          <a:xfrm>
            <a:off x="6767454" y="3726448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Illumina </a:t>
            </a:r>
            <a:r>
              <a:rPr lang="fr-FR" sz="1600" b="1" dirty="0" err="1" smtClean="0">
                <a:latin typeface="Calibri" panose="020F0502020204030204" pitchFamily="34" charset="0"/>
              </a:rPr>
              <a:t>MiniSeq</a:t>
            </a:r>
            <a:r>
              <a:rPr lang="fr-FR" sz="1600" b="1" dirty="0" smtClean="0">
                <a:latin typeface="Calibri" panose="020F050202020403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552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mot de Sanger</a:t>
            </a:r>
            <a:endParaRPr lang="fr-FR" dirty="0"/>
          </a:p>
        </p:txBody>
      </p:sp>
      <p:grpSp>
        <p:nvGrpSpPr>
          <p:cNvPr id="44" name="Groupe 43"/>
          <p:cNvGrpSpPr/>
          <p:nvPr/>
        </p:nvGrpSpPr>
        <p:grpSpPr>
          <a:xfrm>
            <a:off x="15901" y="1501090"/>
            <a:ext cx="2438400" cy="2438400"/>
            <a:chOff x="122251" y="1805890"/>
            <a:chExt cx="2438400" cy="2438400"/>
          </a:xfrm>
        </p:grpSpPr>
        <p:grpSp>
          <p:nvGrpSpPr>
            <p:cNvPr id="45" name="Groupe 44"/>
            <p:cNvGrpSpPr/>
            <p:nvPr/>
          </p:nvGrpSpPr>
          <p:grpSpPr>
            <a:xfrm>
              <a:off x="122251" y="1805890"/>
              <a:ext cx="2438400" cy="2438400"/>
              <a:chOff x="657224" y="1647824"/>
              <a:chExt cx="2438400" cy="2438400"/>
            </a:xfrm>
          </p:grpSpPr>
          <p:sp>
            <p:nvSpPr>
              <p:cNvPr id="47" name="Forme libre 46"/>
              <p:cNvSpPr/>
              <p:nvPr/>
            </p:nvSpPr>
            <p:spPr>
              <a:xfrm>
                <a:off x="657224" y="1647824"/>
                <a:ext cx="2438400" cy="2438400"/>
              </a:xfrm>
              <a:custGeom>
                <a:avLst/>
                <a:gdLst>
                  <a:gd name="connsiteX0" fmla="*/ 0 w 2438400"/>
                  <a:gd name="connsiteY0" fmla="*/ 1219200 h 2438400"/>
                  <a:gd name="connsiteX1" fmla="*/ 1219200 w 2438400"/>
                  <a:gd name="connsiteY1" fmla="*/ 0 h 2438400"/>
                  <a:gd name="connsiteX2" fmla="*/ 2438400 w 2438400"/>
                  <a:gd name="connsiteY2" fmla="*/ 1219200 h 2438400"/>
                  <a:gd name="connsiteX3" fmla="*/ 1219200 w 2438400"/>
                  <a:gd name="connsiteY3" fmla="*/ 2438400 h 2438400"/>
                  <a:gd name="connsiteX4" fmla="*/ 0 w 2438400"/>
                  <a:gd name="connsiteY4" fmla="*/ 1219200 h 243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8400" h="2438400">
                    <a:moveTo>
                      <a:pt x="0" y="1219200"/>
                    </a:moveTo>
                    <a:cubicBezTo>
                      <a:pt x="0" y="545854"/>
                      <a:pt x="545854" y="0"/>
                      <a:pt x="1219200" y="0"/>
                    </a:cubicBezTo>
                    <a:cubicBezTo>
                      <a:pt x="1892546" y="0"/>
                      <a:pt x="2438400" y="545854"/>
                      <a:pt x="2438400" y="1219200"/>
                    </a:cubicBezTo>
                    <a:cubicBezTo>
                      <a:pt x="2438400" y="1892546"/>
                      <a:pt x="1892546" y="2438400"/>
                      <a:pt x="1219200" y="2438400"/>
                    </a:cubicBezTo>
                    <a:cubicBezTo>
                      <a:pt x="545854" y="2438400"/>
                      <a:pt x="0" y="1892546"/>
                      <a:pt x="0" y="121920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11250264"/>
                  <a:satOff val="-16880"/>
                  <a:lumOff val="-2745"/>
                  <a:alphaOff val="0"/>
                </a:schemeClr>
              </a:fillRef>
              <a:effectRef idx="0">
                <a:schemeClr val="accent3">
                  <a:alpha val="50000"/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29617" tIns="629920" rIns="745743" bIns="467360" numCol="1" spcCol="1270" anchor="t" anchorCtr="0">
                <a:noAutofit/>
              </a:bodyPr>
              <a:lstStyle/>
              <a:p>
                <a:pPr lvl="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2800" kern="1200" dirty="0">
                  <a:latin typeface="Calibri" panose="020F0502020204030204" pitchFamily="34" charset="0"/>
                </a:endParaRPr>
              </a:p>
            </p:txBody>
          </p:sp>
          <p:pic>
            <p:nvPicPr>
              <p:cNvPr id="48" name="Picture 2" descr="S:\PLATEAU_GENOMIQUE\Communications\Photos équipements\ABI 3130xl\IMG_880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3925" y="2153694"/>
                <a:ext cx="1404999" cy="105374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ZoneTexte 48"/>
              <p:cNvSpPr txBox="1"/>
              <p:nvPr/>
            </p:nvSpPr>
            <p:spPr>
              <a:xfrm>
                <a:off x="1463650" y="1672708"/>
                <a:ext cx="834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Sanger</a:t>
                </a:r>
                <a:endPara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6" name="ZoneTexte 45"/>
            <p:cNvSpPr txBox="1"/>
            <p:nvPr/>
          </p:nvSpPr>
          <p:spPr>
            <a:xfrm>
              <a:off x="358801" y="3438894"/>
              <a:ext cx="19879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>
                  <a:latin typeface="Calibri" panose="020F0502020204030204" pitchFamily="34" charset="0"/>
                </a:rPr>
                <a:t>16 ou 48 capillaires</a:t>
              </a:r>
            </a:p>
            <a:p>
              <a:pPr algn="ctr"/>
              <a:r>
                <a:rPr lang="fr-FR" dirty="0" smtClean="0">
                  <a:latin typeface="Calibri" panose="020F0502020204030204" pitchFamily="34" charset="0"/>
                  <a:sym typeface="Wingdings 3"/>
                </a:rPr>
                <a:t> 850 </a:t>
              </a:r>
              <a:r>
                <a:rPr lang="fr-FR" dirty="0" err="1" smtClean="0">
                  <a:latin typeface="Calibri" panose="020F0502020204030204" pitchFamily="34" charset="0"/>
                  <a:sym typeface="Wingdings 3"/>
                </a:rPr>
                <a:t>pb</a:t>
              </a:r>
              <a:r>
                <a:rPr lang="fr-FR" dirty="0" smtClean="0">
                  <a:latin typeface="Calibri" panose="020F0502020204030204" pitchFamily="34" charset="0"/>
                  <a:sym typeface="Wingdings 3"/>
                </a:rPr>
                <a:t> ≈</a:t>
              </a:r>
              <a:endParaRPr lang="fr-FR" dirty="0">
                <a:latin typeface="Calibri" panose="020F0502020204030204" pitchFamily="34" charset="0"/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2695575" y="1710640"/>
            <a:ext cx="50855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alibri" panose="020F0502020204030204" pitchFamily="34" charset="0"/>
              </a:rPr>
              <a:t>2 analyseurs génétiques disponibles sur </a:t>
            </a:r>
            <a:r>
              <a:rPr lang="fr-FR" sz="1600" dirty="0" err="1" smtClean="0">
                <a:latin typeface="Calibri" panose="020F0502020204030204" pitchFamily="34" charset="0"/>
              </a:rPr>
              <a:t>GeT</a:t>
            </a:r>
            <a:r>
              <a:rPr lang="fr-FR" sz="1600" dirty="0" smtClean="0">
                <a:latin typeface="Calibri" panose="020F0502020204030204" pitchFamily="34" charset="0"/>
              </a:rPr>
              <a:t> :</a:t>
            </a:r>
          </a:p>
          <a:p>
            <a:endParaRPr lang="fr-FR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/>
              <a:buChar char="ð"/>
            </a:pPr>
            <a:r>
              <a:rPr lang="fr-FR" sz="1600" dirty="0" smtClean="0">
                <a:latin typeface="Calibri" panose="020F0502020204030204" pitchFamily="34" charset="0"/>
              </a:rPr>
              <a:t>1 x 16 capillaires</a:t>
            </a:r>
          </a:p>
          <a:p>
            <a:pPr lvl="1"/>
            <a:r>
              <a:rPr lang="fr-FR" sz="1600" dirty="0" smtClean="0">
                <a:latin typeface="Calibri" panose="020F0502020204030204" pitchFamily="34" charset="0"/>
              </a:rPr>
              <a:t>* service de </a:t>
            </a:r>
            <a:r>
              <a:rPr lang="fr-FR" sz="1600" b="1" dirty="0" smtClean="0">
                <a:latin typeface="Calibri" panose="020F0502020204030204" pitchFamily="34" charset="0"/>
              </a:rPr>
              <a:t>séquençage</a:t>
            </a:r>
            <a:r>
              <a:rPr lang="fr-FR" sz="1600" dirty="0" smtClean="0">
                <a:latin typeface="Calibri" panose="020F0502020204030204" pitchFamily="34" charset="0"/>
              </a:rPr>
              <a:t> à l'unité quotidien</a:t>
            </a:r>
          </a:p>
          <a:p>
            <a:pPr marL="742950" lvl="1" indent="-285750">
              <a:buFont typeface="Wingdings"/>
              <a:buChar char="ð"/>
            </a:pPr>
            <a:endParaRPr lang="fr-FR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/>
              <a:buChar char="ð"/>
            </a:pPr>
            <a:r>
              <a:rPr lang="fr-FR" sz="1600" dirty="0" smtClean="0">
                <a:latin typeface="Calibri" panose="020F0502020204030204" pitchFamily="34" charset="0"/>
              </a:rPr>
              <a:t>1 x 48 capillaires</a:t>
            </a:r>
          </a:p>
          <a:p>
            <a:pPr lvl="1"/>
            <a:r>
              <a:rPr lang="fr-FR" sz="1600" dirty="0" smtClean="0">
                <a:latin typeface="Calibri" panose="020F0502020204030204" pitchFamily="34" charset="0"/>
              </a:rPr>
              <a:t>* </a:t>
            </a:r>
            <a:r>
              <a:rPr lang="fr-FR" sz="1600" b="1" dirty="0" smtClean="0">
                <a:latin typeface="Calibri" panose="020F0502020204030204" pitchFamily="34" charset="0"/>
              </a:rPr>
              <a:t>accès </a:t>
            </a:r>
            <a:r>
              <a:rPr lang="fr-FR" sz="1600" b="1" dirty="0">
                <a:latin typeface="Calibri" panose="020F0502020204030204" pitchFamily="34" charset="0"/>
              </a:rPr>
              <a:t>en autonomie </a:t>
            </a:r>
            <a:r>
              <a:rPr lang="fr-FR" sz="1600" dirty="0">
                <a:latin typeface="Calibri" panose="020F0502020204030204" pitchFamily="34" charset="0"/>
              </a:rPr>
              <a:t>pour lancer les </a:t>
            </a:r>
            <a:r>
              <a:rPr lang="fr-FR" sz="1600" dirty="0" err="1">
                <a:latin typeface="Calibri" panose="020F0502020204030204" pitchFamily="34" charset="0"/>
              </a:rPr>
              <a:t>runs</a:t>
            </a:r>
            <a:endParaRPr lang="fr-FR" sz="16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S:\PLATEAU_GENOMIQUE\Communications\Photos équipements\ABI 3130xl\Sanger_sequ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87" y="3630600"/>
            <a:ext cx="3760438" cy="112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447305" y="4277437"/>
            <a:ext cx="358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alibri" panose="020F0502020204030204" pitchFamily="34" charset="0"/>
              </a:rPr>
              <a:t>Les 2 analyseurs génétiques peuvent passer des </a:t>
            </a:r>
            <a:r>
              <a:rPr lang="fr-FR" sz="1600" dirty="0" err="1" smtClean="0">
                <a:latin typeface="Calibri" panose="020F0502020204030204" pitchFamily="34" charset="0"/>
              </a:rPr>
              <a:t>runs</a:t>
            </a:r>
            <a:r>
              <a:rPr lang="fr-FR" sz="1600" dirty="0" smtClean="0">
                <a:latin typeface="Calibri" panose="020F0502020204030204" pitchFamily="34" charset="0"/>
              </a:rPr>
              <a:t> de séquences, et </a:t>
            </a:r>
            <a:r>
              <a:rPr lang="fr-FR" sz="1600" b="1" dirty="0" smtClean="0">
                <a:latin typeface="Calibri" panose="020F0502020204030204" pitchFamily="34" charset="0"/>
              </a:rPr>
              <a:t>d'analyse de fragments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t="63112" r="21969" b="27502"/>
          <a:stretch/>
        </p:blipFill>
        <p:spPr bwMode="auto">
          <a:xfrm>
            <a:off x="447305" y="5108434"/>
            <a:ext cx="6625504" cy="89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822327" y="5998744"/>
            <a:ext cx="3453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latin typeface="Calibri" panose="020F0502020204030204" pitchFamily="34" charset="0"/>
              </a:rPr>
              <a:t>+ 6 couleurs disponible sur </a:t>
            </a:r>
            <a:r>
              <a:rPr lang="fr-FR" sz="1400" i="1" dirty="0" err="1" smtClean="0">
                <a:latin typeface="Calibri" panose="020F0502020204030204" pitchFamily="34" charset="0"/>
              </a:rPr>
              <a:t>Purpan</a:t>
            </a:r>
            <a:r>
              <a:rPr lang="fr-FR" sz="1400" i="1" dirty="0" smtClean="0">
                <a:latin typeface="Calibri" panose="020F0502020204030204" pitchFamily="34" charset="0"/>
              </a:rPr>
              <a:t> pour 2016</a:t>
            </a:r>
            <a:endParaRPr lang="fr-FR" sz="1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384849" y="4090046"/>
            <a:ext cx="2546972" cy="23604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Picture 10" descr="http://www.perkinelmer.com/CMSResources/Images/44-16836HiSeq_Render_Front_CopyRight2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7419" y="1462415"/>
            <a:ext cx="1286582" cy="105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100x5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61579">
            <a:off x="7604012" y="4429359"/>
            <a:ext cx="1326619" cy="49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NGS : Ion Torrent et Illumina</a:t>
            </a:r>
            <a:endParaRPr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27067"/>
              </p:ext>
            </p:extLst>
          </p:nvPr>
        </p:nvGraphicFramePr>
        <p:xfrm>
          <a:off x="1418290" y="1654175"/>
          <a:ext cx="6307420" cy="2296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53710"/>
                <a:gridCol w="3153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Ion Torrent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Illumina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Modulable</a:t>
                      </a:r>
                      <a:r>
                        <a:rPr lang="fr-FR" sz="1400" baseline="0" dirty="0" smtClean="0"/>
                        <a:t> : </a:t>
                      </a:r>
                      <a:r>
                        <a:rPr lang="fr-FR" sz="1400" dirty="0" smtClean="0"/>
                        <a:t>4 tailles de puces possibles </a:t>
                      </a:r>
                      <a:r>
                        <a:rPr lang="fr-FR" sz="1400" dirty="0" smtClean="0">
                          <a:sym typeface="Wingdings 3"/>
                        </a:rPr>
                        <a:t>  4 débits de 50 Mb</a:t>
                      </a:r>
                      <a:r>
                        <a:rPr lang="fr-FR" sz="1400" baseline="0" dirty="0" smtClean="0">
                          <a:sym typeface="Wingdings 3"/>
                        </a:rPr>
                        <a:t> à 13 Gb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Très gros débit : 2 Gb  à 90 Gb / </a:t>
                      </a:r>
                      <a:r>
                        <a:rPr lang="fr-FR" sz="1400" dirty="0" err="1" smtClean="0"/>
                        <a:t>lane</a:t>
                      </a:r>
                      <a:endParaRPr lang="fr-FR" sz="1400" dirty="0" smtClean="0"/>
                    </a:p>
                    <a:p>
                      <a:pPr algn="ctr"/>
                      <a:r>
                        <a:rPr lang="fr-FR" sz="1200" dirty="0" smtClean="0"/>
                        <a:t>* mode high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throughput</a:t>
                      </a:r>
                      <a:r>
                        <a:rPr lang="fr-FR" sz="1200" baseline="0" dirty="0" smtClean="0"/>
                        <a:t> disponible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Lectures en</a:t>
                      </a:r>
                      <a:r>
                        <a:rPr lang="fr-FR" sz="1400" baseline="0" dirty="0" smtClean="0"/>
                        <a:t> 1 x 200 </a:t>
                      </a:r>
                      <a:r>
                        <a:rPr lang="fr-FR" sz="1400" baseline="0" dirty="0" err="1" smtClean="0"/>
                        <a:t>pb</a:t>
                      </a:r>
                      <a:r>
                        <a:rPr lang="fr-FR" sz="1400" baseline="0" dirty="0" smtClean="0"/>
                        <a:t> ou 1 x 400 </a:t>
                      </a:r>
                      <a:r>
                        <a:rPr lang="fr-FR" sz="1400" baseline="0" dirty="0" err="1" smtClean="0"/>
                        <a:t>pb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Lectures 1 x 50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pb</a:t>
                      </a:r>
                      <a:r>
                        <a:rPr lang="fr-FR" sz="1400" dirty="0" smtClean="0"/>
                        <a:t> à 2 x 300 </a:t>
                      </a:r>
                      <a:r>
                        <a:rPr lang="fr-FR" sz="1400" dirty="0" err="1" smtClean="0"/>
                        <a:t>pb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Solutions intégrées</a:t>
                      </a:r>
                      <a:r>
                        <a:rPr lang="fr-FR" sz="1400" baseline="0" dirty="0" smtClean="0"/>
                        <a:t> avec analyses pré-paramétrées sur logiciel accessible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Nombreux développements</a:t>
                      </a:r>
                    </a:p>
                    <a:p>
                      <a:pPr algn="ctr"/>
                      <a:r>
                        <a:rPr lang="fr-FR" sz="1400" dirty="0" smtClean="0"/>
                        <a:t>Données gérées sur clusters PF </a:t>
                      </a:r>
                      <a:r>
                        <a:rPr lang="fr-FR" sz="1400" dirty="0" err="1" smtClean="0"/>
                        <a:t>BioInfo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Perspective </a:t>
                      </a:r>
                      <a:r>
                        <a:rPr lang="fr-FR" sz="1400" baseline="0" dirty="0" smtClean="0"/>
                        <a:t>: Proton 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 S5 + modulable?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Perspective : ajout d'un </a:t>
                      </a:r>
                      <a:r>
                        <a:rPr lang="fr-FR" sz="1400" baseline="0" dirty="0" err="1" smtClean="0"/>
                        <a:t>MiniSeq</a:t>
                      </a:r>
                      <a:r>
                        <a:rPr lang="fr-FR" sz="1400" baseline="0" dirty="0" smtClean="0"/>
                        <a:t> ?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Evolution vers HiSeq4000 ?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52047" y="4132278"/>
            <a:ext cx="2610206" cy="23604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9"/>
          <a:stretch/>
        </p:blipFill>
        <p:spPr bwMode="auto">
          <a:xfrm>
            <a:off x="42912" y="1462413"/>
            <a:ext cx="1171578" cy="9769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5" y="4235925"/>
            <a:ext cx="820449" cy="5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2581" r="10307" b="6842"/>
          <a:stretch/>
        </p:blipFill>
        <p:spPr bwMode="auto">
          <a:xfrm>
            <a:off x="1838336" y="4718782"/>
            <a:ext cx="809702" cy="84596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1" r="44128"/>
          <a:stretch/>
        </p:blipFill>
        <p:spPr bwMode="auto">
          <a:xfrm>
            <a:off x="152047" y="4143144"/>
            <a:ext cx="815652" cy="77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873" y="5579324"/>
            <a:ext cx="2151241" cy="91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874" y="4915583"/>
            <a:ext cx="973615" cy="90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http://res.illumina.com/images/systems/miseq/technology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38" y="4152669"/>
            <a:ext cx="1175398" cy="5912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www.dkfz.de/de/presse/pressemitteilungen/2012/images/120227_rippe_mertens_abbildung_p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35" y="5270274"/>
            <a:ext cx="1427405" cy="11025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uton d'action : Aide 3">
            <a:hlinkClick r:id="rId12" action="ppaction://hlinksldjump" highlightClick="1"/>
          </p:cNvPr>
          <p:cNvSpPr/>
          <p:nvPr/>
        </p:nvSpPr>
        <p:spPr>
          <a:xfrm>
            <a:off x="2851484" y="6203353"/>
            <a:ext cx="288000" cy="289381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'action : Aide 16">
            <a:hlinkClick r:id="rId13" action="ppaction://hlinksldjump" highlightClick="1"/>
          </p:cNvPr>
          <p:cNvSpPr/>
          <p:nvPr/>
        </p:nvSpPr>
        <p:spPr>
          <a:xfrm>
            <a:off x="5988929" y="6161121"/>
            <a:ext cx="288000" cy="289381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6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3</a:t>
            </a:r>
            <a:r>
              <a:rPr baseline="30000" dirty="0" smtClean="0"/>
              <a:t>ème</a:t>
            </a:r>
            <a:r>
              <a:rPr dirty="0" smtClean="0"/>
              <a:t> Génération : le </a:t>
            </a:r>
            <a:r>
              <a:rPr dirty="0" err="1" smtClean="0"/>
              <a:t>PacBio</a:t>
            </a:r>
            <a:r>
              <a:rPr dirty="0" smtClean="0"/>
              <a:t> </a:t>
            </a:r>
            <a:r>
              <a:rPr dirty="0" err="1" smtClean="0"/>
              <a:t>RsII</a:t>
            </a:r>
            <a:endParaRPr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10" y="1705133"/>
            <a:ext cx="38290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492" y="4413249"/>
            <a:ext cx="2046288" cy="1797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4505513" y="1705133"/>
            <a:ext cx="43829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latin typeface="Calibri" panose="020F0502020204030204" pitchFamily="34" charset="0"/>
              </a:rPr>
              <a:t>+ Séquençage molécule unique</a:t>
            </a:r>
          </a:p>
          <a:p>
            <a:r>
              <a:rPr lang="fr-FR" dirty="0">
                <a:latin typeface="Calibri" panose="020F0502020204030204" pitchFamily="34" charset="0"/>
              </a:rPr>
              <a:t>+ Pas d’étape de PCR</a:t>
            </a:r>
          </a:p>
          <a:p>
            <a:r>
              <a:rPr lang="fr-FR" dirty="0">
                <a:latin typeface="Calibri" panose="020F0502020204030204" pitchFamily="34" charset="0"/>
              </a:rPr>
              <a:t>+ Taille des </a:t>
            </a:r>
            <a:r>
              <a:rPr lang="fr-FR" dirty="0" smtClean="0">
                <a:latin typeface="Calibri" panose="020F0502020204030204" pitchFamily="34" charset="0"/>
              </a:rPr>
              <a:t>séquences : 15-20 kb </a:t>
            </a:r>
            <a:r>
              <a:rPr lang="fr-FR" dirty="0" smtClean="0">
                <a:latin typeface="Calibri" panose="020F0502020204030204" pitchFamily="34" charset="0"/>
                <a:sym typeface="Wingdings" panose="05000000000000000000" pitchFamily="2" charset="2"/>
              </a:rPr>
              <a:t> 40 kb</a:t>
            </a:r>
            <a:endParaRPr lang="fr-FR" dirty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dirty="0">
                <a:latin typeface="Calibri" panose="020F0502020204030204" pitchFamily="34" charset="0"/>
              </a:rPr>
              <a:t> Beaucoup d’erreur pour l’instant (&gt;10</a:t>
            </a:r>
            <a:r>
              <a:rPr lang="fr-FR" dirty="0" smtClean="0">
                <a:latin typeface="Calibri" panose="020F0502020204030204" pitchFamily="34" charset="0"/>
              </a:rPr>
              <a:t>%)</a:t>
            </a:r>
          </a:p>
          <a:p>
            <a:pPr algn="ctr"/>
            <a:r>
              <a:rPr lang="fr-FR" dirty="0" smtClean="0">
                <a:latin typeface="Calibri" panose="020F0502020204030204" pitchFamily="34" charset="0"/>
                <a:sym typeface="Wingdings" panose="05000000000000000000" pitchFamily="2" charset="2"/>
              </a:rPr>
              <a:t></a:t>
            </a:r>
          </a:p>
          <a:p>
            <a:pPr algn="ctr"/>
            <a:r>
              <a:rPr lang="fr-FR" dirty="0" smtClean="0">
                <a:latin typeface="Calibri" panose="020F0502020204030204" pitchFamily="34" charset="0"/>
                <a:sym typeface="Wingdings" panose="05000000000000000000" pitchFamily="2" charset="2"/>
              </a:rPr>
              <a:t>Erreurs aléatoires =&gt; corrigées par la profondeur de séquençage</a:t>
            </a:r>
            <a:endParaRPr lang="fr-FR" dirty="0" smtClean="0">
              <a:latin typeface="Calibri" panose="020F0502020204030204" pitchFamily="34" charset="0"/>
            </a:endParaRPr>
          </a:p>
        </p:txBody>
      </p:sp>
      <p:pic>
        <p:nvPicPr>
          <p:cNvPr id="30" name="Picture 7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6" t="3846" r="2215" b="64747"/>
          <a:stretch/>
        </p:blipFill>
        <p:spPr bwMode="auto">
          <a:xfrm>
            <a:off x="2710870" y="4413249"/>
            <a:ext cx="1455290" cy="1479924"/>
          </a:xfrm>
          <a:prstGeom prst="snip1Rect">
            <a:avLst>
              <a:gd name="adj" fmla="val 1580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pbs.twimg.com/media/CXeK5b1WEAAmFq-.jpg: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48" y="4013457"/>
            <a:ext cx="3278772" cy="23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3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NGS : quelles applications ?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159677" y="1846248"/>
            <a:ext cx="16595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Calibri" panose="020F0502020204030204" pitchFamily="34" charset="0"/>
              </a:rPr>
              <a:t>Génomique</a:t>
            </a:r>
          </a:p>
          <a:p>
            <a:pPr algn="ctr"/>
            <a:r>
              <a:rPr lang="fr-FR" dirty="0" err="1" smtClean="0">
                <a:latin typeface="Calibri" panose="020F0502020204030204" pitchFamily="34" charset="0"/>
              </a:rPr>
              <a:t>Re</a:t>
            </a:r>
            <a:r>
              <a:rPr lang="fr-FR" dirty="0" smtClean="0">
                <a:latin typeface="Calibri" panose="020F0502020204030204" pitchFamily="34" charset="0"/>
              </a:rPr>
              <a:t>-séquençage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06619" y="1641062"/>
            <a:ext cx="1969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Calibri" panose="020F0502020204030204" pitchFamily="34" charset="0"/>
              </a:rPr>
              <a:t>Whole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Genome</a:t>
            </a:r>
            <a:endParaRPr lang="fr-FR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Calibri" panose="020F0502020204030204" pitchFamily="34" charset="0"/>
              </a:rPr>
              <a:t>Whole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Exome</a:t>
            </a:r>
            <a:endParaRPr lang="fr-FR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</a:rPr>
              <a:t>Panels de gènes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Calibri" panose="020F0502020204030204" pitchFamily="34" charset="0"/>
              </a:rPr>
              <a:t>Hotspots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37524" y="3289575"/>
            <a:ext cx="170386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latin typeface="Calibri" panose="020F0502020204030204" pitchFamily="34" charset="0"/>
              </a:rPr>
              <a:t>Transcritomique</a:t>
            </a:r>
            <a:endParaRPr lang="fr-FR" dirty="0" smtClean="0">
              <a:latin typeface="Calibri" panose="020F0502020204030204" pitchFamily="34" charset="0"/>
            </a:endParaRPr>
          </a:p>
          <a:p>
            <a:pPr algn="ctr"/>
            <a:r>
              <a:rPr lang="fr-FR" dirty="0" smtClean="0">
                <a:latin typeface="Calibri" panose="020F0502020204030204" pitchFamily="34" charset="0"/>
              </a:rPr>
              <a:t>Expression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00192" y="4548236"/>
            <a:ext cx="141904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Calibri" panose="020F0502020204030204" pitchFamily="34" charset="0"/>
              </a:rPr>
              <a:t>Epigénétique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91947" y="5345232"/>
            <a:ext cx="174323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latin typeface="Calibri" panose="020F0502020204030204" pitchFamily="34" charset="0"/>
              </a:rPr>
              <a:t>Métagénomique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06618" y="3036326"/>
            <a:ext cx="28971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Calibri" panose="020F0502020204030204" pitchFamily="34" charset="0"/>
              </a:rPr>
              <a:t>Whole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transcriptome</a:t>
            </a:r>
            <a:endParaRPr lang="fr-FR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</a:rPr>
              <a:t>Transcrits pleine longueur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</a:rPr>
              <a:t>Petits ARN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Calibri" panose="020F0502020204030204" pitchFamily="34" charset="0"/>
              </a:rPr>
              <a:t>RNAseq</a:t>
            </a:r>
            <a:r>
              <a:rPr lang="fr-FR" dirty="0" smtClean="0">
                <a:latin typeface="Calibri" panose="020F0502020204030204" pitchFamily="34" charset="0"/>
              </a:rPr>
              <a:t> ciblé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Calibri" panose="020F0502020204030204" pitchFamily="34" charset="0"/>
              </a:rPr>
              <a:t>Whole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Genome</a:t>
            </a:r>
            <a:endParaRPr lang="fr-FR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</a:rPr>
              <a:t>Ciblé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</a:rPr>
              <a:t>16S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Calibri" panose="020F0502020204030204" pitchFamily="34" charset="0"/>
              </a:rPr>
              <a:t>Amplicons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Génomique – </a:t>
            </a:r>
            <a:r>
              <a:rPr lang="fr-FR" sz="2800" dirty="0" err="1" smtClean="0"/>
              <a:t>Reséquençage</a:t>
            </a:r>
            <a:r>
              <a:rPr lang="fr-FR" sz="2800" dirty="0" smtClean="0"/>
              <a:t>/Séquençage </a:t>
            </a:r>
            <a:r>
              <a:rPr lang="fr-FR" sz="2800" i="1" dirty="0" smtClean="0"/>
              <a:t>de novo</a:t>
            </a:r>
            <a:endParaRPr lang="fr-FR" sz="28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92341" y="1591970"/>
            <a:ext cx="213872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Whole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Genome</a:t>
            </a: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629400" y="1485900"/>
            <a:ext cx="2381250" cy="48196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6773328" y="1573827"/>
            <a:ext cx="209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Calibri" panose="020F0502020204030204" pitchFamily="34" charset="0"/>
              </a:rPr>
              <a:t>Technologies compatibles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2472" y="2112992"/>
            <a:ext cx="5476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/>
            <a:r>
              <a:rPr lang="fr-FR" sz="1600" b="1" dirty="0" smtClean="0">
                <a:latin typeface="Calibri" panose="020F0502020204030204" pitchFamily="34" charset="0"/>
              </a:rPr>
              <a:t>Actuellement</a:t>
            </a:r>
            <a:r>
              <a:rPr lang="fr-FR" sz="1600" dirty="0" smtClean="0">
                <a:latin typeface="Calibri" panose="020F0502020204030204" pitchFamily="34" charset="0"/>
              </a:rPr>
              <a:t> :</a:t>
            </a:r>
          </a:p>
          <a:p>
            <a:pPr defTabSz="361950"/>
            <a:r>
              <a:rPr lang="fr-FR" sz="1600" dirty="0" smtClean="0">
                <a:latin typeface="Calibri" panose="020F0502020204030204" pitchFamily="34" charset="0"/>
              </a:rPr>
              <a:t>	- Construction de librairies "PCR-free"</a:t>
            </a:r>
          </a:p>
          <a:p>
            <a:pPr defTabSz="361950"/>
            <a:r>
              <a:rPr lang="fr-FR" sz="1600" dirty="0" smtClean="0">
                <a:latin typeface="Calibri" panose="020F0502020204030204" pitchFamily="34" charset="0"/>
              </a:rPr>
              <a:t>	- 1 </a:t>
            </a:r>
            <a:r>
              <a:rPr lang="fr-FR" sz="1600" dirty="0" err="1" smtClean="0">
                <a:latin typeface="Calibri" panose="020F0502020204030204" pitchFamily="34" charset="0"/>
              </a:rPr>
              <a:t>run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</a:rPr>
              <a:t>HiSeq</a:t>
            </a:r>
            <a:r>
              <a:rPr lang="fr-FR" sz="1600" dirty="0" smtClean="0">
                <a:latin typeface="Calibri" panose="020F0502020204030204" pitchFamily="34" charset="0"/>
              </a:rPr>
              <a:t> = 8 génomes de 3Gb en 30X ≈ 2,5 jours</a:t>
            </a:r>
          </a:p>
          <a:p>
            <a:pPr defTabSz="361950"/>
            <a:endParaRPr lang="fr-FR" sz="1600" dirty="0">
              <a:latin typeface="Calibri" panose="020F0502020204030204" pitchFamily="34" charset="0"/>
            </a:endParaRPr>
          </a:p>
          <a:p>
            <a:pPr marL="285750" indent="-285750" defTabSz="361950">
              <a:buFont typeface="Wingdings" panose="05000000000000000000" pitchFamily="2" charset="2"/>
              <a:buChar char="ð"/>
            </a:pPr>
            <a:r>
              <a:rPr lang="fr-F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Recherche de mutations sans a priori</a:t>
            </a:r>
          </a:p>
          <a:p>
            <a:pPr marL="285750" indent="-285750" defTabSz="361950">
              <a:buFont typeface="Wingdings" panose="05000000000000000000" pitchFamily="2" charset="2"/>
              <a:buChar char="ð"/>
            </a:pPr>
            <a:endParaRPr lang="fr-FR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73328" y="1912490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Illumina </a:t>
            </a:r>
            <a:r>
              <a:rPr lang="fr-FR" sz="1600" b="1" dirty="0" err="1" smtClean="0">
                <a:latin typeface="Calibri" panose="020F0502020204030204" pitchFamily="34" charset="0"/>
              </a:rPr>
              <a:t>HiSeq</a:t>
            </a:r>
            <a:r>
              <a:rPr lang="fr-FR" sz="1600" b="1" dirty="0" smtClean="0">
                <a:latin typeface="Calibri" panose="020F0502020204030204" pitchFamily="34" charset="0"/>
              </a:rPr>
              <a:t> 3000</a:t>
            </a:r>
          </a:p>
        </p:txBody>
      </p:sp>
      <p:pic>
        <p:nvPicPr>
          <p:cNvPr id="10" name="Picture 2" descr="http://get.genotoul.fr/typo3temp/pics/1f8e886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2278747"/>
            <a:ext cx="1190625" cy="10234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752473" y="3970892"/>
            <a:ext cx="5476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/>
            <a:r>
              <a:rPr lang="fr-FR" sz="1600" b="1" dirty="0" smtClean="0">
                <a:latin typeface="Calibri" panose="020F0502020204030204" pitchFamily="34" charset="0"/>
              </a:rPr>
              <a:t>Autres applications possibles </a:t>
            </a:r>
            <a:r>
              <a:rPr lang="fr-FR" sz="1600" dirty="0" smtClean="0">
                <a:latin typeface="Calibri" panose="020F0502020204030204" pitchFamily="34" charset="0"/>
              </a:rPr>
              <a:t>:</a:t>
            </a:r>
          </a:p>
          <a:p>
            <a:pPr defTabSz="361950"/>
            <a:r>
              <a:rPr lang="fr-FR" sz="1600" dirty="0" smtClean="0">
                <a:latin typeface="Calibri" panose="020F0502020204030204" pitchFamily="34" charset="0"/>
              </a:rPr>
              <a:t>	- Séquençage en </a:t>
            </a:r>
            <a:r>
              <a:rPr lang="fr-FR" sz="1600" dirty="0" err="1" smtClean="0">
                <a:latin typeface="Calibri" panose="020F0502020204030204" pitchFamily="34" charset="0"/>
              </a:rPr>
              <a:t>PacBio</a:t>
            </a:r>
            <a:r>
              <a:rPr lang="fr-FR" sz="1600" dirty="0" smtClean="0">
                <a:latin typeface="Calibri" panose="020F0502020204030204" pitchFamily="34" charset="0"/>
              </a:rPr>
              <a:t> RSII sur 100 SMRT </a:t>
            </a:r>
            <a:r>
              <a:rPr lang="fr-FR" sz="1600" dirty="0" err="1" smtClean="0">
                <a:latin typeface="Calibri" panose="020F0502020204030204" pitchFamily="34" charset="0"/>
              </a:rPr>
              <a:t>cells</a:t>
            </a:r>
            <a:endParaRPr lang="fr-FR" sz="1600" dirty="0" smtClean="0">
              <a:latin typeface="Calibri" panose="020F0502020204030204" pitchFamily="34" charset="0"/>
            </a:endParaRPr>
          </a:p>
          <a:p>
            <a:pPr defTabSz="361950"/>
            <a:r>
              <a:rPr lang="fr-FR" sz="1600" dirty="0">
                <a:latin typeface="Calibri" panose="020F0502020204030204" pitchFamily="34" charset="0"/>
              </a:rPr>
              <a:t>	</a:t>
            </a:r>
            <a:r>
              <a:rPr lang="fr-FR" sz="1600" dirty="0" smtClean="0">
                <a:latin typeface="Calibri" panose="020F0502020204030204" pitchFamily="34" charset="0"/>
              </a:rPr>
              <a:t>pour obtenir 1 génome de 3 Gb en 30X</a:t>
            </a:r>
          </a:p>
          <a:p>
            <a:pPr defTabSz="361950"/>
            <a:r>
              <a:rPr lang="fr-FR" sz="1600" dirty="0">
                <a:latin typeface="Calibri" panose="020F0502020204030204" pitchFamily="34" charset="0"/>
              </a:rPr>
              <a:t>	</a:t>
            </a:r>
            <a:r>
              <a:rPr lang="fr-FR" sz="1600" dirty="0" smtClean="0">
                <a:latin typeface="Calibri" panose="020F0502020204030204" pitchFamily="34" charset="0"/>
              </a:rPr>
              <a:t>- Séquençage en </a:t>
            </a:r>
            <a:r>
              <a:rPr lang="fr-FR" sz="1600" dirty="0" err="1" smtClean="0">
                <a:latin typeface="Calibri" panose="020F0502020204030204" pitchFamily="34" charset="0"/>
              </a:rPr>
              <a:t>PacBio</a:t>
            </a:r>
            <a:r>
              <a:rPr lang="fr-FR" sz="1600" dirty="0" smtClean="0">
                <a:latin typeface="Calibri" panose="020F0502020204030204" pitchFamily="34" charset="0"/>
              </a:rPr>
              <a:t> RSII sur 1 SMRT </a:t>
            </a:r>
            <a:r>
              <a:rPr lang="fr-FR" sz="1600" dirty="0" err="1" smtClean="0">
                <a:latin typeface="Calibri" panose="020F0502020204030204" pitchFamily="34" charset="0"/>
              </a:rPr>
              <a:t>cell</a:t>
            </a:r>
            <a:r>
              <a:rPr lang="fr-FR" sz="1600" dirty="0" smtClean="0">
                <a:latin typeface="Calibri" panose="020F0502020204030204" pitchFamily="34" charset="0"/>
              </a:rPr>
              <a:t> d’un génome 	bactérien en 100X</a:t>
            </a:r>
          </a:p>
          <a:p>
            <a:pPr defTabSz="361950"/>
            <a:endParaRPr lang="fr-FR" sz="1600" dirty="0">
              <a:latin typeface="Calibri" panose="020F0502020204030204" pitchFamily="34" charset="0"/>
            </a:endParaRPr>
          </a:p>
          <a:p>
            <a:pPr marL="285750" indent="-285750" defTabSz="361950">
              <a:buFont typeface="Wingdings" panose="05000000000000000000" pitchFamily="2" charset="2"/>
              <a:buChar char="ð"/>
            </a:pPr>
            <a:r>
              <a:rPr lang="fr-F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Séquençage de novo, recherche de réarrangements chromosomiques, détection des </a:t>
            </a:r>
            <a:r>
              <a:rPr lang="fr-FR" sz="16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haplotypes</a:t>
            </a:r>
            <a:r>
              <a:rPr lang="fr-F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, recherche de SNP…</a:t>
            </a:r>
            <a:endParaRPr lang="fr-FR" sz="1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get.genotoul.fr/typo3temp/pics/084ba16d2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2"/>
          <a:stretch/>
        </p:blipFill>
        <p:spPr bwMode="auto">
          <a:xfrm>
            <a:off x="7118638" y="4505285"/>
            <a:ext cx="1402774" cy="139797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773328" y="4090690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latin typeface="Calibri" panose="020F0502020204030204" pitchFamily="34" charset="0"/>
              </a:rPr>
              <a:t>PacBio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RsII</a:t>
            </a:r>
            <a:endParaRPr lang="fr-FR" sz="16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d'études</a:t>
            </a:r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06" y="5053324"/>
            <a:ext cx="5913343" cy="1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280"/>
            <a:ext cx="6130177" cy="140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73" y="3035999"/>
            <a:ext cx="5286572" cy="155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9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Génomique - </a:t>
            </a:r>
            <a:r>
              <a:rPr lang="fr-FR" dirty="0" err="1" smtClean="0"/>
              <a:t>Reséquençage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8316" y="1485900"/>
            <a:ext cx="297440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Whole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Exome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(humain)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6629400" y="1485900"/>
            <a:ext cx="2381250" cy="48196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6773328" y="1573827"/>
            <a:ext cx="209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Calibri" panose="020F0502020204030204" pitchFamily="34" charset="0"/>
              </a:rPr>
              <a:t>Technologies compatibles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5835" y="1949329"/>
            <a:ext cx="5933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6325" indent="-285750" defTabSz="361950">
              <a:buFont typeface="Wingdings" panose="05000000000000000000" pitchFamily="2" charset="2"/>
              <a:buChar char="ð"/>
            </a:pPr>
            <a:r>
              <a:rPr lang="fr-F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Recherche mutations / biomarqueurs,</a:t>
            </a:r>
          </a:p>
          <a:p>
            <a:pPr marL="790575" defTabSz="361950"/>
            <a:r>
              <a:rPr lang="fr-FR" sz="1600" dirty="0"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fr-F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+ abordable que </a:t>
            </a:r>
            <a:r>
              <a:rPr lang="fr-FR" sz="16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whole</a:t>
            </a:r>
            <a:r>
              <a:rPr lang="fr-F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genome</a:t>
            </a:r>
            <a:endParaRPr lang="fr-FR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defTabSz="361950"/>
            <a:endParaRPr lang="fr-FR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defTabSz="361950"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Calibri" panose="020F0502020204030204" pitchFamily="34" charset="0"/>
              </a:rPr>
              <a:t>En développement : </a:t>
            </a:r>
            <a:r>
              <a:rPr lang="fr-FR" sz="1600" b="1" dirty="0" err="1" smtClean="0">
                <a:latin typeface="Calibri" panose="020F0502020204030204" pitchFamily="34" charset="0"/>
              </a:rPr>
              <a:t>AmpliSeq</a:t>
            </a:r>
            <a:r>
              <a:rPr lang="fr-FR" sz="1600" b="1" dirty="0" smtClean="0">
                <a:latin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alibri" panose="020F0502020204030204" pitchFamily="34" charset="0"/>
              </a:rPr>
              <a:t>Exome</a:t>
            </a:r>
            <a:r>
              <a:rPr lang="fr-FR" sz="1600" b="1" dirty="0" smtClean="0">
                <a:latin typeface="Calibri" panose="020F0502020204030204" pitchFamily="34" charset="0"/>
              </a:rPr>
              <a:t> Kit (Life Tech)</a:t>
            </a:r>
          </a:p>
          <a:p>
            <a:pPr marL="268288" defTabSz="361950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</a:t>
            </a:r>
            <a:r>
              <a:rPr lang="fr-FR" sz="1600" dirty="0" smtClean="0">
                <a:latin typeface="Calibri" panose="020F0502020204030204" pitchFamily="34" charset="0"/>
              </a:rPr>
              <a:t> : rapide à mettre en œuvre, moins cher que la capture,</a:t>
            </a:r>
          </a:p>
          <a:p>
            <a:pPr marL="268288" defTabSz="361950"/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</a:rPr>
              <a:t>    kit "clef en main" avec pré-paramétrage d'analyse bio-info</a:t>
            </a:r>
          </a:p>
          <a:p>
            <a:pPr marL="268288" defTabSz="361950"/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</a:rPr>
              <a:t>    détection CNV possibles</a:t>
            </a:r>
          </a:p>
          <a:p>
            <a:pPr marL="268288" defTabSz="361950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fr-FR" sz="1600" dirty="0" smtClean="0">
                <a:latin typeface="Calibri" panose="020F0502020204030204" pitchFamily="34" charset="0"/>
              </a:rPr>
              <a:t>: que CDS, - uniforme que des kits de capture,</a:t>
            </a:r>
          </a:p>
          <a:p>
            <a:pPr marL="268288" defTabSz="361950"/>
            <a:r>
              <a:rPr lang="fr-FR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    gérable pour des cohortes petites à moyennes</a:t>
            </a:r>
            <a:endParaRPr lang="fr-FR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67454" y="2055029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Ion Proton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95837" y="4602157"/>
            <a:ext cx="5933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361950"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Calibri" panose="020F0502020204030204" pitchFamily="34" charset="0"/>
              </a:rPr>
              <a:t>Développements envisageables : </a:t>
            </a:r>
            <a:r>
              <a:rPr lang="fr-FR" sz="1600" b="1" dirty="0" err="1" smtClean="0">
                <a:latin typeface="Calibri" panose="020F0502020204030204" pitchFamily="34" charset="0"/>
              </a:rPr>
              <a:t>Nextera</a:t>
            </a:r>
            <a:r>
              <a:rPr lang="fr-FR" sz="1600" b="1" dirty="0" smtClean="0">
                <a:latin typeface="Calibri" panose="020F0502020204030204" pitchFamily="34" charset="0"/>
              </a:rPr>
              <a:t> Rapid Capture </a:t>
            </a:r>
            <a:r>
              <a:rPr lang="fr-FR" sz="1600" b="1" dirty="0" err="1" smtClean="0">
                <a:latin typeface="Calibri" panose="020F0502020204030204" pitchFamily="34" charset="0"/>
              </a:rPr>
              <a:t>exome</a:t>
            </a:r>
            <a:endParaRPr lang="fr-FR" sz="1600" b="1" dirty="0" smtClean="0">
              <a:latin typeface="Calibri" panose="020F0502020204030204" pitchFamily="34" charset="0"/>
            </a:endParaRPr>
          </a:p>
          <a:p>
            <a:pPr marL="268288" defTabSz="361950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</a:t>
            </a:r>
            <a:r>
              <a:rPr lang="fr-FR" sz="1600" dirty="0" smtClean="0">
                <a:latin typeface="Calibri" panose="020F0502020204030204" pitchFamily="34" charset="0"/>
              </a:rPr>
              <a:t> : existe en version "</a:t>
            </a:r>
            <a:r>
              <a:rPr lang="fr-FR" sz="1600" dirty="0" err="1" smtClean="0">
                <a:latin typeface="Calibri" panose="020F0502020204030204" pitchFamily="34" charset="0"/>
              </a:rPr>
              <a:t>expanded</a:t>
            </a:r>
            <a:r>
              <a:rPr lang="fr-FR" sz="1600" dirty="0" smtClean="0">
                <a:latin typeface="Calibri" panose="020F0502020204030204" pitchFamily="34" charset="0"/>
              </a:rPr>
              <a:t>" comprenant </a:t>
            </a:r>
            <a:r>
              <a:rPr lang="fr-FR" sz="1600" dirty="0" err="1" smtClean="0">
                <a:latin typeface="Calibri" panose="020F0502020204030204" pitchFamily="34" charset="0"/>
              </a:rPr>
              <a:t>UTRs</a:t>
            </a:r>
            <a:r>
              <a:rPr lang="fr-FR" sz="1600" dirty="0" smtClean="0">
                <a:latin typeface="Calibri" panose="020F0502020204030204" pitchFamily="34" charset="0"/>
              </a:rPr>
              <a:t> et </a:t>
            </a:r>
            <a:r>
              <a:rPr lang="fr-FR" sz="1600" dirty="0" err="1" smtClean="0">
                <a:latin typeface="Calibri" panose="020F0502020204030204" pitchFamily="34" charset="0"/>
              </a:rPr>
              <a:t>miRNA</a:t>
            </a:r>
            <a:r>
              <a:rPr lang="fr-FR" sz="1600" dirty="0" smtClean="0">
                <a:latin typeface="Calibri" panose="020F0502020204030204" pitchFamily="34" charset="0"/>
              </a:rPr>
              <a:t>,</a:t>
            </a:r>
          </a:p>
          <a:p>
            <a:pPr marL="268288" defTabSz="361950"/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</a:rPr>
              <a:t>     nécessite uniquement 50 </a:t>
            </a:r>
            <a:r>
              <a:rPr lang="fr-FR" sz="1600" dirty="0" err="1" smtClean="0">
                <a:latin typeface="Calibri" panose="020F0502020204030204" pitchFamily="34" charset="0"/>
              </a:rPr>
              <a:t>ng</a:t>
            </a:r>
            <a:r>
              <a:rPr lang="fr-FR" sz="1600" dirty="0" smtClean="0">
                <a:latin typeface="Calibri" panose="020F0502020204030204" pitchFamily="34" charset="0"/>
              </a:rPr>
              <a:t> input (</a:t>
            </a:r>
            <a:r>
              <a:rPr lang="fr-FR" sz="1600" dirty="0" err="1" smtClean="0">
                <a:latin typeface="Calibri" panose="020F0502020204030204" pitchFamily="34" charset="0"/>
              </a:rPr>
              <a:t>eq</a:t>
            </a:r>
            <a:r>
              <a:rPr lang="fr-FR" sz="1600" dirty="0" smtClean="0">
                <a:latin typeface="Calibri" panose="020F0502020204030204" pitchFamily="34" charset="0"/>
              </a:rPr>
              <a:t>. </a:t>
            </a:r>
            <a:r>
              <a:rPr lang="fr-FR" sz="1600" dirty="0" err="1" smtClean="0">
                <a:latin typeface="Calibri" panose="020F0502020204030204" pitchFamily="34" charset="0"/>
              </a:rPr>
              <a:t>AmpliSeq</a:t>
            </a:r>
            <a:r>
              <a:rPr lang="fr-FR" sz="1600" dirty="0" smtClean="0">
                <a:latin typeface="Calibri" panose="020F0502020204030204" pitchFamily="34" charset="0"/>
              </a:rPr>
              <a:t>)</a:t>
            </a:r>
          </a:p>
          <a:p>
            <a:pPr marL="268288" defTabSz="361950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fr-FR" sz="1600" dirty="0" smtClean="0">
                <a:latin typeface="Calibri" panose="020F0502020204030204" pitchFamily="34" charset="0"/>
              </a:rPr>
              <a:t>: Nécessite 8 Gb de séquençage par </a:t>
            </a:r>
            <a:r>
              <a:rPr lang="fr-FR" sz="1600" dirty="0" err="1" smtClean="0">
                <a:latin typeface="Calibri" panose="020F0502020204030204" pitchFamily="34" charset="0"/>
              </a:rPr>
              <a:t>exome</a:t>
            </a:r>
            <a:r>
              <a:rPr lang="fr-FR" sz="1600" dirty="0" smtClean="0">
                <a:latin typeface="Calibri" panose="020F0502020204030204" pitchFamily="34" charset="0"/>
              </a:rPr>
              <a:t> en 2x75 </a:t>
            </a:r>
            <a:r>
              <a:rPr lang="fr-FR" sz="1600" dirty="0" err="1" smtClean="0">
                <a:latin typeface="Calibri" panose="020F0502020204030204" pitchFamily="34" charset="0"/>
              </a:rPr>
              <a:t>pb</a:t>
            </a:r>
            <a:r>
              <a:rPr lang="fr-FR" sz="1600" dirty="0" smtClean="0">
                <a:latin typeface="Calibri" panose="020F0502020204030204" pitchFamily="34" charset="0"/>
              </a:rPr>
              <a:t>,</a:t>
            </a:r>
          </a:p>
          <a:p>
            <a:pPr marL="268288" defTabSz="361950"/>
            <a:r>
              <a:rPr lang="fr-FR" sz="1600" dirty="0" smtClean="0">
                <a:latin typeface="Calibri" panose="020F0502020204030204" pitchFamily="34" charset="0"/>
              </a:rPr>
              <a:t>     valable pour de grosse cohortes (≈ 115 </a:t>
            </a:r>
            <a:r>
              <a:rPr lang="fr-FR" sz="1600" dirty="0" err="1" smtClean="0">
                <a:latin typeface="Calibri" panose="020F0502020204030204" pitchFamily="34" charset="0"/>
              </a:rPr>
              <a:t>exomes</a:t>
            </a:r>
            <a:r>
              <a:rPr lang="fr-FR" sz="1600" dirty="0" smtClean="0">
                <a:latin typeface="Calibri" panose="020F0502020204030204" pitchFamily="34" charset="0"/>
              </a:rPr>
              <a:t> en 8j / 23 </a:t>
            </a:r>
            <a:r>
              <a:rPr lang="fr-FR" sz="1600" dirty="0" err="1" smtClean="0">
                <a:latin typeface="Calibri" panose="020F0502020204030204" pitchFamily="34" charset="0"/>
              </a:rPr>
              <a:t>exomes</a:t>
            </a:r>
            <a:r>
              <a:rPr lang="fr-FR" sz="1600" dirty="0" smtClean="0">
                <a:latin typeface="Calibri" panose="020F0502020204030204" pitchFamily="34" charset="0"/>
              </a:rPr>
              <a:t> en 20h / 5 </a:t>
            </a:r>
            <a:r>
              <a:rPr lang="fr-FR" sz="1600" dirty="0" err="1" smtClean="0">
                <a:latin typeface="Calibri" panose="020F0502020204030204" pitchFamily="34" charset="0"/>
              </a:rPr>
              <a:t>exomes</a:t>
            </a:r>
            <a:r>
              <a:rPr lang="fr-FR" sz="1600" dirty="0" smtClean="0">
                <a:latin typeface="Calibri" panose="020F0502020204030204" pitchFamily="34" charset="0"/>
              </a:rPr>
              <a:t> profonds en 20h)</a:t>
            </a:r>
          </a:p>
        </p:txBody>
      </p:sp>
      <p:pic>
        <p:nvPicPr>
          <p:cNvPr id="12" name="Picture 22" descr="https://tools.lifetechnologies.com/content/sfs/prodImages/high/4476610%20-%20Ion%20Proton%20System.jpg"/>
          <p:cNvPicPr>
            <a:picLocks noChangeAspect="1" noChangeArrowheads="1"/>
          </p:cNvPicPr>
          <p:nvPr/>
        </p:nvPicPr>
        <p:blipFill rotWithShape="1">
          <a:blip r:embed="rId3" cstate="print"/>
          <a:srcRect l="33734" t="29954" r="5607" b="26498"/>
          <a:stretch/>
        </p:blipFill>
        <p:spPr bwMode="auto">
          <a:xfrm>
            <a:off x="7055571" y="2441900"/>
            <a:ext cx="1465841" cy="10523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6767454" y="4392074"/>
            <a:ext cx="20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anose="020F0502020204030204" pitchFamily="34" charset="0"/>
              </a:rPr>
              <a:t>Illumina </a:t>
            </a:r>
            <a:r>
              <a:rPr lang="fr-FR" sz="1600" b="1" dirty="0" err="1" smtClean="0">
                <a:latin typeface="Calibri" panose="020F0502020204030204" pitchFamily="34" charset="0"/>
              </a:rPr>
              <a:t>HiSeq</a:t>
            </a:r>
            <a:endParaRPr lang="fr-F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14" name="Picture 2" descr="http://get.genotoul.fr/typo3temp/pics/1f8e886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603" y="4833794"/>
            <a:ext cx="1287095" cy="110638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t - PlaGe.do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e_presentation_G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Get - PlaGe.dotx</Template>
  <TotalTime>9355</TotalTime>
  <Words>1064</Words>
  <Application>Microsoft Office PowerPoint</Application>
  <PresentationFormat>Affichage à l'écran (4:3)</PresentationFormat>
  <Paragraphs>331</Paragraphs>
  <Slides>25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Get - PlaGe.dotx</vt:lpstr>
      <vt:lpstr>modele_presentation_GeT</vt:lpstr>
      <vt:lpstr>Quelles technologies de séquençage au service de toxicologie alimentaire?</vt:lpstr>
      <vt:lpstr>Du Sanger à la 3ème Génération</vt:lpstr>
      <vt:lpstr>Un mot de Sanger</vt:lpstr>
      <vt:lpstr>NGS : Ion Torrent et Illumina</vt:lpstr>
      <vt:lpstr>3ème Génération : le PacBio RsII</vt:lpstr>
      <vt:lpstr>NGS : quelles applications ?</vt:lpstr>
      <vt:lpstr>Génomique – Reséquençage/Séquençage de novo</vt:lpstr>
      <vt:lpstr>Exemples d'études</vt:lpstr>
      <vt:lpstr>Génomique - Reséquençage</vt:lpstr>
      <vt:lpstr>Génomique - Reséquençage</vt:lpstr>
      <vt:lpstr>Transcriptomique - Expression</vt:lpstr>
      <vt:lpstr>Transcriptomique - Expression</vt:lpstr>
      <vt:lpstr>Analyses transcriptomiques</vt:lpstr>
      <vt:lpstr>Epigénétique</vt:lpstr>
      <vt:lpstr>Métagénomique - Metabarcoding</vt:lpstr>
      <vt:lpstr>Analyses métagénomiques</vt:lpstr>
      <vt:lpstr>A venir sur GeT en NGS ?</vt:lpstr>
      <vt:lpstr>Démarche construction projets</vt:lpstr>
      <vt:lpstr>Merci de votre attention !  Place aux questions…</vt:lpstr>
      <vt:lpstr>Chimie Illumina en détails</vt:lpstr>
      <vt:lpstr>Chimie Ion Torrent en détails</vt:lpstr>
      <vt:lpstr>Séquençage amplicons sur Illumina</vt:lpstr>
      <vt:lpstr>Analyses qualitatives des données Illumina</vt:lpstr>
      <vt:lpstr>Génomique - Reséquençage</vt:lpstr>
      <vt:lpstr>Génomique - Reséquençage</vt:lpstr>
    </vt:vector>
  </TitlesOfParts>
  <Company>INRA-LGC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Evolutions de la Plateforme GeT   http://get.genotoul.fr</dc:title>
  <dc:creator>dmilan</dc:creator>
  <cp:lastModifiedBy>obouchez</cp:lastModifiedBy>
  <cp:revision>482</cp:revision>
  <dcterms:created xsi:type="dcterms:W3CDTF">2011-10-06T15:57:55Z</dcterms:created>
  <dcterms:modified xsi:type="dcterms:W3CDTF">2016-02-17T11:56:24Z</dcterms:modified>
</cp:coreProperties>
</file>